
<file path=[Content_Types].xml><?xml version="1.0" encoding="utf-8"?>
<Types xmlns="http://schemas.openxmlformats.org/package/2006/content-types">
  <Default Extension="rels" ContentType="application/vnd.openxmlformats-package.relationships+xml"/>
  <Default Extension="jpg" ContentType="image/jpeg"/>
  <Default Extension="xml" ContentType="application/xml"/>
  <Default Extension="jpeg" ContentType="image/jpeg"/>
  <Default Extension="png" ContentType="image/png"/>
  <Default Extension="bin" ContentType="application/vnd.openxmlformats-officedocument.presentationml.printerSettings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9" r:id="rId4"/>
    <p:sldId id="260" r:id="rId5"/>
    <p:sldId id="262" r:id="rId6"/>
    <p:sldId id="261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21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presProps" Target="presProp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theme" Target="theme/theme1.xml"/><Relationship Id="rId8" Type="http://schemas.openxmlformats.org/officeDocument/2006/relationships/slide" Target="slides/slide7.xml"/><Relationship Id="rId13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EFAE86-9657-3A4A-926F-A65C77AD8B06}" type="datetimeFigureOut">
              <a:rPr kumimoji="1" lang="ja-JP" altLang="en-US" smtClean="0"/>
              <a:t>12/05/28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F3B473-1EBF-234B-AF52-CA602E4B9B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3000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3B473-1EBF-234B-AF52-CA602E4B9B4E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4405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6A197-9999-3C42-8271-AAA350BA326D}" type="datetimeFigureOut">
              <a:rPr kumimoji="1" lang="ja-JP" altLang="en-US" smtClean="0"/>
              <a:t>12/05/28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939E6-770E-5942-8475-67FA3DFAE4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4608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6A197-9999-3C42-8271-AAA350BA326D}" type="datetimeFigureOut">
              <a:rPr kumimoji="1" lang="ja-JP" altLang="en-US" smtClean="0"/>
              <a:t>12/05/28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939E6-770E-5942-8475-67FA3DFAE4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0966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6A197-9999-3C42-8271-AAA350BA326D}" type="datetimeFigureOut">
              <a:rPr kumimoji="1" lang="ja-JP" altLang="en-US" smtClean="0"/>
              <a:t>12/05/28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939E6-770E-5942-8475-67FA3DFAE4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907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6A197-9999-3C42-8271-AAA350BA326D}" type="datetimeFigureOut">
              <a:rPr kumimoji="1" lang="ja-JP" altLang="en-US" smtClean="0"/>
              <a:t>12/05/28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939E6-770E-5942-8475-67FA3DFAE4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7568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6A197-9999-3C42-8271-AAA350BA326D}" type="datetimeFigureOut">
              <a:rPr kumimoji="1" lang="ja-JP" altLang="en-US" smtClean="0"/>
              <a:t>12/05/28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939E6-770E-5942-8475-67FA3DFAE4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9829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6A197-9999-3C42-8271-AAA350BA326D}" type="datetimeFigureOut">
              <a:rPr kumimoji="1" lang="ja-JP" altLang="en-US" smtClean="0"/>
              <a:t>12/05/28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939E6-770E-5942-8475-67FA3DFAE4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154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6A197-9999-3C42-8271-AAA350BA326D}" type="datetimeFigureOut">
              <a:rPr kumimoji="1" lang="ja-JP" altLang="en-US" smtClean="0"/>
              <a:t>12/05/28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939E6-770E-5942-8475-67FA3DFAE4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6763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6A197-9999-3C42-8271-AAA350BA326D}" type="datetimeFigureOut">
              <a:rPr kumimoji="1" lang="ja-JP" altLang="en-US" smtClean="0"/>
              <a:t>12/05/28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939E6-770E-5942-8475-67FA3DFAE4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8859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6A197-9999-3C42-8271-AAA350BA326D}" type="datetimeFigureOut">
              <a:rPr kumimoji="1" lang="ja-JP" altLang="en-US" smtClean="0"/>
              <a:t>12/05/28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939E6-770E-5942-8475-67FA3DFAE4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61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6A197-9999-3C42-8271-AAA350BA326D}" type="datetimeFigureOut">
              <a:rPr kumimoji="1" lang="ja-JP" altLang="en-US" smtClean="0"/>
              <a:t>12/05/28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939E6-770E-5942-8475-67FA3DFAE4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5860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6A197-9999-3C42-8271-AAA350BA326D}" type="datetimeFigureOut">
              <a:rPr kumimoji="1" lang="ja-JP" altLang="en-US" smtClean="0"/>
              <a:t>12/05/28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939E6-770E-5942-8475-67FA3DFAE4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294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6A197-9999-3C42-8271-AAA350BA326D}" type="datetimeFigureOut">
              <a:rPr kumimoji="1" lang="ja-JP" altLang="en-US" smtClean="0"/>
              <a:t>12/05/28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939E6-770E-5942-8475-67FA3DFAE4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100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3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846621"/>
            <a:ext cx="7772400" cy="2224692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Current activity in GASKAP</a:t>
            </a:r>
            <a:br>
              <a:rPr kumimoji="1" lang="en-US" altLang="ja-JP" dirty="0" smtClean="0"/>
            </a:br>
            <a:r>
              <a:rPr kumimoji="1" lang="en-US" altLang="ja-JP" dirty="0" smtClean="0"/>
              <a:t>and</a:t>
            </a:r>
            <a:br>
              <a:rPr kumimoji="1" lang="en-US" altLang="ja-JP" dirty="0" smtClean="0"/>
            </a:br>
            <a:r>
              <a:rPr lang="en-US" altLang="ja-JP" dirty="0" smtClean="0"/>
              <a:t>its feedback to SKA-EA collaboration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449" y="3886200"/>
            <a:ext cx="8791436" cy="1752600"/>
          </a:xfrm>
        </p:spPr>
        <p:txBody>
          <a:bodyPr>
            <a:noAutofit/>
          </a:bodyPr>
          <a:lstStyle/>
          <a:p>
            <a:r>
              <a:rPr kumimoji="1" lang="en-US" altLang="ja-JP" sz="2800" dirty="0" smtClean="0"/>
              <a:t>Hiroshi Imai</a:t>
            </a:r>
          </a:p>
          <a:p>
            <a:r>
              <a:rPr lang="en-US" altLang="ja-JP" sz="2400" dirty="0" smtClean="0"/>
              <a:t>Graduate School of Science and Engineering, Kagoshima University</a:t>
            </a:r>
          </a:p>
          <a:p>
            <a:r>
              <a:rPr kumimoji="1" lang="en-US" altLang="ja-JP" sz="2000" dirty="0" smtClean="0"/>
              <a:t>International Center for Radio Astronomy Research/University of Western Australia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0855463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75480"/>
            <a:ext cx="8229600" cy="632614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Feedback to SKA-EA collaboration 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26280" y="1781513"/>
            <a:ext cx="8763085" cy="4684719"/>
          </a:xfrm>
        </p:spPr>
        <p:txBody>
          <a:bodyPr/>
          <a:lstStyle/>
          <a:p>
            <a:r>
              <a:rPr kumimoji="1" lang="en-US" altLang="ja-JP" dirty="0" smtClean="0"/>
              <a:t>Current projects (VERA+KVN, etc.)</a:t>
            </a:r>
          </a:p>
          <a:p>
            <a:pPr lvl="1"/>
            <a:r>
              <a:rPr lang="en-US" altLang="ja-JP" dirty="0" smtClean="0"/>
              <a:t>Source finding on H</a:t>
            </a:r>
            <a:r>
              <a:rPr lang="en-US" altLang="ja-JP" baseline="-25000" dirty="0" smtClean="0"/>
              <a:t>2</a:t>
            </a:r>
            <a:r>
              <a:rPr lang="en-US" altLang="ja-JP" dirty="0" smtClean="0"/>
              <a:t>O / CH</a:t>
            </a:r>
            <a:r>
              <a:rPr lang="en-US" altLang="ja-JP" baseline="-25000" dirty="0" smtClean="0"/>
              <a:t>3</a:t>
            </a:r>
            <a:r>
              <a:rPr lang="en-US" altLang="ja-JP" dirty="0" smtClean="0"/>
              <a:t>OH maser cubes</a:t>
            </a:r>
          </a:p>
          <a:p>
            <a:pPr lvl="1"/>
            <a:r>
              <a:rPr kumimoji="1" lang="en-US" altLang="ja-JP" dirty="0" smtClean="0"/>
              <a:t>Source finding on HI / CO emission cubes </a:t>
            </a:r>
          </a:p>
          <a:p>
            <a:r>
              <a:rPr lang="en-US" altLang="ja-JP" dirty="0" smtClean="0"/>
              <a:t>SKA astrometry / interstellar matter / SETI</a:t>
            </a:r>
          </a:p>
          <a:p>
            <a:pPr lvl="1"/>
            <a:r>
              <a:rPr kumimoji="1" lang="en-US" altLang="ja-JP" dirty="0" smtClean="0"/>
              <a:t>Development / case study on source finding scheme</a:t>
            </a:r>
          </a:p>
          <a:p>
            <a:pPr lvl="1"/>
            <a:r>
              <a:rPr lang="en-US" altLang="ja-JP" dirty="0" smtClean="0"/>
              <a:t>New faint target sources through GASKAP output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36203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02530" y="2568874"/>
            <a:ext cx="8610600" cy="1368152"/>
          </a:xfrm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altLang="ja-JP" sz="4000" b="1" dirty="0">
                <a:solidFill>
                  <a:srgbClr val="800000"/>
                </a:solidFill>
                <a:effectLst/>
              </a:rPr>
              <a:t>Astrometry with SKA:  </a:t>
            </a:r>
            <a:r>
              <a:rPr lang="en-US" altLang="ja-JP" sz="4000" b="1" dirty="0" smtClean="0">
                <a:solidFill>
                  <a:srgbClr val="800000"/>
                </a:solidFill>
                <a:effectLst/>
              </a:rPr>
              <a:t/>
            </a:r>
            <a:br>
              <a:rPr lang="en-US" altLang="ja-JP" sz="4000" b="1" dirty="0" smtClean="0">
                <a:solidFill>
                  <a:srgbClr val="800000"/>
                </a:solidFill>
                <a:effectLst/>
              </a:rPr>
            </a:br>
            <a:r>
              <a:rPr lang="en-US" altLang="ja-JP" sz="4000" b="1" dirty="0" smtClean="0">
                <a:solidFill>
                  <a:srgbClr val="800000"/>
                </a:solidFill>
                <a:effectLst/>
              </a:rPr>
              <a:t>case </a:t>
            </a:r>
            <a:r>
              <a:rPr lang="en-US" altLang="ja-JP" sz="4000" b="1" dirty="0">
                <a:solidFill>
                  <a:srgbClr val="800000"/>
                </a:solidFill>
                <a:effectLst/>
              </a:rPr>
              <a:t>of OH maser sources</a:t>
            </a:r>
            <a:r>
              <a:rPr lang="ja-JP" altLang="ja-JP" sz="4000" b="1" dirty="0">
                <a:solidFill>
                  <a:srgbClr val="800000"/>
                </a:solidFill>
                <a:effectLst/>
              </a:rPr>
              <a:t> </a:t>
            </a:r>
            <a:endParaRPr lang="ja-JP" altLang="en-US" sz="3900" b="1" dirty="0">
              <a:solidFill>
                <a:srgbClr val="80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alibri" charset="0"/>
              <a:ea typeface="ＭＳ ゴシック" charset="0"/>
              <a:cs typeface="ＭＳ ゴシック" charset="0"/>
            </a:endParaRPr>
          </a:p>
        </p:txBody>
      </p:sp>
      <p:sp>
        <p:nvSpPr>
          <p:cNvPr id="14340" name="サブタイトル 2"/>
          <p:cNvSpPr>
            <a:spLocks noGrp="1"/>
          </p:cNvSpPr>
          <p:nvPr>
            <p:ph type="subTitle" idx="1"/>
          </p:nvPr>
        </p:nvSpPr>
        <p:spPr>
          <a:xfrm>
            <a:off x="383964" y="4163555"/>
            <a:ext cx="8433470" cy="1329446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ja-JP" sz="3000" b="1" dirty="0">
                <a:latin typeface="Corbel" charset="0"/>
                <a:ea typeface="ＭＳ ゴシック" charset="0"/>
                <a:cs typeface="ＭＳ ゴシック" charset="0"/>
              </a:rPr>
              <a:t>Hiroshi Imai</a:t>
            </a:r>
          </a:p>
          <a:p>
            <a:pPr>
              <a:lnSpc>
                <a:spcPct val="80000"/>
              </a:lnSpc>
            </a:pPr>
            <a:r>
              <a:rPr lang="en-US" altLang="ja-JP" sz="2400" b="1" dirty="0">
                <a:latin typeface="Corbel" charset="0"/>
                <a:ea typeface="ＭＳ ゴシック" charset="0"/>
                <a:cs typeface="ＭＳ ゴシック" charset="0"/>
              </a:rPr>
              <a:t>Graduate School of Science and Engineering, </a:t>
            </a:r>
            <a:r>
              <a:rPr lang="en-US" altLang="ja-JP" sz="2400" b="1" dirty="0" smtClean="0">
                <a:latin typeface="Corbel" charset="0"/>
                <a:ea typeface="ＭＳ ゴシック" charset="0"/>
                <a:cs typeface="ＭＳ ゴシック" charset="0"/>
              </a:rPr>
              <a:t>Kagoshima Univ.</a:t>
            </a:r>
            <a:endParaRPr lang="en-US" altLang="ja-JP" sz="2400" b="1" dirty="0">
              <a:latin typeface="Corbel" charset="0"/>
              <a:ea typeface="ＭＳ ゴシック" charset="0"/>
              <a:cs typeface="ＭＳ ゴシック" charset="0"/>
            </a:endParaRPr>
          </a:p>
          <a:p>
            <a:pPr>
              <a:lnSpc>
                <a:spcPct val="80000"/>
              </a:lnSpc>
            </a:pPr>
            <a:r>
              <a:rPr lang="en-US" altLang="ja-JP" sz="2400" b="1" dirty="0">
                <a:latin typeface="Corbel" charset="0"/>
                <a:ea typeface="ＭＳ ゴシック" charset="0"/>
                <a:cs typeface="ＭＳ ゴシック" charset="0"/>
              </a:rPr>
              <a:t>GASKAP collaboration</a:t>
            </a:r>
          </a:p>
        </p:txBody>
      </p:sp>
      <p:sp>
        <p:nvSpPr>
          <p:cNvPr id="14341" name="テキスト ボックス 3"/>
          <p:cNvSpPr txBox="1">
            <a:spLocks noChangeArrowheads="1"/>
          </p:cNvSpPr>
          <p:nvPr/>
        </p:nvSpPr>
        <p:spPr bwMode="auto">
          <a:xfrm>
            <a:off x="3521075" y="908050"/>
            <a:ext cx="5278438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altLang="ja-JP" sz="2800" b="1">
                <a:latin typeface="Corbel" charset="0"/>
                <a:ea typeface="ＭＳ ゴシック" charset="0"/>
                <a:cs typeface="ＭＳ ゴシック" charset="0"/>
              </a:rPr>
              <a:t>　</a:t>
            </a:r>
            <a:r>
              <a:rPr lang="en-US" altLang="ja-JP" b="1">
                <a:latin typeface="Corbel" charset="0"/>
                <a:ea typeface="ＭＳ ゴシック" charset="0"/>
                <a:cs typeface="ＭＳ ゴシック" charset="0"/>
              </a:rPr>
              <a:t>Workshop on </a:t>
            </a:r>
          </a:p>
          <a:p>
            <a:pPr algn="r"/>
            <a:r>
              <a:rPr lang="en-US" altLang="ja-JP" b="1">
                <a:latin typeface="Corbel" charset="0"/>
                <a:ea typeface="ＭＳ ゴシック" charset="0"/>
                <a:cs typeface="ＭＳ ゴシック" charset="0"/>
              </a:rPr>
              <a:t>East-Asian Collaboration for SKA  </a:t>
            </a:r>
          </a:p>
          <a:p>
            <a:pPr algn="r"/>
            <a:r>
              <a:rPr lang="en-US" altLang="ja-JP" b="1">
                <a:latin typeface="Corbel" charset="0"/>
                <a:ea typeface="ＭＳ ゴシック" charset="0"/>
                <a:cs typeface="ＭＳ ゴシック" charset="0"/>
              </a:rPr>
              <a:t>in Daejeon, Korea  on 2011 December 2</a:t>
            </a:r>
            <a:endParaRPr lang="ja-JP" altLang="en-US" b="1">
              <a:latin typeface="Corbel" charset="0"/>
              <a:ea typeface="ＭＳ ゴシック" charset="0"/>
              <a:cs typeface="ＭＳ ゴシック" charset="0"/>
            </a:endParaRPr>
          </a:p>
        </p:txBody>
      </p:sp>
      <p:pic>
        <p:nvPicPr>
          <p:cNvPr id="14342" name="図 4" descr="Screen shot 2010-02-09 at 4.19.2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188913"/>
            <a:ext cx="3257550" cy="251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610291" y="5558997"/>
            <a:ext cx="81757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 smtClean="0">
                <a:solidFill>
                  <a:srgbClr val="FF0000"/>
                </a:solidFill>
              </a:rPr>
              <a:t>GASKAP</a:t>
            </a:r>
            <a:r>
              <a:rPr kumimoji="1" lang="en-US" altLang="ja-JP" sz="2400" dirty="0" smtClean="0"/>
              <a:t>=</a:t>
            </a:r>
            <a:r>
              <a:rPr kumimoji="1" lang="en-US" altLang="ja-JP" sz="2400" u="sng" dirty="0" smtClean="0"/>
              <a:t>G</a:t>
            </a:r>
            <a:r>
              <a:rPr kumimoji="1" lang="en-US" altLang="ja-JP" sz="2400" dirty="0" smtClean="0"/>
              <a:t>alactic </a:t>
            </a:r>
            <a:r>
              <a:rPr kumimoji="1" lang="en-US" altLang="ja-JP" sz="2400" u="sng" dirty="0" smtClean="0"/>
              <a:t>A</a:t>
            </a:r>
            <a:r>
              <a:rPr kumimoji="1" lang="en-US" altLang="ja-JP" sz="2400" dirty="0" smtClean="0"/>
              <a:t>ustralian </a:t>
            </a:r>
            <a:r>
              <a:rPr kumimoji="1" lang="en-US" altLang="ja-JP" sz="2400" u="sng" dirty="0" smtClean="0"/>
              <a:t>SKP</a:t>
            </a:r>
            <a:r>
              <a:rPr kumimoji="1" lang="en-US" altLang="ja-JP" sz="2400" dirty="0" smtClean="0"/>
              <a:t> Pathfinder Spectral Line Survey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626965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2470" y="89670"/>
            <a:ext cx="9036050" cy="72008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ja-JP" sz="3200" b="1" dirty="0" smtClean="0"/>
              <a:t>Why GASKAP?  OH maser/SKA mid-band astrometry</a:t>
            </a:r>
            <a:endParaRPr lang="ja-JP" altLang="en-US" sz="3200" b="1" dirty="0"/>
          </a:p>
        </p:txBody>
      </p:sp>
      <p:sp>
        <p:nvSpPr>
          <p:cNvPr id="19460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30188" y="823047"/>
            <a:ext cx="8805862" cy="5890617"/>
          </a:xfrm>
        </p:spPr>
        <p:txBody>
          <a:bodyPr>
            <a:normAutofit/>
          </a:bodyPr>
          <a:lstStyle/>
          <a:p>
            <a:r>
              <a:rPr lang="en-US" altLang="ja-JP" sz="2800" dirty="0">
                <a:latin typeface="Corbel" charset="0"/>
                <a:ea typeface="ＭＳ ゴシック" charset="0"/>
                <a:cs typeface="ＭＳ ゴシック" charset="0"/>
              </a:rPr>
              <a:t>Major maser lines in SKA mid-band</a:t>
            </a:r>
          </a:p>
          <a:p>
            <a:r>
              <a:rPr lang="en-US" altLang="ja-JP" sz="2800" dirty="0">
                <a:latin typeface="Corbel" charset="0"/>
                <a:ea typeface="ＭＳ ゴシック" charset="0"/>
                <a:cs typeface="ＭＳ ゴシック" charset="0"/>
              </a:rPr>
              <a:t>Targets of wide-field VLBI astrometry</a:t>
            </a:r>
          </a:p>
          <a:p>
            <a:r>
              <a:rPr lang="en-US" altLang="ja-JP" sz="2800" dirty="0">
                <a:latin typeface="Corbel" charset="0"/>
                <a:ea typeface="ＭＳ ゴシック" charset="0"/>
                <a:cs typeface="ＭＳ ゴシック" charset="0"/>
              </a:rPr>
              <a:t>Nearby HI 21-cm line</a:t>
            </a:r>
          </a:p>
          <a:p>
            <a:r>
              <a:rPr lang="en-US" altLang="ja-JP" sz="2800" dirty="0">
                <a:latin typeface="Corbel" charset="0"/>
                <a:ea typeface="ＭＳ ゴシック" charset="0"/>
                <a:cs typeface="ＭＳ ゴシック" charset="0"/>
              </a:rPr>
              <a:t>Wide variety of populations of OH maser sources</a:t>
            </a:r>
          </a:p>
          <a:p>
            <a:pPr lvl="1"/>
            <a:r>
              <a:rPr lang="en-US" altLang="ja-JP" sz="2400" dirty="0">
                <a:latin typeface="Corbel" charset="0"/>
                <a:ea typeface="ＭＳ ゴシック" charset="0"/>
                <a:cs typeface="ＭＳ ゴシック" charset="0"/>
              </a:rPr>
              <a:t>star forming regions (high-mass, intermediate mass YSOs) in the Galactic thin </a:t>
            </a:r>
            <a:r>
              <a:rPr lang="en-US" altLang="ja-JP" sz="2400" dirty="0" smtClean="0">
                <a:latin typeface="Corbel" charset="0"/>
                <a:ea typeface="ＭＳ ゴシック" charset="0"/>
                <a:cs typeface="ＭＳ ゴシック" charset="0"/>
              </a:rPr>
              <a:t>disk (</a:t>
            </a:r>
            <a:r>
              <a:rPr lang="en-US" altLang="ja-JP" sz="2400" dirty="0" smtClean="0">
                <a:solidFill>
                  <a:srgbClr val="0000FF"/>
                </a:solidFill>
                <a:latin typeface="Corbel" charset="0"/>
                <a:ea typeface="ＭＳ ゴシック" charset="0"/>
                <a:cs typeface="ＭＳ ゴシック" charset="0"/>
              </a:rPr>
              <a:t>1665</a:t>
            </a:r>
            <a:r>
              <a:rPr lang="en-US" altLang="ja-JP" sz="2400" dirty="0" smtClean="0">
                <a:latin typeface="Corbel" charset="0"/>
                <a:ea typeface="ＭＳ ゴシック" charset="0"/>
                <a:cs typeface="ＭＳ ゴシック" charset="0"/>
              </a:rPr>
              <a:t>,</a:t>
            </a:r>
            <a:r>
              <a:rPr lang="en-US" altLang="ja-JP" sz="2400" dirty="0" smtClean="0">
                <a:solidFill>
                  <a:srgbClr val="0000FF"/>
                </a:solidFill>
                <a:latin typeface="Corbel" charset="0"/>
                <a:ea typeface="ＭＳ ゴシック" charset="0"/>
                <a:cs typeface="ＭＳ ゴシック" charset="0"/>
              </a:rPr>
              <a:t> 1667 MHz</a:t>
            </a:r>
            <a:r>
              <a:rPr lang="en-US" altLang="ja-JP" sz="2400" dirty="0" smtClean="0">
                <a:latin typeface="Corbel" charset="0"/>
                <a:ea typeface="ＭＳ ゴシック" charset="0"/>
                <a:cs typeface="ＭＳ ゴシック" charset="0"/>
              </a:rPr>
              <a:t>)</a:t>
            </a:r>
            <a:endParaRPr lang="en-US" altLang="ja-JP" sz="2400" dirty="0">
              <a:latin typeface="Corbel" charset="0"/>
              <a:ea typeface="ＭＳ ゴシック" charset="0"/>
              <a:cs typeface="ＭＳ ゴシック" charset="0"/>
            </a:endParaRPr>
          </a:p>
          <a:p>
            <a:pPr lvl="1"/>
            <a:r>
              <a:rPr lang="en-US" altLang="ja-JP" sz="2400" dirty="0">
                <a:latin typeface="Corbel" charset="0"/>
                <a:ea typeface="ＭＳ ゴシック" charset="0"/>
                <a:cs typeface="ＭＳ ゴシック" charset="0"/>
              </a:rPr>
              <a:t>evolved stars (long period variables, OH/infrared stars) in Galactic thick disk, bulge, halo (including globular clusters)</a:t>
            </a:r>
          </a:p>
          <a:p>
            <a:r>
              <a:rPr lang="en-US" altLang="ja-JP" sz="2800" dirty="0">
                <a:latin typeface="Corbel" charset="0"/>
                <a:ea typeface="ＭＳ ゴシック" charset="0"/>
                <a:cs typeface="ＭＳ ゴシック" charset="0"/>
              </a:rPr>
              <a:t>Unique property of </a:t>
            </a:r>
            <a:r>
              <a:rPr lang="en-US" altLang="ja-JP" sz="2800" dirty="0">
                <a:solidFill>
                  <a:srgbClr val="00AAFF"/>
                </a:solidFill>
                <a:latin typeface="Corbel" charset="0"/>
                <a:ea typeface="ＭＳ ゴシック" charset="0"/>
                <a:cs typeface="ＭＳ ゴシック" charset="0"/>
              </a:rPr>
              <a:t>1612 MHz OH maser sources</a:t>
            </a:r>
          </a:p>
          <a:p>
            <a:pPr lvl="1"/>
            <a:r>
              <a:rPr lang="en-US" altLang="ja-JP" sz="2400" dirty="0">
                <a:latin typeface="Corbel" charset="0"/>
                <a:ea typeface="ＭＳ ゴシック" charset="0"/>
                <a:cs typeface="ＭＳ ゴシック" charset="0"/>
              </a:rPr>
              <a:t>Light curve phase-lag technique for distance determination</a:t>
            </a:r>
          </a:p>
          <a:p>
            <a:pPr lvl="1"/>
            <a:r>
              <a:rPr lang="en-US" altLang="ja-JP" sz="2400" dirty="0">
                <a:latin typeface="Corbel" charset="0"/>
                <a:ea typeface="ＭＳ ゴシック" charset="0"/>
                <a:cs typeface="ＭＳ ゴシック" charset="0"/>
              </a:rPr>
              <a:t>sites of present mass release from dying stars in the Milky </a:t>
            </a:r>
            <a:r>
              <a:rPr lang="en-US" altLang="ja-JP" sz="2400" dirty="0" smtClean="0">
                <a:latin typeface="Corbel" charset="0"/>
                <a:ea typeface="ＭＳ ゴシック" charset="0"/>
                <a:cs typeface="ＭＳ ゴシック" charset="0"/>
              </a:rPr>
              <a:t>Way</a:t>
            </a:r>
          </a:p>
          <a:p>
            <a:r>
              <a:rPr lang="en-US" altLang="ja-JP" sz="2800" dirty="0" smtClean="0">
                <a:latin typeface="Corbel" charset="0"/>
                <a:ea typeface="ＭＳ ゴシック" charset="0"/>
                <a:cs typeface="ＭＳ ゴシック" charset="0"/>
              </a:rPr>
              <a:t>GASKAP: wide field survey towards the Galactic plane</a:t>
            </a:r>
            <a:endParaRPr lang="en-US" altLang="ja-JP" sz="2800" dirty="0">
              <a:latin typeface="Corbel" charset="0"/>
              <a:ea typeface="ＭＳ ゴシック" charset="0"/>
              <a:cs typeface="ＭＳ ゴシック" charset="0"/>
            </a:endParaRPr>
          </a:p>
          <a:p>
            <a:endParaRPr lang="en-US" altLang="ja-JP" dirty="0">
              <a:latin typeface="Corbel" charset="0"/>
              <a:ea typeface="ＭＳ ゴシック" charset="0"/>
              <a:cs typeface="ＭＳ 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05612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2619" y="188640"/>
            <a:ext cx="8536017" cy="1008112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en-US" altLang="ja-JP" sz="3200" dirty="0" smtClean="0"/>
              <a:t>Stellar OH maser sources distributed</a:t>
            </a:r>
            <a:r>
              <a:rPr lang="en-US" altLang="ja-JP" sz="3200" dirty="0"/>
              <a:t> </a:t>
            </a:r>
            <a:r>
              <a:rPr lang="en-US" altLang="ja-JP" sz="3200" dirty="0" smtClean="0"/>
              <a:t>in the whole Milky Way …. including  </a:t>
            </a:r>
            <a:r>
              <a:rPr lang="en-US" altLang="ja-JP" sz="3200" u="sng" dirty="0"/>
              <a:t>o</a:t>
            </a:r>
            <a:r>
              <a:rPr lang="en-US" altLang="ja-JP" sz="3200" u="sng" dirty="0" smtClean="0"/>
              <a:t>ptically obscured regions</a:t>
            </a:r>
            <a:endParaRPr lang="ja-JP" altLang="en-US" sz="3200" u="sng" dirty="0"/>
          </a:p>
        </p:txBody>
      </p:sp>
      <p:sp>
        <p:nvSpPr>
          <p:cNvPr id="20484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49225" y="5213350"/>
            <a:ext cx="4494213" cy="1023938"/>
          </a:xfrm>
        </p:spPr>
        <p:txBody>
          <a:bodyPr/>
          <a:lstStyle/>
          <a:p>
            <a:pPr marL="0" indent="0">
              <a:lnSpc>
                <a:spcPts val="2800"/>
              </a:lnSpc>
              <a:buFont typeface="Wingdings" charset="0"/>
              <a:buNone/>
            </a:pPr>
            <a:r>
              <a:rPr lang="en-US" altLang="ja-JP" sz="2800" dirty="0">
                <a:latin typeface="Corbel" charset="0"/>
                <a:ea typeface="ＭＳ ゴシック" charset="0"/>
                <a:cs typeface="ＭＳ ゴシック" charset="0"/>
              </a:rPr>
              <a:t>Mira variables, OH/IR stars</a:t>
            </a:r>
          </a:p>
          <a:p>
            <a:pPr marL="0" indent="0">
              <a:lnSpc>
                <a:spcPts val="2800"/>
              </a:lnSpc>
              <a:buFont typeface="Wingdings" charset="0"/>
              <a:buNone/>
            </a:pPr>
            <a:r>
              <a:rPr lang="en-US" altLang="ja-JP" sz="2800" dirty="0">
                <a:latin typeface="Corbel" charset="0"/>
                <a:ea typeface="ＭＳ ゴシック" charset="0"/>
                <a:cs typeface="ＭＳ ゴシック" charset="0"/>
              </a:rPr>
              <a:t>post-AGB stars, </a:t>
            </a:r>
            <a:r>
              <a:rPr lang="en-US" altLang="ja-JP" sz="2800" dirty="0" err="1" smtClean="0">
                <a:latin typeface="Corbel" charset="0"/>
                <a:ea typeface="ＭＳ ゴシック" charset="0"/>
                <a:cs typeface="ＭＳ ゴシック" charset="0"/>
              </a:rPr>
              <a:t>supergiants</a:t>
            </a:r>
            <a:r>
              <a:rPr lang="en-US" altLang="ja-JP" sz="2800" dirty="0" smtClean="0">
                <a:latin typeface="Corbel" charset="0"/>
                <a:ea typeface="ＭＳ ゴシック" charset="0"/>
                <a:cs typeface="ＭＳ ゴシック" charset="0"/>
              </a:rPr>
              <a:t> </a:t>
            </a:r>
            <a:endParaRPr lang="ja-JP" altLang="en-US" sz="2800" dirty="0">
              <a:latin typeface="Corbel" charset="0"/>
              <a:ea typeface="ＭＳ ゴシック" charset="0"/>
              <a:cs typeface="ＭＳ ゴシック" charset="0"/>
            </a:endParaRPr>
          </a:p>
        </p:txBody>
      </p:sp>
      <p:pic>
        <p:nvPicPr>
          <p:cNvPr id="20485" name="図 5" descr="ピクチャ 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25" y="1362075"/>
            <a:ext cx="5337175" cy="381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6" name="テキスト ボックス 6"/>
          <p:cNvSpPr txBox="1">
            <a:spLocks noChangeArrowheads="1"/>
          </p:cNvSpPr>
          <p:nvPr/>
        </p:nvSpPr>
        <p:spPr bwMode="auto">
          <a:xfrm>
            <a:off x="3382963" y="6381750"/>
            <a:ext cx="55816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altLang="ja-JP" sz="1800" b="1"/>
              <a:t>http://www.hs.uni-hamburg.de/~st2b102/maserdb</a:t>
            </a:r>
            <a:endParaRPr lang="ja-JP" altLang="en-US" sz="1800" b="1"/>
          </a:p>
        </p:txBody>
      </p:sp>
      <p:pic>
        <p:nvPicPr>
          <p:cNvPr id="20487" name="図 8" descr="ピクチャ 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1628775"/>
            <a:ext cx="4495800" cy="400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8" name="テキスト ボックス 9"/>
          <p:cNvSpPr txBox="1">
            <a:spLocks noChangeArrowheads="1"/>
          </p:cNvSpPr>
          <p:nvPr/>
        </p:nvSpPr>
        <p:spPr bwMode="auto">
          <a:xfrm flipH="1">
            <a:off x="4787900" y="5589588"/>
            <a:ext cx="43561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altLang="ja-JP" sz="2000" b="1" dirty="0">
                <a:solidFill>
                  <a:srgbClr val="FF0000"/>
                </a:solidFill>
              </a:rPr>
              <a:t>From targeted (VLA/</a:t>
            </a:r>
            <a:r>
              <a:rPr lang="en-US" altLang="ja-JP" sz="2000" b="1" dirty="0" err="1">
                <a:solidFill>
                  <a:srgbClr val="FF0000"/>
                </a:solidFill>
              </a:rPr>
              <a:t>Parkes</a:t>
            </a:r>
            <a:r>
              <a:rPr lang="en-US" altLang="ja-JP" sz="2000" b="1" dirty="0">
                <a:solidFill>
                  <a:srgbClr val="FF0000"/>
                </a:solidFill>
              </a:rPr>
              <a:t>/ATCA) to unbiased sky survey </a:t>
            </a:r>
            <a:r>
              <a:rPr lang="en-US" altLang="ja-JP" sz="2000" b="1" dirty="0" smtClean="0">
                <a:solidFill>
                  <a:srgbClr val="FF0000"/>
                </a:solidFill>
              </a:rPr>
              <a:t>(GASKAP</a:t>
            </a:r>
            <a:r>
              <a:rPr lang="en-US" altLang="ja-JP" sz="2000" b="1" dirty="0">
                <a:solidFill>
                  <a:srgbClr val="FF0000"/>
                </a:solidFill>
              </a:rPr>
              <a:t>)</a:t>
            </a:r>
            <a:endParaRPr lang="ja-JP" alt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017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504" y="284588"/>
            <a:ext cx="8784976" cy="105618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altLang="ja-JP" sz="3600" b="1" dirty="0" smtClean="0"/>
              <a:t>Possible GASKAP/SKA/EAVN collaboration</a:t>
            </a:r>
            <a:br>
              <a:rPr lang="en-US" altLang="ja-JP" sz="3600" b="1" dirty="0" smtClean="0"/>
            </a:br>
            <a:r>
              <a:rPr lang="en-US" altLang="ja-JP" sz="3600" b="1" dirty="0" smtClean="0"/>
              <a:t>in maser source astrometry</a:t>
            </a:r>
            <a:endParaRPr lang="ja-JP" altLang="en-US" sz="3600" b="1" dirty="0"/>
          </a:p>
        </p:txBody>
      </p:sp>
      <p:pic>
        <p:nvPicPr>
          <p:cNvPr id="39940" name="図 4" descr="EASKA-collaboratio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0" y="1484313"/>
            <a:ext cx="9036050" cy="514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8840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1953" y="274638"/>
            <a:ext cx="8758447" cy="880046"/>
          </a:xfrm>
        </p:spPr>
        <p:txBody>
          <a:bodyPr>
            <a:normAutofit/>
          </a:bodyPr>
          <a:lstStyle/>
          <a:p>
            <a:r>
              <a:rPr kumimoji="1" lang="en-US" altLang="ja-JP" sz="3600" dirty="0" smtClean="0"/>
              <a:t>GASKAP’s current milestones: source finding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14425" y="1402117"/>
            <a:ext cx="8791436" cy="5047619"/>
          </a:xfrm>
        </p:spPr>
        <p:txBody>
          <a:bodyPr>
            <a:normAutofit/>
          </a:bodyPr>
          <a:lstStyle/>
          <a:p>
            <a:r>
              <a:rPr kumimoji="1" lang="en-US" altLang="ja-JP" sz="2800" dirty="0" smtClean="0"/>
              <a:t>~10,000 OH maser source detections with GASKAP</a:t>
            </a:r>
          </a:p>
          <a:p>
            <a:r>
              <a:rPr lang="en-US" altLang="ja-JP" sz="2800" dirty="0" smtClean="0"/>
              <a:t>1% false detection/identification causes </a:t>
            </a:r>
            <a:r>
              <a:rPr lang="en-US" altLang="ja-JP" sz="2800" u="sng" dirty="0" smtClean="0"/>
              <a:t>100 fakes</a:t>
            </a:r>
            <a:r>
              <a:rPr lang="en-US" altLang="ja-JP" sz="2800" dirty="0" smtClean="0"/>
              <a:t>. </a:t>
            </a:r>
          </a:p>
          <a:p>
            <a:r>
              <a:rPr lang="en-US" altLang="ja-JP" sz="2800" dirty="0" smtClean="0"/>
              <a:t>Finding best sets of input parameters for source finding with </a:t>
            </a:r>
            <a:r>
              <a:rPr lang="en-US" altLang="ja-JP" sz="2800" dirty="0"/>
              <a:t>h</a:t>
            </a:r>
            <a:r>
              <a:rPr kumimoji="1" lang="en-US" altLang="ja-JP" sz="2800" dirty="0" smtClean="0"/>
              <a:t>ighest </a:t>
            </a:r>
            <a:r>
              <a:rPr kumimoji="1" lang="en-US" altLang="ja-JP" sz="2800" u="sng" dirty="0" smtClean="0"/>
              <a:t>completeness</a:t>
            </a:r>
            <a:r>
              <a:rPr kumimoji="1" lang="en-US" altLang="ja-JP" sz="2800" dirty="0" smtClean="0"/>
              <a:t> and </a:t>
            </a:r>
            <a:r>
              <a:rPr kumimoji="1" lang="en-US" altLang="ja-JP" sz="2800" u="sng" dirty="0" smtClean="0"/>
              <a:t>reliability</a:t>
            </a:r>
            <a:r>
              <a:rPr kumimoji="1" lang="en-US" altLang="ja-JP" sz="2800" dirty="0" smtClean="0"/>
              <a:t>.</a:t>
            </a:r>
          </a:p>
          <a:p>
            <a:r>
              <a:rPr lang="en-US" altLang="ja-JP" sz="2800" dirty="0" smtClean="0"/>
              <a:t>Real radio image contaminated by side lobes of synthesized beam pattern, causing </a:t>
            </a:r>
            <a:r>
              <a:rPr lang="en-US" altLang="ja-JP" sz="2800" u="sng" dirty="0" smtClean="0"/>
              <a:t>artificial peaks</a:t>
            </a:r>
            <a:r>
              <a:rPr lang="en-US" altLang="ja-JP" sz="2800" dirty="0" smtClean="0"/>
              <a:t>. </a:t>
            </a:r>
          </a:p>
          <a:p>
            <a:endParaRPr kumimoji="1" lang="en-US" altLang="ja-JP" sz="2800" dirty="0"/>
          </a:p>
          <a:p>
            <a:r>
              <a:rPr lang="en-US" altLang="ja-JP" sz="2800" dirty="0" smtClean="0"/>
              <a:t>For GASKAP</a:t>
            </a:r>
          </a:p>
          <a:p>
            <a:pPr lvl="1"/>
            <a:r>
              <a:rPr kumimoji="1" lang="en-US" altLang="ja-JP" sz="2400" dirty="0" smtClean="0"/>
              <a:t>Real observations begin from 2013. </a:t>
            </a:r>
          </a:p>
          <a:p>
            <a:pPr lvl="1"/>
            <a:r>
              <a:rPr lang="en-US" altLang="ja-JP" sz="2400" dirty="0" smtClean="0"/>
              <a:t>Most difficult cases towards the Galactic center.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040958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82669"/>
            <a:ext cx="8229600" cy="692617"/>
          </a:xfrm>
        </p:spPr>
        <p:txBody>
          <a:bodyPr>
            <a:normAutofit/>
          </a:bodyPr>
          <a:lstStyle/>
          <a:p>
            <a:r>
              <a:rPr lang="en-US" altLang="ja-JP" sz="3600" dirty="0" smtClean="0"/>
              <a:t>GASKAP stellar OH maser simulations 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5246" y="824779"/>
            <a:ext cx="8818754" cy="6033221"/>
          </a:xfrm>
        </p:spPr>
        <p:txBody>
          <a:bodyPr>
            <a:normAutofit fontScale="92500"/>
          </a:bodyPr>
          <a:lstStyle/>
          <a:p>
            <a:pPr>
              <a:lnSpc>
                <a:spcPts val="2200"/>
              </a:lnSpc>
            </a:pPr>
            <a:r>
              <a:rPr lang="en-US" altLang="ja-JP" sz="2800" dirty="0" smtClean="0"/>
              <a:t>Input maser sources:</a:t>
            </a:r>
          </a:p>
          <a:p>
            <a:pPr lvl="1">
              <a:lnSpc>
                <a:spcPts val="2200"/>
              </a:lnSpc>
            </a:pPr>
            <a:r>
              <a:rPr lang="en-US" altLang="ja-JP" sz="2400" dirty="0" smtClean="0"/>
              <a:t>1338 stellar OH maser components towards the Galactic center</a:t>
            </a:r>
          </a:p>
          <a:p>
            <a:pPr lvl="1">
              <a:lnSpc>
                <a:spcPts val="2200"/>
              </a:lnSpc>
            </a:pPr>
            <a:r>
              <a:rPr lang="en-US" altLang="ja-JP" sz="2400" dirty="0" smtClean="0"/>
              <a:t>Single/double components per source (1612-MHz OH maser)</a:t>
            </a:r>
          </a:p>
          <a:p>
            <a:pPr>
              <a:lnSpc>
                <a:spcPts val="2200"/>
              </a:lnSpc>
            </a:pPr>
            <a:r>
              <a:rPr lang="en-US" altLang="ja-JP" sz="2800" dirty="0" smtClean="0"/>
              <a:t>Simulated image cubes</a:t>
            </a:r>
          </a:p>
          <a:p>
            <a:pPr lvl="1">
              <a:lnSpc>
                <a:spcPts val="2200"/>
              </a:lnSpc>
            </a:pPr>
            <a:r>
              <a:rPr lang="en-US" altLang="ja-JP" sz="2400" dirty="0" smtClean="0"/>
              <a:t>10” grid, 0.2 km/s velocity spacing </a:t>
            </a:r>
          </a:p>
          <a:p>
            <a:pPr lvl="1">
              <a:lnSpc>
                <a:spcPts val="2200"/>
              </a:lnSpc>
            </a:pPr>
            <a:r>
              <a:rPr lang="en-US" altLang="ja-JP" sz="2400" dirty="0" smtClean="0"/>
              <a:t>1,532 x 1,532 x 4,000 voxels, 38 </a:t>
            </a:r>
            <a:r>
              <a:rPr lang="en-US" altLang="ja-JP" sz="2400" dirty="0" err="1" smtClean="0"/>
              <a:t>Gbytes</a:t>
            </a:r>
            <a:r>
              <a:rPr lang="en-US" altLang="ja-JP" sz="2400" dirty="0" smtClean="0"/>
              <a:t> </a:t>
            </a:r>
          </a:p>
          <a:p>
            <a:pPr lvl="1">
              <a:lnSpc>
                <a:spcPts val="2200"/>
              </a:lnSpc>
            </a:pPr>
            <a:r>
              <a:rPr lang="en-US" altLang="ja-JP" sz="2400" dirty="0" smtClean="0"/>
              <a:t>Gaussian </a:t>
            </a:r>
            <a:r>
              <a:rPr lang="en-US" altLang="ja-JP" sz="2400" dirty="0"/>
              <a:t>distribution noise with </a:t>
            </a:r>
            <a:r>
              <a:rPr lang="en-US" altLang="ja-JP" sz="2400" dirty="0" err="1"/>
              <a:t>r.m.s</a:t>
            </a:r>
            <a:r>
              <a:rPr lang="en-US" altLang="ja-JP" sz="2400" dirty="0"/>
              <a:t>. of ~6.5 </a:t>
            </a:r>
            <a:r>
              <a:rPr lang="en-US" altLang="ja-JP" sz="2400" dirty="0" err="1" smtClean="0"/>
              <a:t>mJy</a:t>
            </a:r>
            <a:endParaRPr lang="en-US" altLang="ja-JP" sz="2400" dirty="0" smtClean="0"/>
          </a:p>
          <a:p>
            <a:pPr lvl="1">
              <a:lnSpc>
                <a:spcPts val="2200"/>
              </a:lnSpc>
            </a:pPr>
            <a:r>
              <a:rPr lang="en-US" altLang="ja-JP" sz="2400" dirty="0" err="1" smtClean="0"/>
              <a:t>Undeconvolved</a:t>
            </a:r>
            <a:r>
              <a:rPr lang="en-US" altLang="ja-JP" sz="2400" dirty="0" smtClean="0"/>
              <a:t> (dirty) and convolved (</a:t>
            </a:r>
            <a:r>
              <a:rPr lang="en-US" altLang="ja-JP" sz="2400" dirty="0" err="1" smtClean="0"/>
              <a:t>CLEANed</a:t>
            </a:r>
            <a:r>
              <a:rPr lang="en-US" altLang="ja-JP" sz="2400" dirty="0" smtClean="0"/>
              <a:t>) image cubes  </a:t>
            </a:r>
          </a:p>
          <a:p>
            <a:pPr>
              <a:lnSpc>
                <a:spcPts val="2200"/>
              </a:lnSpc>
            </a:pPr>
            <a:r>
              <a:rPr kumimoji="1" lang="en-US" altLang="ja-JP" sz="2800" dirty="0" smtClean="0"/>
              <a:t>Source finding tests</a:t>
            </a:r>
            <a:endParaRPr lang="en-US" altLang="ja-JP" sz="2400" dirty="0" smtClean="0"/>
          </a:p>
          <a:p>
            <a:pPr lvl="1">
              <a:lnSpc>
                <a:spcPts val="2200"/>
              </a:lnSpc>
            </a:pPr>
            <a:r>
              <a:rPr lang="en-US" altLang="ja-JP" sz="2400" dirty="0" smtClean="0"/>
              <a:t>Duchamp source finder:  C language software</a:t>
            </a:r>
          </a:p>
          <a:p>
            <a:pPr lvl="2">
              <a:lnSpc>
                <a:spcPts val="2200"/>
              </a:lnSpc>
            </a:pPr>
            <a:r>
              <a:rPr lang="en-US" altLang="ja-JP" b="1" dirty="0" err="1" smtClean="0">
                <a:solidFill>
                  <a:srgbClr val="0000FF"/>
                </a:solidFill>
              </a:rPr>
              <a:t>theSkyNet</a:t>
            </a:r>
            <a:r>
              <a:rPr lang="en-US" altLang="ja-JP" b="1" dirty="0" smtClean="0">
                <a:solidFill>
                  <a:srgbClr val="0000FF"/>
                </a:solidFill>
              </a:rPr>
              <a:t> computer array at ICRAR</a:t>
            </a:r>
            <a:r>
              <a:rPr lang="en-US" altLang="ja-JP" b="1" dirty="0" smtClean="0"/>
              <a:t> </a:t>
            </a:r>
            <a:r>
              <a:rPr lang="en-US" altLang="ja-JP" dirty="0" smtClean="0"/>
              <a:t>(now waiting/going)</a:t>
            </a:r>
          </a:p>
          <a:p>
            <a:pPr lvl="2">
              <a:lnSpc>
                <a:spcPts val="2200"/>
              </a:lnSpc>
            </a:pPr>
            <a:r>
              <a:rPr lang="en-US" altLang="ja-JP" dirty="0" smtClean="0">
                <a:solidFill>
                  <a:srgbClr val="000000"/>
                </a:solidFill>
              </a:rPr>
              <a:t>~5,000 subsections of the original cube</a:t>
            </a:r>
          </a:p>
          <a:p>
            <a:pPr lvl="2">
              <a:lnSpc>
                <a:spcPts val="2200"/>
              </a:lnSpc>
            </a:pPr>
            <a:r>
              <a:rPr lang="en-US" altLang="ja-JP" dirty="0" smtClean="0">
                <a:solidFill>
                  <a:srgbClr val="000000"/>
                </a:solidFill>
              </a:rPr>
              <a:t>~100,000 trials with different sets of source finding parameters </a:t>
            </a:r>
          </a:p>
          <a:p>
            <a:pPr lvl="1">
              <a:lnSpc>
                <a:spcPts val="2200"/>
              </a:lnSpc>
            </a:pPr>
            <a:r>
              <a:rPr kumimoji="1" lang="en-US" altLang="ja-JP" sz="2400" dirty="0" err="1" smtClean="0"/>
              <a:t>Selavy</a:t>
            </a:r>
            <a:r>
              <a:rPr kumimoji="1" lang="en-US" altLang="ja-JP" sz="2400" dirty="0" smtClean="0"/>
              <a:t> source finder:  Java script software</a:t>
            </a:r>
          </a:p>
          <a:p>
            <a:pPr>
              <a:lnSpc>
                <a:spcPts val="2200"/>
              </a:lnSpc>
            </a:pPr>
            <a:r>
              <a:rPr lang="en-US" altLang="ja-JP" sz="2800" dirty="0" smtClean="0"/>
              <a:t>Analyses of source finding results …. now in construction</a:t>
            </a:r>
          </a:p>
          <a:p>
            <a:pPr lvl="1">
              <a:lnSpc>
                <a:spcPts val="2200"/>
              </a:lnSpc>
            </a:pPr>
            <a:r>
              <a:rPr lang="en-US" altLang="ja-JP" sz="2400" dirty="0" smtClean="0"/>
              <a:t>Completeness and reliability</a:t>
            </a:r>
          </a:p>
          <a:p>
            <a:pPr lvl="1">
              <a:lnSpc>
                <a:spcPts val="2200"/>
              </a:lnSpc>
            </a:pPr>
            <a:r>
              <a:rPr lang="en-US" altLang="ja-JP" sz="2400" dirty="0" smtClean="0"/>
              <a:t>Distributions of false detections/identifications </a:t>
            </a:r>
          </a:p>
          <a:p>
            <a:pPr lvl="1">
              <a:lnSpc>
                <a:spcPts val="2200"/>
              </a:lnSpc>
            </a:pPr>
            <a:endParaRPr lang="en-US" altLang="ja-JP" sz="2400" dirty="0" smtClean="0"/>
          </a:p>
          <a:p>
            <a:pPr>
              <a:lnSpc>
                <a:spcPts val="2200"/>
              </a:lnSpc>
            </a:pP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9891178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6118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Input 1612-MHz OH maser sources</a:t>
            </a:r>
            <a:endParaRPr kumimoji="1" lang="ja-JP" altLang="en-US" dirty="0"/>
          </a:p>
        </p:txBody>
      </p:sp>
      <p:pic>
        <p:nvPicPr>
          <p:cNvPr id="4" name="図 3" descr="model_plot_12.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88" y="795877"/>
            <a:ext cx="4684367" cy="6062122"/>
          </a:xfrm>
          <a:prstGeom prst="rect">
            <a:avLst/>
          </a:prstGeom>
        </p:spPr>
      </p:pic>
      <p:pic>
        <p:nvPicPr>
          <p:cNvPr id="5" name="図 4" descr="EvolvedStarCat_XY_zoom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4482" y="1597030"/>
            <a:ext cx="4789517" cy="4456613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2160749" y="3645501"/>
            <a:ext cx="396000" cy="396000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/楕円 6"/>
          <p:cNvSpPr/>
          <p:nvPr/>
        </p:nvSpPr>
        <p:spPr>
          <a:xfrm>
            <a:off x="5205110" y="5295005"/>
            <a:ext cx="108000" cy="10800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95202" y="6069937"/>
            <a:ext cx="65761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b="1" dirty="0">
                <a:solidFill>
                  <a:srgbClr val="0000FF"/>
                </a:solidFill>
              </a:rPr>
              <a:t>ASKAP </a:t>
            </a:r>
            <a:r>
              <a:rPr lang="en-US" altLang="ja-JP" sz="2400" b="1" dirty="0" err="1">
                <a:solidFill>
                  <a:srgbClr val="0000FF"/>
                </a:solidFill>
              </a:rPr>
              <a:t>FoV</a:t>
            </a:r>
            <a:r>
              <a:rPr lang="en-US" altLang="ja-JP" sz="2400" b="1" dirty="0">
                <a:solidFill>
                  <a:srgbClr val="0000FF"/>
                </a:solidFill>
              </a:rPr>
              <a:t>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 (~30 deg</a:t>
            </a:r>
            <a:r>
              <a:rPr lang="en-US" altLang="ja-JP" sz="2400" b="1" baseline="30000" dirty="0" smtClean="0">
                <a:solidFill>
                  <a:srgbClr val="0000FF"/>
                </a:solidFill>
              </a:rPr>
              <a:t>2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)               ASKAP </a:t>
            </a:r>
            <a:r>
              <a:rPr kumimoji="1" lang="en-US" altLang="ja-JP" sz="2400" b="1" dirty="0" smtClean="0">
                <a:solidFill>
                  <a:srgbClr val="0000FF"/>
                </a:solidFill>
              </a:rPr>
              <a:t>beam (~30”)   </a:t>
            </a:r>
            <a:endParaRPr kumimoji="1" lang="ja-JP" altLang="en-US" sz="2400" b="1" dirty="0">
              <a:solidFill>
                <a:srgbClr val="0000FF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32988" y="1369122"/>
            <a:ext cx="4733849" cy="4717511"/>
          </a:xfrm>
          <a:prstGeom prst="rect">
            <a:avLst/>
          </a:prstGeom>
          <a:noFill/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2202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60203"/>
            <a:ext cx="8229600" cy="599617"/>
          </a:xfrm>
        </p:spPr>
        <p:txBody>
          <a:bodyPr>
            <a:noAutofit/>
          </a:bodyPr>
          <a:lstStyle/>
          <a:p>
            <a:r>
              <a:rPr lang="en-US" altLang="ja-JP" sz="3200" dirty="0" smtClean="0"/>
              <a:t>First</a:t>
            </a:r>
            <a:r>
              <a:rPr kumimoji="1" lang="en-US" altLang="ja-JP" sz="3200" dirty="0" smtClean="0"/>
              <a:t> </a:t>
            </a:r>
            <a:r>
              <a:rPr kumimoji="1" lang="en-US" altLang="ja-JP" sz="2800" dirty="0" smtClean="0"/>
              <a:t>trials </a:t>
            </a:r>
            <a:r>
              <a:rPr lang="en-US" altLang="ja-JP" sz="3200" dirty="0"/>
              <a:t>with a </a:t>
            </a:r>
            <a:r>
              <a:rPr lang="en-US" altLang="ja-JP" sz="2800" dirty="0"/>
              <a:t>convolved</a:t>
            </a:r>
            <a:r>
              <a:rPr lang="en-US" altLang="ja-JP" sz="3200" dirty="0"/>
              <a:t> image </a:t>
            </a:r>
            <a:r>
              <a:rPr lang="en-US" altLang="ja-JP" sz="3200" dirty="0" smtClean="0"/>
              <a:t>cube</a:t>
            </a:r>
            <a:endParaRPr kumimoji="1" lang="ja-JP" altLang="en-US" sz="3200" dirty="0"/>
          </a:p>
        </p:txBody>
      </p:sp>
      <p:pic>
        <p:nvPicPr>
          <p:cNvPr id="5" name="図 4" descr="completeness_reliability_1.ps"/>
          <p:cNvPicPr>
            <a:picLocks noChangeAspect="1"/>
          </p:cNvPicPr>
          <p:nvPr/>
        </p:nvPicPr>
        <p:blipFill>
          <a:blip r:embed="rId3">
            <a:lum bright="-50000" contras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9171"/>
            <a:ext cx="5014252" cy="6489032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676271" y="5641661"/>
            <a:ext cx="37540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dirty="0" smtClean="0">
                <a:solidFill>
                  <a:srgbClr val="660066"/>
                </a:solidFill>
              </a:rPr>
              <a:t>Different true/false detection criteria</a:t>
            </a:r>
          </a:p>
          <a:p>
            <a:r>
              <a:rPr lang="en-US" altLang="ja-JP" b="1" dirty="0" smtClean="0">
                <a:solidFill>
                  <a:srgbClr val="660066"/>
                </a:solidFill>
              </a:rPr>
              <a:t>10  -- signal / noise ratio cutoff  --  4</a:t>
            </a:r>
          </a:p>
        </p:txBody>
      </p:sp>
      <p:pic>
        <p:nvPicPr>
          <p:cNvPr id="7" name="図 6" descr="true-false_12_p70.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10" y="-467637"/>
            <a:ext cx="5299364" cy="6858000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4436958" y="5677862"/>
            <a:ext cx="47147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 smtClean="0">
                <a:solidFill>
                  <a:srgbClr val="FF0000"/>
                </a:solidFill>
              </a:rPr>
              <a:t>How about cases with a dirty cube?</a:t>
            </a:r>
            <a:endParaRPr kumimoji="1" lang="ja-JP" altLang="en-US" sz="2400" b="1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226724" y="4453794"/>
            <a:ext cx="16594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 smtClean="0"/>
              <a:t>completeness</a:t>
            </a:r>
            <a:endParaRPr kumimoji="1" lang="ja-JP" altLang="en-US" sz="2000" b="1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89469" y="1142135"/>
            <a:ext cx="11945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 smtClean="0"/>
              <a:t>reliability</a:t>
            </a:r>
            <a:endParaRPr kumimoji="1" lang="ja-JP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719835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1795</TotalTime>
  <Words>572</Words>
  <Application>Microsoft Macintosh PowerPoint</Application>
  <PresentationFormat>画面に合わせる (4:3)</PresentationFormat>
  <Paragraphs>72</Paragraphs>
  <Slides>10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ホワイト</vt:lpstr>
      <vt:lpstr>Current activity in GASKAP and its feedback to SKA-EA collaboration</vt:lpstr>
      <vt:lpstr>Astrometry with SKA:   case of OH maser sources </vt:lpstr>
      <vt:lpstr>Why GASKAP?  OH maser/SKA mid-band astrometry</vt:lpstr>
      <vt:lpstr>Stellar OH maser sources distributed in the whole Milky Way …. including  optically obscured regions</vt:lpstr>
      <vt:lpstr>Possible GASKAP/SKA/EAVN collaboration in maser source astrometry</vt:lpstr>
      <vt:lpstr>GASKAP’s current milestones: source finding</vt:lpstr>
      <vt:lpstr>GASKAP stellar OH maser simulations </vt:lpstr>
      <vt:lpstr>Input 1612-MHz OH maser sources</vt:lpstr>
      <vt:lpstr>First trials with a convolved image cube</vt:lpstr>
      <vt:lpstr>Feedback to SKA-EA collaboration </vt:lpstr>
    </vt:vector>
  </TitlesOfParts>
  <Company>鹿児島大学理学部物理科学科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ASKAP feedback to SKA EA</dc:title>
  <dc:creator>今井 裕</dc:creator>
  <cp:lastModifiedBy>今井 裕</cp:lastModifiedBy>
  <cp:revision>62</cp:revision>
  <dcterms:created xsi:type="dcterms:W3CDTF">2012-05-13T15:58:32Z</dcterms:created>
  <dcterms:modified xsi:type="dcterms:W3CDTF">2012-05-28T09:57:21Z</dcterms:modified>
</cp:coreProperties>
</file>