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347200" y="6619875"/>
            <a:ext cx="28448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9D60F-7767-4B93-A12D-82CC59EFB3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5837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79960-1443-4739-AEFD-F4EB09FA4AF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5766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476251"/>
            <a:ext cx="2743200" cy="56499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476251"/>
            <a:ext cx="8026400" cy="56499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BB8A8-B330-41E1-9EAC-BBD695D2D90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0664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347200" y="6619875"/>
            <a:ext cx="28448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E76F5-8052-4EFB-84AE-422F516FED3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4722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347200" y="6619875"/>
            <a:ext cx="28448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5D85E-3275-4DB3-BD72-70A3BC06975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7797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484313"/>
            <a:ext cx="53848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484313"/>
            <a:ext cx="53848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347200" y="6619875"/>
            <a:ext cx="28448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C11D5-F348-42A3-AF2E-BF511BD6ED9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5072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91512-F469-4EBA-8A89-4FCBC2A89DB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1420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347200" y="6619875"/>
            <a:ext cx="28448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2B4A9-E23E-4B99-899F-7D781DAD475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8491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347200" y="6619875"/>
            <a:ext cx="28448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E872D-23EB-4F18-BA7D-CB8D34C4DBE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5422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303F1-E9DF-4EAE-BF4F-F06E9E12F3C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1001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53527-B692-4D6D-A5C7-38C4D27A038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5194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未命名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2192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76250"/>
            <a:ext cx="109728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84313"/>
            <a:ext cx="109728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61987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588BD0F9-6029-44D5-B15A-82FE5763631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2744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lnSpc>
          <a:spcPct val="110000"/>
        </a:lnSpc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lnSpc>
          <a:spcPct val="110000"/>
        </a:lnSpc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lnSpc>
          <a:spcPct val="110000"/>
        </a:lnSpc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lnSpc>
          <a:spcPct val="110000"/>
        </a:lnSpc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Ø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cw.aca.ntu.edu.tw/ntu-ocw/ocw/cou/105S10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67808" y="929854"/>
            <a:ext cx="4248472" cy="785813"/>
          </a:xfrm>
        </p:spPr>
        <p:txBody>
          <a:bodyPr rtlCol="0">
            <a:normAutofit fontScale="90000"/>
          </a:bodyPr>
          <a:lstStyle/>
          <a:p>
            <a:pPr indent="304800" eaLnBrk="1" fontAlgn="auto" hangingPunct="1">
              <a:lnSpc>
                <a:spcPts val="2200"/>
              </a:lnSpc>
              <a:spcAft>
                <a:spcPts val="0"/>
              </a:spcAft>
              <a:defRPr/>
            </a:pPr>
            <a:r>
              <a:rPr lang="zh-TW" altLang="en-US" sz="2000" dirty="0">
                <a:solidFill>
                  <a:srgbClr val="000000"/>
                </a:solidFill>
                <a:ea typeface="全真行書" pitchFamily="49" charset="-120"/>
              </a:rPr>
              <a:t/>
            </a:r>
            <a:br>
              <a:rPr lang="zh-TW" altLang="en-US" sz="2000" dirty="0">
                <a:solidFill>
                  <a:srgbClr val="000000"/>
                </a:solidFill>
                <a:ea typeface="全真行書" pitchFamily="49" charset="-120"/>
              </a:rPr>
            </a:br>
            <a:r>
              <a:rPr lang="zh-TW" altLang="en-US" sz="2000" dirty="0">
                <a:solidFill>
                  <a:srgbClr val="000000"/>
                </a:solidFill>
                <a:ea typeface="全真行書" pitchFamily="49" charset="-120"/>
              </a:rPr>
              <a:t/>
            </a:r>
            <a:br>
              <a:rPr lang="zh-TW" altLang="en-US" sz="2000" dirty="0">
                <a:solidFill>
                  <a:srgbClr val="000000"/>
                </a:solidFill>
                <a:ea typeface="全真行書" pitchFamily="49" charset="-120"/>
              </a:rPr>
            </a:br>
            <a:r>
              <a:rPr lang="zh-TW" altLang="en-US" dirty="0" smtClean="0">
                <a:solidFill>
                  <a:srgbClr val="000000"/>
                </a:solidFill>
                <a:latin typeface="華康行楷體W5" pitchFamily="65" charset="-120"/>
                <a:ea typeface="華康行楷體W5" pitchFamily="65" charset="-120"/>
              </a:rPr>
              <a:t>湯德宗</a:t>
            </a:r>
            <a:r>
              <a:rPr lang="en-US" altLang="zh-TW" sz="2000" b="1" dirty="0">
                <a:latin typeface="Vivaldi" pitchFamily="66" charset="0"/>
              </a:rPr>
              <a:t>Dennis T. C. Tang</a:t>
            </a:r>
            <a:r>
              <a:rPr lang="zh-TW" altLang="en-US" sz="2000" b="1" dirty="0">
                <a:solidFill>
                  <a:srgbClr val="000000"/>
                </a:solidFill>
                <a:latin typeface="華康行楷體W5" pitchFamily="65" charset="-120"/>
                <a:ea typeface="華康行楷體W5" pitchFamily="65" charset="-120"/>
              </a:rPr>
              <a:t> </a:t>
            </a:r>
            <a:r>
              <a:rPr lang="zh-TW" altLang="en-US" sz="4000" dirty="0">
                <a:solidFill>
                  <a:srgbClr val="000000"/>
                </a:solidFill>
                <a:ea typeface="標楷體" pitchFamily="65" charset="-120"/>
              </a:rPr>
              <a:t/>
            </a:r>
            <a:br>
              <a:rPr lang="zh-TW" altLang="en-US" sz="4000" dirty="0">
                <a:solidFill>
                  <a:srgbClr val="000000"/>
                </a:solidFill>
                <a:ea typeface="標楷體" pitchFamily="65" charset="-120"/>
              </a:rPr>
            </a:br>
            <a:r>
              <a:rPr lang="zh-TW" altLang="en-US" sz="2000" dirty="0">
                <a:solidFill>
                  <a:srgbClr val="000000"/>
                </a:solidFill>
                <a:latin typeface="華康行楷體W5" pitchFamily="65" charset="-120"/>
                <a:ea typeface="華康行楷體W5" pitchFamily="65" charset="-120"/>
              </a:rPr>
              <a:t>東吳大學王紹堉講座教授</a:t>
            </a:r>
            <a:r>
              <a:rPr lang="en-US" altLang="zh-TW" sz="2000" dirty="0">
                <a:latin typeface="Vivaldi" pitchFamily="66" charset="0"/>
              </a:rPr>
              <a:t/>
            </a:r>
            <a:br>
              <a:rPr lang="en-US" altLang="zh-TW" sz="2000" dirty="0">
                <a:latin typeface="Vivaldi" pitchFamily="66" charset="0"/>
              </a:rPr>
            </a:br>
            <a:r>
              <a:rPr lang="en-US" altLang="zh-TW" sz="1600" dirty="0">
                <a:solidFill>
                  <a:srgbClr val="000000"/>
                </a:solidFill>
                <a:latin typeface="Lucida Calligraphy" pitchFamily="66" charset="0"/>
                <a:ea typeface="標楷體" pitchFamily="65" charset="-120"/>
              </a:rPr>
              <a:t/>
            </a:r>
            <a:br>
              <a:rPr lang="en-US" altLang="zh-TW" sz="1600" dirty="0">
                <a:solidFill>
                  <a:srgbClr val="000000"/>
                </a:solidFill>
                <a:latin typeface="Lucida Calligraphy" pitchFamily="66" charset="0"/>
                <a:ea typeface="標楷體" pitchFamily="65" charset="-120"/>
              </a:rPr>
            </a:br>
            <a:r>
              <a:rPr lang="en-US" altLang="zh-TW" sz="1600" dirty="0">
                <a:solidFill>
                  <a:srgbClr val="FF0000"/>
                </a:solidFill>
              </a:rPr>
              <a:t/>
            </a:r>
            <a:br>
              <a:rPr lang="en-US" altLang="zh-TW" sz="1600" dirty="0">
                <a:solidFill>
                  <a:srgbClr val="FF0000"/>
                </a:solidFill>
              </a:rPr>
            </a:br>
            <a:endParaRPr lang="en-US" altLang="zh-TW" sz="1600" dirty="0">
              <a:ea typeface="標楷體" pitchFamily="65" charset="-120"/>
            </a:endParaRPr>
          </a:p>
        </p:txBody>
      </p:sp>
      <p:sp>
        <p:nvSpPr>
          <p:cNvPr id="20485" name="文字方塊 5"/>
          <p:cNvSpPr txBox="1">
            <a:spLocks noChangeArrowheads="1"/>
          </p:cNvSpPr>
          <p:nvPr/>
        </p:nvSpPr>
        <p:spPr bwMode="auto">
          <a:xfrm>
            <a:off x="1524000" y="5000637"/>
            <a:ext cx="9144000" cy="192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代表作：</a:t>
            </a:r>
            <a:endParaRPr lang="en-US" altLang="zh-TW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defRPr/>
            </a:pP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憲法結構與動態平衡：權力分立新論  卷一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》(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增訂四版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, 2014)</a:t>
            </a:r>
          </a:p>
          <a:p>
            <a:pPr>
              <a:lnSpc>
                <a:spcPts val="2000"/>
              </a:lnSpc>
              <a:defRPr/>
            </a:pP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《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違憲審查與動態平衡：權力分立新論  卷二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》(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增訂四版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, 2014) </a:t>
            </a:r>
            <a:b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對話憲法</a:t>
            </a:r>
            <a:r>
              <a:rPr lang="en-US" altLang="zh-TW" dirty="0">
                <a:solidFill>
                  <a:srgbClr val="000000"/>
                </a:solidFill>
                <a:latin typeface="Arial" charset="0"/>
                <a:ea typeface="標楷體" pitchFamily="65" charset="-120"/>
              </a:rPr>
              <a:t>‧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憲法對話：湯德宗憲法有聲書</a:t>
            </a:r>
            <a:r>
              <a:rPr lang="en-US" altLang="zh-TW" sz="16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》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（增訂三版：上冊 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2015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，下冊 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2016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）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16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/>
            </a:r>
            <a:br>
              <a:rPr lang="en-US" altLang="zh-TW" sz="16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en-US" altLang="zh-TW" sz="16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       </a:t>
            </a:r>
            <a:r>
              <a:rPr lang="en-US" altLang="zh-TW" sz="16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hlinkClick r:id="rId2"/>
              </a:rPr>
              <a:t>http://ocw.aca.ntu.edu.tw/ntu-ocw/ocw/cou/105S104</a:t>
            </a:r>
            <a:r>
              <a:rPr lang="en-US" altLang="zh-TW" sz="16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16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（台大開放式課程：大法官講堂）</a:t>
            </a:r>
            <a:endParaRPr lang="en-US" altLang="zh-TW" sz="16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ts val="2000"/>
              </a:lnSpc>
              <a:defRPr/>
            </a:pP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《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行政程序法論：論正當行政程序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》(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增訂二版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,  2005)</a:t>
            </a:r>
            <a:b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</a:t>
            </a:r>
            <a:r>
              <a:rPr lang="en-US" altLang="zh-TW" sz="1625" cap="small" dirty="0">
                <a:solidFill>
                  <a:srgbClr val="000000"/>
                </a:solidFill>
                <a:latin typeface="Times New Roman" pitchFamily="18" charset="0"/>
                <a:ea typeface="新細明體"/>
              </a:rPr>
              <a:t>Environmental Law and Enforcement in the Asia-Pacific Rim </a:t>
            </a:r>
            <a:r>
              <a:rPr lang="en-US" altLang="zh-TW" sz="1625" dirty="0">
                <a:solidFill>
                  <a:srgbClr val="000000"/>
                </a:solidFill>
                <a:latin typeface="Times New Roman" pitchFamily="18" charset="0"/>
                <a:ea typeface="新細明體"/>
              </a:rPr>
              <a:t>435~486 (Sweet &amp; Maxwell, 2002).</a:t>
            </a:r>
            <a:endParaRPr lang="en-US" altLang="zh-TW" sz="1625" dirty="0">
              <a:solidFill>
                <a:srgbClr val="000000"/>
              </a:solidFill>
              <a:latin typeface="Times New Roman"/>
              <a:ea typeface="新細明體"/>
            </a:endParaRPr>
          </a:p>
        </p:txBody>
      </p:sp>
      <p:pic>
        <p:nvPicPr>
          <p:cNvPr id="7173" name="Picture 6" descr="Justice TANG"/>
          <p:cNvPicPr>
            <a:picLocks noChangeAspect="1" noChangeArrowheads="1"/>
          </p:cNvPicPr>
          <p:nvPr/>
        </p:nvPicPr>
        <p:blipFill>
          <a:blip r:embed="rId3" cstate="print"/>
          <a:srcRect b="26918"/>
          <a:stretch>
            <a:fillRect/>
          </a:stretch>
        </p:blipFill>
        <p:spPr bwMode="auto">
          <a:xfrm>
            <a:off x="2584451" y="2132857"/>
            <a:ext cx="211137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文字方塊 3"/>
          <p:cNvSpPr txBox="1">
            <a:spLocks noChangeArrowheads="1"/>
          </p:cNvSpPr>
          <p:nvPr/>
        </p:nvSpPr>
        <p:spPr bwMode="auto">
          <a:xfrm>
            <a:off x="5087889" y="1643050"/>
            <a:ext cx="55801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r>
              <a:rPr lang="zh-TW" altLang="en-US" dirty="0">
                <a:solidFill>
                  <a:srgbClr val="000000"/>
                </a:solidFill>
                <a:latin typeface="Agency FB" pitchFamily="34" charset="0"/>
                <a:ea typeface="標楷體" pitchFamily="65" charset="-120"/>
              </a:rPr>
              <a:t>學經歷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：</a:t>
            </a:r>
            <a:endParaRPr lang="en-US" altLang="zh-TW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司法院大法官</a:t>
            </a:r>
            <a:endParaRPr lang="en-US" altLang="zh-TW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中央研究院特聘研究員暨法律學研究所創所所長</a:t>
            </a:r>
            <a:endParaRPr lang="zh-TW" altLang="en-US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      香港大學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(HKU)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鄭裕彤講座訪問教授</a:t>
            </a:r>
            <a:endParaRPr lang="en-US" altLang="zh-TW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美國紐約大學</a:t>
            </a:r>
            <a:r>
              <a:rPr lang="en-US" altLang="zh-TW" dirty="0">
                <a:solidFill>
                  <a:srgbClr val="000000"/>
                </a:solidFill>
                <a:latin typeface="Times New Roman"/>
                <a:ea typeface="標楷體" pitchFamily="65" charset="-120"/>
              </a:rPr>
              <a:t>(NYU)</a:t>
            </a:r>
            <a:r>
              <a:rPr lang="zh-TW" altLang="en-US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法學院客座特聘教授</a:t>
            </a:r>
            <a:endParaRPr lang="en-US" altLang="zh-TW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pc="-8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國立台灣大學國發所暨政治系合聘教授、兼任教授  </a:t>
            </a:r>
            <a:r>
              <a:rPr lang="zh-TW" altLang="en-US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日本東京大學法學部客座教授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/>
            </a:r>
            <a:b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      德國科隆大學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en-US" altLang="zh-TW" dirty="0" err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Universität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dirty="0" err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zu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Köln) </a:t>
            </a:r>
            <a:r>
              <a:rPr lang="en-US" altLang="zh-TW" dirty="0" err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AvH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訪問學者</a:t>
            </a:r>
            <a:b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      美國杜蘭大學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(Tulane U.)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法學博士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(S.J.D.)</a:t>
            </a:r>
            <a:b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美國哈佛大學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(Harvard U.)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法學碩士</a:t>
            </a: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(LL.M.) </a:t>
            </a:r>
            <a:b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en-US" altLang="zh-TW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國立台灣大學法律研究所碩士</a:t>
            </a:r>
            <a:b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zh-TW" altLang="en-US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      國立台灣大學法律系學士</a:t>
            </a:r>
          </a:p>
        </p:txBody>
      </p:sp>
    </p:spTree>
    <p:extLst>
      <p:ext uri="{BB962C8B-B14F-4D97-AF65-F5344CB8AC3E}">
        <p14:creationId xmlns:p14="http://schemas.microsoft.com/office/powerpoint/2010/main" val="421725403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預設簡報設計">
  <a:themeElements>
    <a:clrScheme name="2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263</Words>
  <Application>Microsoft Office PowerPoint</Application>
  <PresentationFormat>寬螢幕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2" baseType="lpstr">
      <vt:lpstr>全真行書</vt:lpstr>
      <vt:lpstr>華康行楷體W5</vt:lpstr>
      <vt:lpstr>新細明體</vt:lpstr>
      <vt:lpstr>標楷體</vt:lpstr>
      <vt:lpstr>Agency FB</vt:lpstr>
      <vt:lpstr>Arial</vt:lpstr>
      <vt:lpstr>Lucida Calligraphy</vt:lpstr>
      <vt:lpstr>Times New Roman</vt:lpstr>
      <vt:lpstr>Vivaldi</vt:lpstr>
      <vt:lpstr>Wingdings</vt:lpstr>
      <vt:lpstr>2_預設簡報設計</vt:lpstr>
      <vt:lpstr>  湯德宗Dennis T. C. Tang  東吳大學王紹堉講座教授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湯德宗Dennis T. C. Tang  東吳大學王紹堉講座教授</dc:title>
  <dc:creator>User</dc:creator>
  <cp:lastModifiedBy>User</cp:lastModifiedBy>
  <cp:revision>3</cp:revision>
  <dcterms:created xsi:type="dcterms:W3CDTF">2021-09-22T17:43:38Z</dcterms:created>
  <dcterms:modified xsi:type="dcterms:W3CDTF">2021-09-25T08:06:42Z</dcterms:modified>
</cp:coreProperties>
</file>