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45" r:id="rId2"/>
    <p:sldId id="346" r:id="rId3"/>
    <p:sldId id="256" r:id="rId4"/>
    <p:sldId id="347" r:id="rId5"/>
    <p:sldId id="259" r:id="rId6"/>
    <p:sldId id="267" r:id="rId7"/>
    <p:sldId id="271" r:id="rId8"/>
    <p:sldId id="270" r:id="rId9"/>
    <p:sldId id="269" r:id="rId10"/>
    <p:sldId id="348" r:id="rId11"/>
    <p:sldId id="307" r:id="rId12"/>
    <p:sldId id="275" r:id="rId13"/>
    <p:sldId id="276" r:id="rId14"/>
    <p:sldId id="306" r:id="rId15"/>
    <p:sldId id="268" r:id="rId16"/>
    <p:sldId id="349" r:id="rId17"/>
    <p:sldId id="273" r:id="rId18"/>
    <p:sldId id="274" r:id="rId19"/>
    <p:sldId id="285" r:id="rId20"/>
    <p:sldId id="278" r:id="rId21"/>
    <p:sldId id="280" r:id="rId22"/>
    <p:sldId id="287" r:id="rId23"/>
    <p:sldId id="288" r:id="rId24"/>
    <p:sldId id="279" r:id="rId25"/>
    <p:sldId id="281" r:id="rId26"/>
    <p:sldId id="282" r:id="rId27"/>
    <p:sldId id="283" r:id="rId28"/>
    <p:sldId id="284" r:id="rId29"/>
    <p:sldId id="305" r:id="rId30"/>
    <p:sldId id="289" r:id="rId31"/>
    <p:sldId id="299" r:id="rId32"/>
    <p:sldId id="350" r:id="rId33"/>
    <p:sldId id="351" r:id="rId34"/>
    <p:sldId id="290" r:id="rId35"/>
    <p:sldId id="292" r:id="rId36"/>
    <p:sldId id="291" r:id="rId37"/>
    <p:sldId id="296" r:id="rId38"/>
    <p:sldId id="304" r:id="rId39"/>
    <p:sldId id="303" r:id="rId40"/>
    <p:sldId id="302" r:id="rId41"/>
    <p:sldId id="301" r:id="rId42"/>
    <p:sldId id="297" r:id="rId43"/>
    <p:sldId id="298" r:id="rId44"/>
    <p:sldId id="300" r:id="rId45"/>
    <p:sldId id="352" r:id="rId46"/>
    <p:sldId id="332" r:id="rId47"/>
    <p:sldId id="333" r:id="rId48"/>
    <p:sldId id="334" r:id="rId49"/>
    <p:sldId id="336" r:id="rId50"/>
    <p:sldId id="338" r:id="rId51"/>
    <p:sldId id="340" r:id="rId52"/>
    <p:sldId id="314" r:id="rId53"/>
    <p:sldId id="316" r:id="rId54"/>
    <p:sldId id="315" r:id="rId55"/>
    <p:sldId id="317" r:id="rId56"/>
    <p:sldId id="341" r:id="rId57"/>
    <p:sldId id="322" r:id="rId58"/>
    <p:sldId id="319" r:id="rId59"/>
    <p:sldId id="344" r:id="rId60"/>
    <p:sldId id="343" r:id="rId61"/>
    <p:sldId id="323" r:id="rId62"/>
    <p:sldId id="324" r:id="rId63"/>
    <p:sldId id="342" r:id="rId64"/>
    <p:sldId id="326" r:id="rId65"/>
    <p:sldId id="331" r:id="rId6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87" autoAdjust="0"/>
    <p:restoredTop sz="92456" autoAdjust="0"/>
  </p:normalViewPr>
  <p:slideViewPr>
    <p:cSldViewPr>
      <p:cViewPr varScale="1">
        <p:scale>
          <a:sx n="86" d="100"/>
          <a:sy n="86" d="100"/>
        </p:scale>
        <p:origin x="110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5" Type="http://schemas.openxmlformats.org/officeDocument/2006/relationships/image" Target="../media/image111.wmf"/><Relationship Id="rId4" Type="http://schemas.openxmlformats.org/officeDocument/2006/relationships/image" Target="../media/image1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D7AB5-3AD7-4142-9A20-EA12607156D6}" type="datetimeFigureOut">
              <a:rPr lang="zh-TW" altLang="en-US" smtClean="0"/>
              <a:pPr/>
              <a:t>2019/11/27</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32F45-58F6-4825-90B2-249D40A17FC4}" type="slidenum">
              <a:rPr lang="zh-TW" altLang="en-US" smtClean="0"/>
              <a:pPr/>
              <a:t>‹#›</a:t>
            </a:fld>
            <a:endParaRPr lang="zh-TW" altLang="en-US"/>
          </a:p>
        </p:txBody>
      </p:sp>
    </p:spTree>
    <p:extLst>
      <p:ext uri="{BB962C8B-B14F-4D97-AF65-F5344CB8AC3E}">
        <p14:creationId xmlns:p14="http://schemas.microsoft.com/office/powerpoint/2010/main" val="73839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zh-TW" altLang="en-US" dirty="0"/>
          </a:p>
        </p:txBody>
      </p:sp>
      <p:sp>
        <p:nvSpPr>
          <p:cNvPr id="4" name="Slide Number Placeholder 3"/>
          <p:cNvSpPr>
            <a:spLocks noGrp="1"/>
          </p:cNvSpPr>
          <p:nvPr>
            <p:ph type="sldNum" sz="quarter" idx="10"/>
          </p:nvPr>
        </p:nvSpPr>
        <p:spPr/>
        <p:txBody>
          <a:bodyPr/>
          <a:lstStyle/>
          <a:p>
            <a:fld id="{16732F45-58F6-4825-90B2-249D40A17FC4}" type="slidenum">
              <a:rPr lang="zh-TW" altLang="en-US" smtClean="0"/>
              <a:pPr/>
              <a:t>3</a:t>
            </a:fld>
            <a:endParaRPr lang="zh-TW" altLang="en-US"/>
          </a:p>
        </p:txBody>
      </p:sp>
    </p:spTree>
    <p:extLst>
      <p:ext uri="{BB962C8B-B14F-4D97-AF65-F5344CB8AC3E}">
        <p14:creationId xmlns:p14="http://schemas.microsoft.com/office/powerpoint/2010/main" val="70650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noFill/>
        </p:spPr>
        <p:txBody>
          <a:bodyPr/>
          <a:lstStyle/>
          <a:p>
            <a:fld id="{65E7B975-6FD9-4342-9E61-D5FB647DE082}" type="slidenum">
              <a:rPr lang="en-US"/>
              <a:pPr/>
              <a:t>43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fr-FR"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0702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A9EDF92-36F0-49CD-BFF3-43E1BE6D8EA8}" type="slidenum">
              <a:rPr lang="en-US" altLang="zh-TW"/>
              <a:pPr/>
              <a:t>46</a:t>
            </a:fld>
            <a:endParaRPr lang="en-US" altLang="zh-TW"/>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TW" smtClean="0">
                <a:latin typeface="ArialMS" charset="0"/>
              </a:rPr>
              <a:t>Due to the revolution without rotation each point of the earth describes an identical large course, this is a circle with same radius. Therefore the centrifugal acceleration of the moon revolution is constant, i.e., it is equivalently turned away at each position in the earth and always from the moon.</a:t>
            </a:r>
          </a:p>
        </p:txBody>
      </p:sp>
    </p:spTree>
    <p:extLst>
      <p:ext uri="{BB962C8B-B14F-4D97-AF65-F5344CB8AC3E}">
        <p14:creationId xmlns:p14="http://schemas.microsoft.com/office/powerpoint/2010/main" val="15260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16732F45-58F6-4825-90B2-249D40A17FC4}" type="slidenum">
              <a:rPr lang="zh-TW" altLang="en-US" smtClean="0"/>
              <a:pPr/>
              <a:t>49</a:t>
            </a:fld>
            <a:endParaRPr lang="zh-TW" altLang="en-US"/>
          </a:p>
        </p:txBody>
      </p:sp>
    </p:spTree>
    <p:extLst>
      <p:ext uri="{BB962C8B-B14F-4D97-AF65-F5344CB8AC3E}">
        <p14:creationId xmlns:p14="http://schemas.microsoft.com/office/powerpoint/2010/main" val="52722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58625F7-D263-4A45-A3C5-393A188AB543}" type="slidenum">
              <a:rPr lang="en-US" altLang="zh-TW"/>
              <a:pPr/>
              <a:t>51</a:t>
            </a:fld>
            <a:endParaRPr lang="en-US" altLang="zh-TW"/>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r>
              <a:rPr lang="en-US" altLang="zh-TW" dirty="0" smtClean="0">
                <a:latin typeface="ArialMS" charset="0"/>
              </a:rPr>
              <a:t>The weight attraction (Fi) of the moon to the two tidal curvatures is not equivalent large thus not </a:t>
            </a:r>
            <a:r>
              <a:rPr lang="en-US" altLang="zh-TW" dirty="0" err="1" smtClean="0">
                <a:latin typeface="ArialMS" charset="0"/>
              </a:rPr>
              <a:t>kolinear</a:t>
            </a:r>
            <a:endParaRPr lang="en-US" altLang="zh-TW" dirty="0" smtClean="0">
              <a:latin typeface="ArialMS" charset="0"/>
            </a:endParaRPr>
          </a:p>
          <a:p>
            <a:pPr eaLnBrk="1" hangingPunct="1"/>
            <a:r>
              <a:rPr lang="en-US" altLang="zh-TW" dirty="0" smtClean="0">
                <a:latin typeface="ArialMS" charset="0"/>
              </a:rPr>
              <a:t> to moon the axle and on the two sides.</a:t>
            </a:r>
          </a:p>
          <a:p>
            <a:pPr eaLnBrk="1" hangingPunct="1"/>
            <a:r>
              <a:rPr lang="en-US" altLang="zh-TW" dirty="0" smtClean="0">
                <a:latin typeface="ArialMS" charset="0"/>
              </a:rPr>
              <a:t> F2&gt;F1 and thus causes the inequality a torque for me direction against the earth rotation.</a:t>
            </a:r>
          </a:p>
          <a:p>
            <a:pPr eaLnBrk="1" hangingPunct="1"/>
            <a:endParaRPr lang="en-US" altLang="zh-TW" dirty="0" smtClean="0">
              <a:latin typeface="ArialMS" charset="0"/>
            </a:endParaRPr>
          </a:p>
        </p:txBody>
      </p:sp>
    </p:spTree>
    <p:extLst>
      <p:ext uri="{BB962C8B-B14F-4D97-AF65-F5344CB8AC3E}">
        <p14:creationId xmlns:p14="http://schemas.microsoft.com/office/powerpoint/2010/main" val="418459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8C43F27-1733-4DCC-BBB7-080C1ED2BB5D}" type="slidenum">
              <a:rPr lang="en-US" altLang="zh-TW"/>
              <a:pPr/>
              <a:t>52</a:t>
            </a:fld>
            <a:endParaRPr lang="en-US" altLang="zh-TW"/>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ltLang="zh-TW" smtClean="0">
                <a:latin typeface="ArialMS" charset="0"/>
              </a:rPr>
              <a:t>The rate of the earth rotation is braked by tidal friction around 2.4 ms/ century. </a:t>
            </a:r>
          </a:p>
          <a:p>
            <a:pPr eaLnBrk="1" hangingPunct="1"/>
            <a:r>
              <a:rPr lang="en-US" altLang="zh-TW" smtClean="0">
                <a:latin typeface="ArialMS" charset="0"/>
              </a:rPr>
              <a:t>Since the telescopic recordings the middle rate of the earth rotation reduced by 1.4 ms/centuries.</a:t>
            </a:r>
          </a:p>
          <a:p>
            <a:pPr eaLnBrk="1" hangingPunct="1"/>
            <a:r>
              <a:rPr lang="en-US" altLang="zh-TW" smtClean="0">
                <a:latin typeface="ArialMS" charset="0"/>
              </a:rPr>
              <a:t>Confirmation: Observations of historical recordings of lunar and solar eclipses.</a:t>
            </a:r>
          </a:p>
        </p:txBody>
      </p:sp>
    </p:spTree>
    <p:extLst>
      <p:ext uri="{BB962C8B-B14F-4D97-AF65-F5344CB8AC3E}">
        <p14:creationId xmlns:p14="http://schemas.microsoft.com/office/powerpoint/2010/main" val="58576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6E00827-8706-44C3-8F86-BA9B1594F82A}" type="slidenum">
              <a:rPr lang="en-US" altLang="zh-TW"/>
              <a:pPr/>
              <a:t>55</a:t>
            </a:fld>
            <a:endParaRPr lang="en-US" altLang="zh-TW"/>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r>
              <a:rPr lang="en-US" altLang="zh-TW" smtClean="0"/>
              <a:t> a self-induced wobble, known as the </a:t>
            </a:r>
            <a:r>
              <a:rPr lang="en-US" altLang="zh-TW" b="1" smtClean="0"/>
              <a:t>Chandler wobble</a:t>
            </a:r>
            <a:r>
              <a:rPr lang="en-US" altLang="zh-TW" smtClean="0"/>
              <a:t> (aka free nutations but they’re not really nutations). This is caused by the fact that the rotation axis is not perfectly aligned with the axis of maximum moment of inertia. There are 2 components: a 435 day wobble superimposed on a 1-year seasonal variation, resulting in a 6-year cycle. These are of order ~0.1 arc sec amplitude.</a:t>
            </a:r>
          </a:p>
        </p:txBody>
      </p:sp>
    </p:spTree>
    <p:extLst>
      <p:ext uri="{BB962C8B-B14F-4D97-AF65-F5344CB8AC3E}">
        <p14:creationId xmlns:p14="http://schemas.microsoft.com/office/powerpoint/2010/main" val="3210337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9C1CE2-711B-41FD-BD11-1C0429D4116D}" type="slidenum">
              <a:rPr lang="en-US" altLang="zh-TW"/>
              <a:pPr/>
              <a:t>57</a:t>
            </a:fld>
            <a:endParaRPr lang="en-US" altLang="zh-TW"/>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ltLang="zh-TW" smtClean="0">
                <a:latin typeface="ArialMS" charset="0"/>
              </a:rPr>
              <a:t>Precession: It is zero with the equinoxes in the autumn and spring and achieves a maximum value with the winter and summer solstice. Because the torque lies normally to the earth axis of rotation, the axis of rotation in an opposite direction of its turn precesses. The axis of rotation moves around a cone with one period of the precession of 25'700 years</a:t>
            </a:r>
          </a:p>
        </p:txBody>
      </p:sp>
    </p:spTree>
    <p:extLst>
      <p:ext uri="{BB962C8B-B14F-4D97-AF65-F5344CB8AC3E}">
        <p14:creationId xmlns:p14="http://schemas.microsoft.com/office/powerpoint/2010/main" val="8810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515864C-7A1B-416D-84B2-9F267E01C959}" type="slidenum">
              <a:rPr lang="en-US" altLang="zh-TW"/>
              <a:pPr/>
              <a:t>58</a:t>
            </a:fld>
            <a:endParaRPr lang="en-US" altLang="zh-TW"/>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ltLang="zh-TW" smtClean="0"/>
              <a:t>Will have greater contrasts in seasons</a:t>
            </a:r>
          </a:p>
          <a:p>
            <a:pPr eaLnBrk="1" hangingPunct="1"/>
            <a:r>
              <a:rPr lang="en-US" altLang="zh-TW" smtClean="0"/>
              <a:t>Landmasses are distributed asymmetrically and predominantly located in Northern hemisphere.</a:t>
            </a:r>
          </a:p>
          <a:p>
            <a:pPr eaLnBrk="1" hangingPunct="1"/>
            <a:r>
              <a:rPr lang="en-US" altLang="zh-TW" smtClean="0"/>
              <a:t>Today only precession in glacial mode, tilt and eccentricity are not.</a:t>
            </a:r>
          </a:p>
        </p:txBody>
      </p:sp>
    </p:spTree>
    <p:extLst>
      <p:ext uri="{BB962C8B-B14F-4D97-AF65-F5344CB8AC3E}">
        <p14:creationId xmlns:p14="http://schemas.microsoft.com/office/powerpoint/2010/main" val="85256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1FB639E-4AC7-4D11-B5CC-8DEC73225945}" type="slidenum">
              <a:rPr lang="en-US" altLang="zh-TW"/>
              <a:pPr/>
              <a:t>60</a:t>
            </a:fld>
            <a:endParaRPr lang="en-US" altLang="zh-TW"/>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tLang="zh-TW" dirty="0" smtClean="0"/>
              <a:t>Will have greater contrasts in seasons</a:t>
            </a:r>
          </a:p>
          <a:p>
            <a:pPr eaLnBrk="1" hangingPunct="1"/>
            <a:r>
              <a:rPr lang="en-US" altLang="zh-TW" dirty="0" smtClean="0"/>
              <a:t>Landmasses are distributed asymmetrically and predominantly located in Northern hemisphere.</a:t>
            </a:r>
          </a:p>
          <a:p>
            <a:pPr eaLnBrk="1" hangingPunct="1"/>
            <a:r>
              <a:rPr lang="en-US" altLang="zh-TW" dirty="0" smtClean="0"/>
              <a:t>Today only precession in glacial mode, tilt and eccentricity are not.</a:t>
            </a:r>
          </a:p>
          <a:p>
            <a:pPr eaLnBrk="1" hangingPunct="1"/>
            <a:endParaRPr lang="en-US" altLang="zh-TW" dirty="0" smtClean="0"/>
          </a:p>
          <a:p>
            <a:pPr eaLnBrk="1" hangingPunct="1"/>
            <a:r>
              <a:rPr lang="en-US" altLang="zh-TW" dirty="0" smtClean="0">
                <a:latin typeface="ArialMS" charset="0"/>
              </a:rPr>
              <a:t>Precession: A consequence of the precession of the </a:t>
            </a:r>
            <a:r>
              <a:rPr lang="en-US" altLang="zh-TW" dirty="0" err="1" smtClean="0">
                <a:latin typeface="ArialMS" charset="0"/>
              </a:rPr>
              <a:t>erdachse</a:t>
            </a:r>
            <a:r>
              <a:rPr lang="en-US" altLang="zh-TW" dirty="0" smtClean="0">
                <a:latin typeface="ArialMS" charset="0"/>
              </a:rPr>
              <a:t> is a precession of the Equinoxes, </a:t>
            </a:r>
          </a:p>
          <a:p>
            <a:pPr eaLnBrk="1" hangingPunct="1"/>
            <a:r>
              <a:rPr lang="en-US" altLang="zh-TW" dirty="0" smtClean="0">
                <a:latin typeface="ArialMS" charset="0"/>
              </a:rPr>
              <a:t>i.e., the seasons shift.</a:t>
            </a:r>
          </a:p>
        </p:txBody>
      </p:sp>
    </p:spTree>
    <p:extLst>
      <p:ext uri="{BB962C8B-B14F-4D97-AF65-F5344CB8AC3E}">
        <p14:creationId xmlns:p14="http://schemas.microsoft.com/office/powerpoint/2010/main" val="2147095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19055E4-3138-40AA-99C7-FCF9AB9D6566}" type="slidenum">
              <a:rPr lang="en-US" altLang="zh-TW"/>
              <a:pPr/>
              <a:t>61</a:t>
            </a:fld>
            <a:endParaRPr lang="en-US" altLang="zh-TW"/>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TW" dirty="0" smtClean="0"/>
              <a:t>Will have greater contrasts in seasons</a:t>
            </a:r>
          </a:p>
          <a:p>
            <a:pPr eaLnBrk="1" hangingPunct="1"/>
            <a:r>
              <a:rPr lang="en-US" altLang="zh-TW" dirty="0" smtClean="0"/>
              <a:t>Landmasses are distributed asymmetrically and predominantly located in Northern hemisphere.</a:t>
            </a:r>
          </a:p>
          <a:p>
            <a:pPr eaLnBrk="1" hangingPunct="1"/>
            <a:r>
              <a:rPr lang="en-US" altLang="zh-TW" dirty="0" smtClean="0"/>
              <a:t>Today only precession in glacial mode, tilt and eccentricity are not.</a:t>
            </a:r>
          </a:p>
        </p:txBody>
      </p:sp>
    </p:spTree>
    <p:extLst>
      <p:ext uri="{BB962C8B-B14F-4D97-AF65-F5344CB8AC3E}">
        <p14:creationId xmlns:p14="http://schemas.microsoft.com/office/powerpoint/2010/main" val="405166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altLang="zh-TW" dirty="0" smtClean="0"/>
              <a:t>- </a:t>
            </a:r>
            <a:r>
              <a:rPr lang="en-US" altLang="zh-TW" dirty="0" err="1" smtClean="0"/>
              <a:t>Undertanding</a:t>
            </a:r>
            <a:r>
              <a:rPr lang="en-US" altLang="zh-TW" dirty="0" smtClean="0"/>
              <a:t> </a:t>
            </a:r>
            <a:r>
              <a:rPr lang="en-US" altLang="zh-TW" dirty="0" err="1" smtClean="0"/>
              <a:t>rheology</a:t>
            </a:r>
            <a:r>
              <a:rPr lang="en-US" altLang="zh-TW" dirty="0" smtClean="0"/>
              <a:t>, how Earth’s materials are deforming, is a key issue to model the dynamics of the Earth</a:t>
            </a:r>
            <a:r>
              <a:rPr lang="en-US" altLang="zh-TW" baseline="0" dirty="0" smtClean="0"/>
              <a:t> interior.</a:t>
            </a:r>
          </a:p>
          <a:p>
            <a:pPr>
              <a:buFontTx/>
              <a:buNone/>
            </a:pPr>
            <a:r>
              <a:rPr lang="en-US" altLang="zh-TW" baseline="0" dirty="0" smtClean="0"/>
              <a:t>- At the surface, we can observe many examples of folded rocks or faulted rocks.</a:t>
            </a:r>
          </a:p>
          <a:p>
            <a:pPr>
              <a:buFontTx/>
              <a:buNone/>
            </a:pPr>
            <a:r>
              <a:rPr lang="en-US" altLang="zh-TW" dirty="0" smtClean="0"/>
              <a:t>- This is evidence that rocks are being deformed, in the crust and in the Earth’s interior.</a:t>
            </a:r>
            <a:endParaRPr lang="zh-TW" altLang="en-US" dirty="0"/>
          </a:p>
        </p:txBody>
      </p:sp>
      <p:sp>
        <p:nvSpPr>
          <p:cNvPr id="4" name="Slide Number Placeholder 3"/>
          <p:cNvSpPr>
            <a:spLocks noGrp="1"/>
          </p:cNvSpPr>
          <p:nvPr>
            <p:ph type="sldNum" sz="quarter" idx="10"/>
          </p:nvPr>
        </p:nvSpPr>
        <p:spPr/>
        <p:txBody>
          <a:bodyPr/>
          <a:lstStyle/>
          <a:p>
            <a:fld id="{16732F45-58F6-4825-90B2-249D40A17FC4}" type="slidenum">
              <a:rPr lang="zh-TW" altLang="en-US" smtClean="0"/>
              <a:pPr/>
              <a:t>5</a:t>
            </a:fld>
            <a:endParaRPr lang="zh-TW" altLang="en-US"/>
          </a:p>
        </p:txBody>
      </p:sp>
    </p:spTree>
    <p:extLst>
      <p:ext uri="{BB962C8B-B14F-4D97-AF65-F5344CB8AC3E}">
        <p14:creationId xmlns:p14="http://schemas.microsoft.com/office/powerpoint/2010/main" val="353322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014B7BA-799B-45E1-BA9B-22CD096E7675}" type="slidenum">
              <a:rPr lang="en-US" altLang="zh-TW"/>
              <a:pPr/>
              <a:t>62</a:t>
            </a:fld>
            <a:endParaRPr lang="en-US" altLang="zh-TW"/>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ltLang="zh-TW" smtClean="0"/>
              <a:t>DUE TO EXTERNAL OBJECTS Obliquity - accounts for 4 seasons</a:t>
            </a:r>
          </a:p>
          <a:p>
            <a:pPr eaLnBrk="1" hangingPunct="1"/>
            <a:r>
              <a:rPr lang="en-US" altLang="zh-TW" smtClean="0">
                <a:latin typeface="ArialMS" charset="0"/>
              </a:rPr>
              <a:t>Obliquity: the inclination of the erdachse to the pole of the orbit of the earth around the sun. This inclination varies between 22°02'46 "and 24°27 ' (today: 23°27 ') and has one quasi period of 39'000 - 41'000 J.</a:t>
            </a:r>
          </a:p>
        </p:txBody>
      </p:sp>
    </p:spTree>
    <p:extLst>
      <p:ext uri="{BB962C8B-B14F-4D97-AF65-F5344CB8AC3E}">
        <p14:creationId xmlns:p14="http://schemas.microsoft.com/office/powerpoint/2010/main" val="3848683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0944AB5-5B9D-41E3-92CC-0F78EFEC9955}" type="slidenum">
              <a:rPr lang="en-US" altLang="zh-TW"/>
              <a:pPr/>
              <a:t>64</a:t>
            </a:fld>
            <a:endParaRPr lang="en-US" altLang="zh-TW"/>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ltLang="zh-TW" smtClean="0"/>
              <a:t>Note that celecstial equator is plane through wsun and Jupiter’s equator. </a:t>
            </a:r>
          </a:p>
          <a:p>
            <a:pPr eaLnBrk="1" hangingPunct="1"/>
            <a:r>
              <a:rPr lang="en-US" altLang="zh-TW" smtClean="0"/>
              <a:t>Not earth’s ellipse is tilted and does not close in an ellipse. </a:t>
            </a:r>
          </a:p>
          <a:p>
            <a:pPr eaLnBrk="1" hangingPunct="1"/>
            <a:endParaRPr lang="en-US" altLang="zh-TW" smtClean="0"/>
          </a:p>
          <a:p>
            <a:pPr eaLnBrk="1" hangingPunct="1"/>
            <a:r>
              <a:rPr lang="en-US" altLang="zh-TW" smtClean="0"/>
              <a:t>25’700 + 110’00  yield a 20,500 cycle</a:t>
            </a:r>
          </a:p>
          <a:p>
            <a:pPr eaLnBrk="1" hangingPunct="1"/>
            <a:endParaRPr lang="en-US" altLang="zh-TW" smtClean="0"/>
          </a:p>
          <a:p>
            <a:pPr eaLnBrk="1" hangingPunct="1"/>
            <a:r>
              <a:rPr lang="en-US" altLang="zh-TW" smtClean="0"/>
              <a:t>Milankovitch  has 20.5, 41, 109 and 413 kyr cycles.</a:t>
            </a:r>
          </a:p>
        </p:txBody>
      </p:sp>
    </p:spTree>
    <p:extLst>
      <p:ext uri="{BB962C8B-B14F-4D97-AF65-F5344CB8AC3E}">
        <p14:creationId xmlns:p14="http://schemas.microsoft.com/office/powerpoint/2010/main" val="198434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7AA6106-1D0A-4138-A03C-8BCF40ECC40C}" type="slidenum">
              <a:rPr lang="en-US" altLang="zh-TW"/>
              <a:pPr/>
              <a:t>65</a:t>
            </a:fld>
            <a:endParaRPr lang="en-US" altLang="zh-TW"/>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71257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92D50-D10E-4179-9201-8FFE6E80D5E3}" type="slidenum">
              <a:rPr lang="en-US" altLang="zh-TW"/>
              <a:pPr/>
              <a:t>14</a:t>
            </a:fld>
            <a:endParaRPr lang="en-US" altLang="zh-TW"/>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411956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9ED25A6A-F659-4BFA-B205-0B45772DC2A0}" type="slidenum">
              <a:rPr lang="en-US"/>
              <a:pPr/>
              <a:t>27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fr-FR"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99505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A3284D7F-F2EB-4053-A96C-22861DFD41E9}" type="slidenum">
              <a:rPr lang="en-US"/>
              <a:pPr/>
              <a:t>28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fr-FR" smtClean="0">
              <a:latin typeface="Arial" pitchFamily="34" charset="0"/>
              <a:ea typeface="ＭＳ Ｐゴシック" pitchFamily="34" charset="-128"/>
            </a:endParaRPr>
          </a:p>
        </p:txBody>
      </p:sp>
    </p:spTree>
    <p:extLst>
      <p:ext uri="{BB962C8B-B14F-4D97-AF65-F5344CB8AC3E}">
        <p14:creationId xmlns:p14="http://schemas.microsoft.com/office/powerpoint/2010/main" val="408294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9EE89-650D-4E11-83B8-F86943ABCD79}" type="slidenum">
              <a:rPr lang="en-US" altLang="zh-TW"/>
              <a:pPr/>
              <a:t>29</a:t>
            </a:fld>
            <a:endParaRPr lang="en-US" altLang="zh-TW"/>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de-CH"/>
              <a:t>Fläche=surface</a:t>
            </a:r>
            <a:endParaRPr lang="en-US" altLang="zh-TW"/>
          </a:p>
        </p:txBody>
      </p:sp>
    </p:spTree>
    <p:extLst>
      <p:ext uri="{BB962C8B-B14F-4D97-AF65-F5344CB8AC3E}">
        <p14:creationId xmlns:p14="http://schemas.microsoft.com/office/powerpoint/2010/main" val="241755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E4B13A51-59C5-485C-A26A-ED8C142D5DF8}" type="slidenum">
              <a:rPr lang="en-US"/>
              <a:pPr/>
              <a:t>30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smtClean="0">
              <a:latin typeface="Arial" pitchFamily="34" charset="0"/>
              <a:ea typeface="ＭＳ Ｐゴシック" pitchFamily="34" charset="-128"/>
            </a:endParaRPr>
          </a:p>
        </p:txBody>
      </p:sp>
    </p:spTree>
    <p:extLst>
      <p:ext uri="{BB962C8B-B14F-4D97-AF65-F5344CB8AC3E}">
        <p14:creationId xmlns:p14="http://schemas.microsoft.com/office/powerpoint/2010/main" val="109383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4594C7AC-225B-4CFA-BBA2-A57F3BD7BC97}" type="slidenum">
              <a:rPr lang="en-US"/>
              <a:pPr/>
              <a:t>36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fr-FR" smtClean="0">
              <a:latin typeface="Arial" pitchFamily="34" charset="0"/>
              <a:ea typeface="ＭＳ Ｐゴシック" pitchFamily="34" charset="-128"/>
            </a:endParaRPr>
          </a:p>
        </p:txBody>
      </p:sp>
    </p:spTree>
    <p:extLst>
      <p:ext uri="{BB962C8B-B14F-4D97-AF65-F5344CB8AC3E}">
        <p14:creationId xmlns:p14="http://schemas.microsoft.com/office/powerpoint/2010/main" val="2627800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fld id="{88A9896D-5AF2-4D28-B79C-F2A4AFC2C04B}" type="slidenum">
              <a:rPr lang="en-US"/>
              <a:pPr/>
              <a:t>42</a:t>
            </a:fld>
            <a:endParaRPr lang="en-US"/>
          </a:p>
        </p:txBody>
      </p:sp>
      <p:sp>
        <p:nvSpPr>
          <p:cNvPr id="83971" name="Rectangle 2"/>
          <p:cNvSpPr>
            <a:spLocks noGrp="1" noRot="1" noChangeAspect="1" noChangeArrowheads="1"/>
          </p:cNvSpPr>
          <p:nvPr>
            <p:ph type="sldImg"/>
          </p:nvPr>
        </p:nvSpPr>
        <p:spPr>
          <a:xfrm>
            <a:off x="1289050" y="795338"/>
            <a:ext cx="4279900" cy="3209925"/>
          </a:xfrm>
          <a:solidFill>
            <a:srgbClr val="FFFFFF"/>
          </a:solidFill>
          <a:ln/>
        </p:spPr>
      </p:sp>
      <p:sp>
        <p:nvSpPr>
          <p:cNvPr id="83972" name="Rectangle 3"/>
          <p:cNvSpPr>
            <a:spLocks noGrp="1" noChangeArrowheads="1"/>
          </p:cNvSpPr>
          <p:nvPr>
            <p:ph type="body" idx="1"/>
          </p:nvPr>
        </p:nvSpPr>
        <p:spPr>
          <a:xfrm>
            <a:off x="998538" y="4343400"/>
            <a:ext cx="4860925" cy="4110038"/>
          </a:xfrm>
          <a:solidFill>
            <a:srgbClr val="FFFFFF"/>
          </a:solidFill>
          <a:ln>
            <a:solidFill>
              <a:srgbClr val="000000"/>
            </a:solidFill>
          </a:ln>
        </p:spPr>
        <p:txBody>
          <a:bodyPr/>
          <a:lstStyle/>
          <a:p>
            <a:pPr eaLnBrk="1" hangingPunct="1"/>
            <a:r>
              <a:rPr lang="en-US" dirty="0" smtClean="0">
                <a:latin typeface="ArialMS" charset="0"/>
                <a:ea typeface="ＭＳ Ｐゴシック" pitchFamily="34" charset="-128"/>
              </a:rPr>
              <a:t>In December 1854 J.H. Pratt presented and </a:t>
            </a:r>
          </a:p>
          <a:p>
            <a:pPr eaLnBrk="1" hangingPunct="1"/>
            <a:r>
              <a:rPr lang="en-US" dirty="0" smtClean="0">
                <a:latin typeface="ArialMS" charset="0"/>
                <a:ea typeface="ＭＳ Ｐゴシック" pitchFamily="34" charset="-128"/>
              </a:rPr>
              <a:t>in January 1855 G.B. Airy explanations to the Royal </a:t>
            </a:r>
          </a:p>
          <a:p>
            <a:pPr eaLnBrk="1" hangingPunct="1"/>
            <a:r>
              <a:rPr lang="en-US" dirty="0" smtClean="0">
                <a:latin typeface="ArialMS" charset="0"/>
                <a:ea typeface="ＭＳ Ｐゴシック" pitchFamily="34" charset="-128"/>
              </a:rPr>
              <a:t>Society for this observation: the mass of the mountain </a:t>
            </a:r>
          </a:p>
          <a:p>
            <a:pPr eaLnBrk="1" hangingPunct="1"/>
            <a:r>
              <a:rPr lang="en-US" dirty="0" smtClean="0">
                <a:latin typeface="ArialMS" charset="0"/>
                <a:ea typeface="ＭＳ Ｐゴシック" pitchFamily="34" charset="-128"/>
              </a:rPr>
              <a:t>becomes balanced by a lighter root zone.</a:t>
            </a:r>
          </a:p>
        </p:txBody>
      </p:sp>
    </p:spTree>
    <p:extLst>
      <p:ext uri="{BB962C8B-B14F-4D97-AF65-F5344CB8AC3E}">
        <p14:creationId xmlns:p14="http://schemas.microsoft.com/office/powerpoint/2010/main" val="412164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Date Placeholder 3"/>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de-CH"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CDB0A9EB-B731-4676-B512-FE6D1677E9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de-CH"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4F31CF45-D2AD-4C18-9464-D03BDB09F9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F38DBF99-3C31-46D2-A985-4D34E176DE6F}" type="datetimeFigureOut">
              <a:rPr lang="zh-TW" altLang="en-US" smtClean="0"/>
              <a:pPr/>
              <a:t>2019/11/27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530BB1A-0F6A-497D-B6F2-2E34A05C4B67}"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DBF99-3C31-46D2-A985-4D34E176DE6F}" type="datetimeFigureOut">
              <a:rPr lang="zh-TW" altLang="en-US" smtClean="0"/>
              <a:pPr/>
              <a:t>2019/11/27</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BB1A-0F6A-497D-B6F2-2E34A05C4B6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image" Target="../media/image13.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image" Target="../media/image17.png"/><Relationship Id="rId10" Type="http://schemas.openxmlformats.org/officeDocument/2006/relationships/oleObject" Target="../embeddings/oleObject7.bin"/><Relationship Id="rId4" Type="http://schemas.openxmlformats.org/officeDocument/2006/relationships/image" Target="../media/image12.wmf"/><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4.bin"/><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6.bin"/><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8.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22.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8.bin"/><Relationship Id="rId14" Type="http://schemas.openxmlformats.org/officeDocument/2006/relationships/image" Target="../media/image46.wmf"/></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32.bin"/><Relationship Id="rId5" Type="http://schemas.openxmlformats.org/officeDocument/2006/relationships/image" Target="../media/image48.w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embeddings/oleObject34.bin"/><Relationship Id="rId4" Type="http://schemas.openxmlformats.org/officeDocument/2006/relationships/image" Target="../media/image51.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57.wmf"/><Relationship Id="rId3" Type="http://schemas.openxmlformats.org/officeDocument/2006/relationships/notesSlide" Target="../notesSlides/notesSlide4.xml"/><Relationship Id="rId7" Type="http://schemas.openxmlformats.org/officeDocument/2006/relationships/image" Target="../media/image54.wmf"/><Relationship Id="rId12" Type="http://schemas.openxmlformats.org/officeDocument/2006/relationships/oleObject" Target="../embeddings/oleObject39.bin"/><Relationship Id="rId17"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41.bin"/><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5.wmf"/><Relationship Id="rId1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71.jpe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0.wmf"/><Relationship Id="rId5" Type="http://schemas.openxmlformats.org/officeDocument/2006/relationships/oleObject" Target="../embeddings/oleObject43.bin"/><Relationship Id="rId4" Type="http://schemas.openxmlformats.org/officeDocument/2006/relationships/image" Target="../media/image69.wmf"/></Relationships>
</file>

<file path=ppt/slides/_rels/slide3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47.bin"/><Relationship Id="rId3" Type="http://schemas.openxmlformats.org/officeDocument/2006/relationships/notesSlide" Target="../notesSlides/notesSlide9.xml"/><Relationship Id="rId7" Type="http://schemas.openxmlformats.org/officeDocument/2006/relationships/oleObject" Target="../embeddings/oleObject44.bin"/><Relationship Id="rId12"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4.jpeg"/><Relationship Id="rId11" Type="http://schemas.openxmlformats.org/officeDocument/2006/relationships/oleObject" Target="../embeddings/oleObject46.bin"/><Relationship Id="rId5" Type="http://schemas.openxmlformats.org/officeDocument/2006/relationships/image" Target="../media/image83.jpeg"/><Relationship Id="rId10" Type="http://schemas.openxmlformats.org/officeDocument/2006/relationships/image" Target="../media/image79.wmf"/><Relationship Id="rId4" Type="http://schemas.openxmlformats.org/officeDocument/2006/relationships/image" Target="../media/image82.jpeg"/><Relationship Id="rId9" Type="http://schemas.openxmlformats.org/officeDocument/2006/relationships/oleObject" Target="../embeddings/oleObject45.bin"/><Relationship Id="rId14" Type="http://schemas.openxmlformats.org/officeDocument/2006/relationships/image" Target="../media/image81.wmf"/></Relationships>
</file>

<file path=ppt/slides/_rels/slide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91.wmf"/><Relationship Id="rId11" Type="http://schemas.openxmlformats.org/officeDocument/2006/relationships/image" Target="../media/image94.jpeg"/><Relationship Id="rId5" Type="http://schemas.openxmlformats.org/officeDocument/2006/relationships/oleObject" Target="../embeddings/oleObject49.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51.bin"/></Relationships>
</file>

<file path=ppt/slides/_rels/slide48.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99.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96.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55.bin"/><Relationship Id="rId14" Type="http://schemas.openxmlformats.org/officeDocument/2006/relationships/image" Target="../media/image100.wmf"/></Relationships>
</file>

<file path=ppt/slides/_rels/slide4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111.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108.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61.bin"/></Relationships>
</file>

<file path=ppt/slides/_rels/slide5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8.jpeg"/></Relationships>
</file>

<file path=ppt/slides/_rels/slide5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23.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0000">
              <a:schemeClr val="tx2">
                <a:lumMod val="20000"/>
                <a:lumOff val="80000"/>
              </a:schemeClr>
            </a:gs>
            <a:gs pos="75000">
              <a:schemeClr val="tx2">
                <a:lumMod val="40000"/>
                <a:lumOff val="60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04800" y="304800"/>
            <a:ext cx="8382000" cy="42672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pPr>
            <a:r>
              <a:rPr lang="en-US" altLang="zh-TW" sz="3900" b="1" dirty="0" smtClean="0">
                <a:solidFill>
                  <a:srgbClr val="C00000"/>
                </a:solidFill>
              </a:rPr>
              <a:t>Introduction to Earth Science Systems</a:t>
            </a:r>
          </a:p>
          <a:p>
            <a:pPr>
              <a:lnSpc>
                <a:spcPct val="120000"/>
              </a:lnSpc>
              <a:spcBef>
                <a:spcPts val="0"/>
              </a:spcBef>
            </a:pPr>
            <a:r>
              <a:rPr lang="en-US" altLang="zh-TW" sz="5300" b="1" dirty="0" smtClean="0">
                <a:solidFill>
                  <a:srgbClr val="C00000"/>
                </a:solidFill>
              </a:rPr>
              <a:t>- Solid Earth -</a:t>
            </a:r>
          </a:p>
          <a:p>
            <a:pPr>
              <a:lnSpc>
                <a:spcPct val="120000"/>
              </a:lnSpc>
              <a:spcBef>
                <a:spcPts val="0"/>
              </a:spcBef>
            </a:pPr>
            <a:r>
              <a:rPr lang="en-US" altLang="zh-TW" sz="3200" dirty="0" smtClean="0">
                <a:solidFill>
                  <a:srgbClr val="C00000"/>
                </a:solidFill>
              </a:rPr>
              <a:t/>
            </a:r>
            <a:br>
              <a:rPr lang="en-US" altLang="zh-TW" sz="3200" dirty="0" smtClean="0">
                <a:solidFill>
                  <a:srgbClr val="C00000"/>
                </a:solidFill>
              </a:rPr>
            </a:br>
            <a:endParaRPr lang="en-US" altLang="zh-TW" sz="3200" dirty="0" smtClean="0">
              <a:solidFill>
                <a:srgbClr val="C00000"/>
              </a:solidFill>
            </a:endParaRPr>
          </a:p>
          <a:p>
            <a:pPr>
              <a:lnSpc>
                <a:spcPct val="120000"/>
              </a:lnSpc>
              <a:spcBef>
                <a:spcPts val="0"/>
              </a:spcBef>
            </a:pPr>
            <a:r>
              <a:rPr lang="en-US" altLang="zh-TW" sz="3200" dirty="0" smtClean="0">
                <a:solidFill>
                  <a:srgbClr val="002060"/>
                </a:solidFill>
              </a:rPr>
              <a:t>1. Rotation, shape, gravity</a:t>
            </a:r>
          </a:p>
          <a:p>
            <a:pPr>
              <a:lnSpc>
                <a:spcPct val="120000"/>
              </a:lnSpc>
              <a:spcBef>
                <a:spcPts val="0"/>
              </a:spcBef>
            </a:pPr>
            <a:r>
              <a:rPr lang="en-US" altLang="zh-TW" sz="3200" dirty="0" smtClean="0">
                <a:solidFill>
                  <a:srgbClr val="002060"/>
                </a:solidFill>
              </a:rPr>
              <a:t>2. Structure and composition</a:t>
            </a:r>
          </a:p>
          <a:p>
            <a:pPr>
              <a:lnSpc>
                <a:spcPct val="120000"/>
              </a:lnSpc>
              <a:spcBef>
                <a:spcPts val="0"/>
              </a:spcBef>
            </a:pPr>
            <a:r>
              <a:rPr lang="en-US" altLang="zh-TW" sz="3200" dirty="0" smtClean="0">
                <a:solidFill>
                  <a:srgbClr val="002060"/>
                </a:solidFill>
              </a:rPr>
              <a:t>3. Dynamics</a:t>
            </a:r>
          </a:p>
          <a:p>
            <a:pPr>
              <a:lnSpc>
                <a:spcPct val="120000"/>
              </a:lnSpc>
              <a:spcBef>
                <a:spcPts val="0"/>
              </a:spcBef>
            </a:pPr>
            <a:r>
              <a:rPr lang="en-US" altLang="zh-TW" sz="3200" dirty="0" smtClean="0">
                <a:solidFill>
                  <a:srgbClr val="002060"/>
                </a:solidFill>
              </a:rPr>
              <a:t>4. Formation</a:t>
            </a:r>
          </a:p>
          <a:p>
            <a:pPr>
              <a:lnSpc>
                <a:spcPct val="120000"/>
              </a:lnSpc>
              <a:spcBef>
                <a:spcPts val="0"/>
              </a:spcBef>
            </a:pPr>
            <a:r>
              <a:rPr lang="en-US" altLang="zh-TW" sz="3200" dirty="0" smtClean="0">
                <a:solidFill>
                  <a:srgbClr val="002060"/>
                </a:solidFill>
              </a:rPr>
              <a:t>5. Beyond the Earth</a:t>
            </a:r>
            <a:endParaRPr lang="zh-TW" altLang="en-US" sz="3200" dirty="0">
              <a:solidFill>
                <a:srgbClr val="002060"/>
              </a:solidFill>
            </a:endParaRPr>
          </a:p>
        </p:txBody>
      </p:sp>
      <p:sp>
        <p:nvSpPr>
          <p:cNvPr id="5" name="Text Box 6"/>
          <p:cNvSpPr txBox="1">
            <a:spLocks noChangeArrowheads="1"/>
          </p:cNvSpPr>
          <p:nvPr/>
        </p:nvSpPr>
        <p:spPr bwMode="auto">
          <a:xfrm>
            <a:off x="1371600" y="5791200"/>
            <a:ext cx="6248400" cy="623248"/>
          </a:xfrm>
          <a:prstGeom prst="rect">
            <a:avLst/>
          </a:prstGeom>
          <a:noFill/>
          <a:ln w="9525">
            <a:noFill/>
            <a:miter lim="800000"/>
            <a:headEnd/>
            <a:tailEnd/>
          </a:ln>
          <a:effectLst/>
        </p:spPr>
        <p:txBody>
          <a:bodyPr wrap="square">
            <a:spAutoFit/>
          </a:bodyPr>
          <a:lstStyle/>
          <a:p>
            <a:pPr algn="ctr" defTabSz="360000">
              <a:spcBef>
                <a:spcPts val="300"/>
              </a:spcBef>
            </a:pPr>
            <a:r>
              <a:rPr lang="en-US" sz="1600" dirty="0" err="1" smtClean="0">
                <a:solidFill>
                  <a:srgbClr val="002060"/>
                </a:solidFill>
                <a:latin typeface="Arial" pitchFamily="34" charset="0"/>
                <a:ea typeface="Arial Unicode MS" pitchFamily="34" charset="-128"/>
                <a:cs typeface="Arial" pitchFamily="34" charset="0"/>
              </a:rPr>
              <a:t>Frédéric</a:t>
            </a:r>
            <a:r>
              <a:rPr lang="en-US" sz="1600" dirty="0" smtClean="0">
                <a:solidFill>
                  <a:srgbClr val="002060"/>
                </a:solidFill>
                <a:latin typeface="Arial" pitchFamily="34" charset="0"/>
                <a:ea typeface="Arial Unicode MS" pitchFamily="34" charset="-128"/>
                <a:cs typeface="Arial" pitchFamily="34" charset="0"/>
              </a:rPr>
              <a:t> </a:t>
            </a:r>
            <a:r>
              <a:rPr lang="en-US" sz="1600" dirty="0" err="1" smtClean="0">
                <a:solidFill>
                  <a:srgbClr val="002060"/>
                </a:solidFill>
                <a:latin typeface="Arial" pitchFamily="34" charset="0"/>
                <a:ea typeface="Arial Unicode MS" pitchFamily="34" charset="-128"/>
                <a:cs typeface="Arial" pitchFamily="34" charset="0"/>
              </a:rPr>
              <a:t>Deschamps</a:t>
            </a:r>
            <a:r>
              <a:rPr lang="en-US" sz="1600" dirty="0" smtClean="0">
                <a:solidFill>
                  <a:srgbClr val="002060"/>
                </a:solidFill>
                <a:latin typeface="Arial" pitchFamily="34" charset="0"/>
                <a:ea typeface="Arial Unicode MS" pitchFamily="34" charset="-128"/>
                <a:cs typeface="Arial" pitchFamily="34" charset="0"/>
              </a:rPr>
              <a:t>, Institute of Earth Science, </a:t>
            </a:r>
          </a:p>
          <a:p>
            <a:pPr algn="ctr" defTabSz="360000">
              <a:spcBef>
                <a:spcPts val="300"/>
              </a:spcBef>
            </a:pPr>
            <a:r>
              <a:rPr lang="en-US" sz="1600" dirty="0" smtClean="0">
                <a:solidFill>
                  <a:srgbClr val="002060"/>
                </a:solidFill>
                <a:latin typeface="Arial" pitchFamily="34" charset="0"/>
                <a:ea typeface="Arial Unicode MS" pitchFamily="34" charset="-128"/>
                <a:cs typeface="Arial" pitchFamily="34" charset="0"/>
              </a:rPr>
              <a:t>room 501, frederic@earth.sinica.edu.tw</a:t>
            </a:r>
          </a:p>
        </p:txBody>
      </p:sp>
    </p:spTree>
    <p:extLst>
      <p:ext uri="{BB962C8B-B14F-4D97-AF65-F5344CB8AC3E}">
        <p14:creationId xmlns:p14="http://schemas.microsoft.com/office/powerpoint/2010/main" val="3831658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650" y="1335617"/>
            <a:ext cx="4019550" cy="4912783"/>
          </a:xfrm>
          <a:prstGeom prst="rect">
            <a:avLst/>
          </a:prstGeom>
        </p:spPr>
      </p:pic>
      <p:sp>
        <p:nvSpPr>
          <p:cNvPr id="4" name="Title 6"/>
          <p:cNvSpPr>
            <a:spLocks noGrp="1"/>
          </p:cNvSpPr>
          <p:nvPr>
            <p:ph type="title"/>
          </p:nvPr>
        </p:nvSpPr>
        <p:spPr>
          <a:xfrm>
            <a:off x="3200400" y="357172"/>
            <a:ext cx="2743200" cy="633428"/>
          </a:xfrm>
        </p:spPr>
        <p:txBody>
          <a:bodyPr>
            <a:noAutofit/>
          </a:bodyPr>
          <a:lstStyle/>
          <a:p>
            <a:pPr algn="l"/>
            <a:r>
              <a:rPr lang="en-US" sz="3600" kern="1200" dirty="0" smtClean="0">
                <a:solidFill>
                  <a:srgbClr val="C00000"/>
                </a:solidFill>
                <a:latin typeface="Arial" panose="020B0604020202020204" pitchFamily="34" charset="0"/>
                <a:cs typeface="Arial" panose="020B0604020202020204" pitchFamily="34" charset="0"/>
              </a:rPr>
              <a:t>Gravitation</a:t>
            </a:r>
            <a:endParaRPr lang="fr-CH"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633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idx="1"/>
          </p:nvPr>
        </p:nvSpPr>
        <p:spPr>
          <a:xfrm>
            <a:off x="228600" y="838200"/>
            <a:ext cx="8610600" cy="1133492"/>
          </a:xfrm>
        </p:spPr>
        <p:txBody>
          <a:bodyPr>
            <a:normAutofit/>
          </a:bodyPr>
          <a:lstStyle/>
          <a:p>
            <a:pPr marL="0" indent="0" algn="just">
              <a:spcBef>
                <a:spcPts val="0"/>
              </a:spcBef>
              <a:buNone/>
            </a:pPr>
            <a:r>
              <a:rPr lang="en-US" sz="1200" dirty="0" smtClean="0">
                <a:latin typeface="Wingdings" pitchFamily="2" charset="2"/>
              </a:rPr>
              <a:t>l</a:t>
            </a:r>
            <a:r>
              <a:rPr lang="en-US" sz="2000" dirty="0" smtClean="0">
                <a:solidFill>
                  <a:srgbClr val="002060"/>
                </a:solidFill>
              </a:rPr>
              <a:t> </a:t>
            </a:r>
            <a:r>
              <a:rPr lang="en-US" sz="2000" spc="-30" dirty="0" smtClean="0">
                <a:solidFill>
                  <a:srgbClr val="002060"/>
                </a:solidFill>
              </a:rPr>
              <a:t>The gravitational force between two objects is proportional to the product of their masses and inversely proportional to the square of the distance between them :</a:t>
            </a:r>
          </a:p>
        </p:txBody>
      </p:sp>
      <p:sp>
        <p:nvSpPr>
          <p:cNvPr id="5" name="Rectangle 4"/>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 name="Title 6"/>
          <p:cNvSpPr>
            <a:spLocks noGrp="1"/>
          </p:cNvSpPr>
          <p:nvPr>
            <p:ph type="title"/>
          </p:nvPr>
        </p:nvSpPr>
        <p:spPr>
          <a:xfrm>
            <a:off x="214282" y="71414"/>
            <a:ext cx="8624918" cy="633428"/>
          </a:xfrm>
        </p:spPr>
        <p:txBody>
          <a:bodyPr>
            <a:noAutofit/>
          </a:bodyPr>
          <a:lstStyle/>
          <a:p>
            <a:pPr algn="l"/>
            <a:r>
              <a:rPr lang="en-US" sz="3600" kern="1200" dirty="0" smtClean="0">
                <a:solidFill>
                  <a:schemeClr val="bg1"/>
                </a:solidFill>
                <a:latin typeface="Calibri"/>
                <a:ea typeface="+mj-ea"/>
                <a:cs typeface="+mj-cs"/>
              </a:rPr>
              <a:t>Gravity force, acceleration, and potential</a:t>
            </a:r>
            <a:endParaRPr lang="fr-CH" sz="3600" dirty="0">
              <a:solidFill>
                <a:schemeClr val="bg1"/>
              </a:solidFill>
            </a:endParaRPr>
          </a:p>
        </p:txBody>
      </p:sp>
      <p:graphicFrame>
        <p:nvGraphicFramePr>
          <p:cNvPr id="12" name="Object 12"/>
          <p:cNvGraphicFramePr>
            <a:graphicFrameLocks noChangeAspect="1"/>
          </p:cNvGraphicFramePr>
          <p:nvPr/>
        </p:nvGraphicFramePr>
        <p:xfrm>
          <a:off x="1270000" y="1676400"/>
          <a:ext cx="2027238" cy="950913"/>
        </p:xfrm>
        <a:graphic>
          <a:graphicData uri="http://schemas.openxmlformats.org/presentationml/2006/ole">
            <mc:AlternateContent xmlns:mc="http://schemas.openxmlformats.org/markup-compatibility/2006">
              <mc:Choice xmlns:v="urn:schemas-microsoft-com:vml" Requires="v">
                <p:oleObj spid="_x0000_s105744" name="Equation" r:id="rId3" imgW="812520" imgH="380880" progId="Equation.3">
                  <p:embed/>
                </p:oleObj>
              </mc:Choice>
              <mc:Fallback>
                <p:oleObj name="Equation" r:id="rId3" imgW="812520" imgH="3808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1676400"/>
                        <a:ext cx="2027238"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381000" y="2667000"/>
            <a:ext cx="4114800" cy="923330"/>
          </a:xfrm>
          <a:prstGeom prst="rect">
            <a:avLst/>
          </a:prstGeom>
          <a:noFill/>
        </p:spPr>
        <p:txBody>
          <a:bodyPr wrap="square" rtlCol="0">
            <a:spAutoFit/>
          </a:bodyPr>
          <a:lstStyle/>
          <a:p>
            <a:pPr algn="just"/>
            <a:r>
              <a:rPr lang="en-US" i="1" dirty="0" smtClean="0">
                <a:solidFill>
                  <a:srgbClr val="002060"/>
                </a:solidFill>
                <a:latin typeface="+mn-lt"/>
              </a:rPr>
              <a:t>G</a:t>
            </a:r>
            <a:r>
              <a:rPr lang="en-US" dirty="0" smtClean="0">
                <a:solidFill>
                  <a:srgbClr val="002060"/>
                </a:solidFill>
                <a:latin typeface="+mn-lt"/>
              </a:rPr>
              <a:t> </a:t>
            </a:r>
            <a:r>
              <a:rPr lang="en-US" altLang="zh-TW" dirty="0" smtClean="0">
                <a:solidFill>
                  <a:srgbClr val="002060"/>
                </a:solidFill>
              </a:rPr>
              <a:t>= 6.672×10</a:t>
            </a:r>
            <a:r>
              <a:rPr lang="en-US" altLang="zh-TW" baseline="30000" dirty="0" smtClean="0">
                <a:solidFill>
                  <a:srgbClr val="002060"/>
                </a:solidFill>
              </a:rPr>
              <a:t>-11</a:t>
            </a:r>
            <a:r>
              <a:rPr lang="en-US" altLang="zh-TW" dirty="0" smtClean="0">
                <a:solidFill>
                  <a:srgbClr val="002060"/>
                </a:solidFill>
              </a:rPr>
              <a:t> Nm</a:t>
            </a:r>
            <a:r>
              <a:rPr lang="en-US" altLang="zh-TW" baseline="30000" dirty="0" smtClean="0">
                <a:solidFill>
                  <a:srgbClr val="002060"/>
                </a:solidFill>
              </a:rPr>
              <a:t>2</a:t>
            </a:r>
            <a:r>
              <a:rPr lang="en-US" altLang="zh-TW" dirty="0" smtClean="0">
                <a:solidFill>
                  <a:srgbClr val="002060"/>
                </a:solidFill>
              </a:rPr>
              <a:t>/kg</a:t>
            </a:r>
            <a:r>
              <a:rPr lang="en-US" altLang="zh-TW" baseline="30000" dirty="0" smtClean="0">
                <a:solidFill>
                  <a:srgbClr val="002060"/>
                </a:solidFill>
              </a:rPr>
              <a:t>2 </a:t>
            </a:r>
            <a:r>
              <a:rPr lang="en-US" dirty="0" smtClean="0">
                <a:solidFill>
                  <a:srgbClr val="002060"/>
                </a:solidFill>
                <a:latin typeface="+mn-lt"/>
              </a:rPr>
              <a:t> is the universal Gravitational Constant : </a:t>
            </a:r>
          </a:p>
          <a:p>
            <a:pPr algn="just"/>
            <a:endParaRPr lang="fr-CH" dirty="0"/>
          </a:p>
        </p:txBody>
      </p:sp>
      <p:grpSp>
        <p:nvGrpSpPr>
          <p:cNvPr id="2" name="Group 3"/>
          <p:cNvGrpSpPr>
            <a:grpSpLocks/>
          </p:cNvGrpSpPr>
          <p:nvPr/>
        </p:nvGrpSpPr>
        <p:grpSpPr bwMode="auto">
          <a:xfrm>
            <a:off x="4752948" y="1852602"/>
            <a:ext cx="3857652" cy="1500198"/>
            <a:chOff x="1685" y="2835"/>
            <a:chExt cx="2438" cy="960"/>
          </a:xfrm>
        </p:grpSpPr>
        <p:pic>
          <p:nvPicPr>
            <p:cNvPr id="16" name="Picture 4"/>
            <p:cNvPicPr>
              <a:picLocks noChangeArrowheads="1"/>
            </p:cNvPicPr>
            <p:nvPr/>
          </p:nvPicPr>
          <p:blipFill>
            <a:blip r:embed="rId5" cstate="print"/>
            <a:srcRect/>
            <a:stretch>
              <a:fillRect/>
            </a:stretch>
          </p:blipFill>
          <p:spPr bwMode="auto">
            <a:xfrm>
              <a:off x="1739" y="2835"/>
              <a:ext cx="2336" cy="960"/>
            </a:xfrm>
            <a:prstGeom prst="rect">
              <a:avLst/>
            </a:prstGeom>
            <a:noFill/>
            <a:ln w="12700">
              <a:noFill/>
              <a:miter lim="800000"/>
              <a:headEnd/>
              <a:tailEnd/>
            </a:ln>
            <a:effectLst/>
          </p:spPr>
        </p:pic>
        <p:sp>
          <p:nvSpPr>
            <p:cNvPr id="17" name="Oval 5"/>
            <p:cNvSpPr>
              <a:spLocks noChangeArrowheads="1"/>
            </p:cNvSpPr>
            <p:nvPr/>
          </p:nvSpPr>
          <p:spPr bwMode="auto">
            <a:xfrm>
              <a:off x="1685" y="2914"/>
              <a:ext cx="529" cy="529"/>
            </a:xfrm>
            <a:prstGeom prst="ellipse">
              <a:avLst/>
            </a:prstGeom>
            <a:solidFill>
              <a:srgbClr val="CE0000"/>
            </a:solidFill>
            <a:ln w="12700">
              <a:solidFill>
                <a:srgbClr val="CE0000"/>
              </a:solidFill>
              <a:round/>
              <a:headEnd/>
              <a:tailEnd/>
            </a:ln>
            <a:effectLst/>
          </p:spPr>
          <p:txBody>
            <a:bodyPr wrap="none" anchor="ctr"/>
            <a:lstStyle/>
            <a:p>
              <a:endParaRPr lang="fr-CH"/>
            </a:p>
          </p:txBody>
        </p:sp>
        <p:sp>
          <p:nvSpPr>
            <p:cNvPr id="18" name="Oval 6"/>
            <p:cNvSpPr>
              <a:spLocks noChangeArrowheads="1"/>
            </p:cNvSpPr>
            <p:nvPr/>
          </p:nvSpPr>
          <p:spPr bwMode="auto">
            <a:xfrm>
              <a:off x="3594" y="2932"/>
              <a:ext cx="529" cy="529"/>
            </a:xfrm>
            <a:prstGeom prst="ellipse">
              <a:avLst/>
            </a:prstGeom>
            <a:solidFill>
              <a:srgbClr val="CE0000"/>
            </a:solidFill>
            <a:ln w="12700">
              <a:solidFill>
                <a:srgbClr val="CE0000"/>
              </a:solidFill>
              <a:round/>
              <a:headEnd/>
              <a:tailEnd/>
            </a:ln>
            <a:effectLst/>
          </p:spPr>
          <p:txBody>
            <a:bodyPr wrap="none" anchor="ctr"/>
            <a:lstStyle/>
            <a:p>
              <a:endParaRPr lang="fr-CH"/>
            </a:p>
          </p:txBody>
        </p:sp>
      </p:grpSp>
      <p:sp>
        <p:nvSpPr>
          <p:cNvPr id="15" name="Rectangle 3"/>
          <p:cNvSpPr txBox="1">
            <a:spLocks noChangeArrowheads="1"/>
          </p:cNvSpPr>
          <p:nvPr/>
        </p:nvSpPr>
        <p:spPr>
          <a:xfrm>
            <a:off x="304800" y="3619500"/>
            <a:ext cx="3429000" cy="5334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Wingdings" pitchFamily="2" charset="2"/>
                <a:ea typeface="+mn-ea"/>
                <a:cs typeface="+mn-cs"/>
              </a:rPr>
              <a:t>l</a:t>
            </a:r>
            <a:r>
              <a:rPr kumimoji="0" lang="en-US" sz="2000" b="0" i="0" u="none" strike="noStrike" kern="1200" cap="none" spc="0" normalizeH="0" baseline="0" noProof="0" dirty="0" smtClean="0">
                <a:ln>
                  <a:noFill/>
                </a:ln>
                <a:solidFill>
                  <a:srgbClr val="002060"/>
                </a:solidFill>
                <a:effectLst/>
                <a:uLnTx/>
                <a:uFillTx/>
                <a:latin typeface="+mn-lt"/>
                <a:ea typeface="+mn-ea"/>
                <a:cs typeface="+mn-cs"/>
              </a:rPr>
              <a:t> Gravitational acceleration :</a:t>
            </a:r>
          </a:p>
        </p:txBody>
      </p:sp>
      <p:graphicFrame>
        <p:nvGraphicFramePr>
          <p:cNvPr id="105475" name="Object 3"/>
          <p:cNvGraphicFramePr>
            <a:graphicFrameLocks noChangeAspect="1"/>
          </p:cNvGraphicFramePr>
          <p:nvPr/>
        </p:nvGraphicFramePr>
        <p:xfrm>
          <a:off x="1100138" y="4152900"/>
          <a:ext cx="2089150" cy="508000"/>
        </p:xfrm>
        <a:graphic>
          <a:graphicData uri="http://schemas.openxmlformats.org/presentationml/2006/ole">
            <mc:AlternateContent xmlns:mc="http://schemas.openxmlformats.org/markup-compatibility/2006">
              <mc:Choice xmlns:v="urn:schemas-microsoft-com:vml" Requires="v">
                <p:oleObj spid="_x0000_s105745" name="Equation" r:id="rId6" imgW="838080" imgH="203040" progId="Equation.3">
                  <p:embed/>
                </p:oleObj>
              </mc:Choice>
              <mc:Fallback>
                <p:oleObj name="Equation" r:id="rId6" imgW="83808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138" y="4152900"/>
                        <a:ext cx="20891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6" name="Object 4"/>
          <p:cNvGraphicFramePr>
            <a:graphicFrameLocks noChangeAspect="1"/>
          </p:cNvGraphicFramePr>
          <p:nvPr/>
        </p:nvGraphicFramePr>
        <p:xfrm>
          <a:off x="4408488" y="3924300"/>
          <a:ext cx="1965325" cy="952500"/>
        </p:xfrm>
        <a:graphic>
          <a:graphicData uri="http://schemas.openxmlformats.org/presentationml/2006/ole">
            <mc:AlternateContent xmlns:mc="http://schemas.openxmlformats.org/markup-compatibility/2006">
              <mc:Choice xmlns:v="urn:schemas-microsoft-com:vml" Requires="v">
                <p:oleObj spid="_x0000_s105746" name="Equation" r:id="rId8" imgW="787320" imgH="380880" progId="Equation.3">
                  <p:embed/>
                </p:oleObj>
              </mc:Choice>
              <mc:Fallback>
                <p:oleObj name="Equation" r:id="rId8" imgW="787320" imgH="3808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8488" y="3924300"/>
                        <a:ext cx="19653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3"/>
          <p:cNvSpPr txBox="1">
            <a:spLocks noChangeArrowheads="1"/>
          </p:cNvSpPr>
          <p:nvPr/>
        </p:nvSpPr>
        <p:spPr>
          <a:xfrm>
            <a:off x="304800" y="4953000"/>
            <a:ext cx="8501122" cy="52389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smtClean="0">
                <a:ln>
                  <a:noFill/>
                </a:ln>
                <a:solidFill>
                  <a:schemeClr val="tx1"/>
                </a:solidFill>
                <a:effectLst/>
                <a:uLnTx/>
                <a:uFillTx/>
                <a:latin typeface="Wingdings" pitchFamily="2" charset="2"/>
                <a:ea typeface="+mn-ea"/>
                <a:cs typeface="+mn-cs"/>
              </a:rPr>
              <a:t>l</a:t>
            </a:r>
            <a:r>
              <a:rPr kumimoji="0" lang="en-US" sz="2000" b="0" i="0" u="none" strike="noStrike" kern="1200" cap="none" spc="0" normalizeH="0" baseline="0" noProof="0" smtClean="0">
                <a:ln>
                  <a:noFill/>
                </a:ln>
                <a:solidFill>
                  <a:srgbClr val="002060"/>
                </a:solidFill>
                <a:effectLst/>
                <a:uLnTx/>
                <a:uFillTx/>
                <a:latin typeface="+mn-lt"/>
                <a:ea typeface="+mn-ea"/>
                <a:cs typeface="+mn-cs"/>
              </a:rPr>
              <a:t> The gravitational force is a central force, and derives from a potential U</a:t>
            </a:r>
            <a:r>
              <a:rPr kumimoji="0" lang="en-US" sz="2000" b="0" i="0" u="none" strike="noStrike" kern="1200" cap="none" spc="0" normalizeH="0" baseline="-25000" noProof="0" smtClean="0">
                <a:ln>
                  <a:noFill/>
                </a:ln>
                <a:solidFill>
                  <a:srgbClr val="002060"/>
                </a:solidFill>
                <a:effectLst/>
                <a:uLnTx/>
                <a:uFillTx/>
                <a:latin typeface="+mn-lt"/>
                <a:ea typeface="+mn-ea"/>
                <a:cs typeface="+mn-cs"/>
              </a:rPr>
              <a:t>G</a:t>
            </a:r>
            <a:r>
              <a:rPr kumimoji="0" lang="en-US" sz="2000" b="0" i="0" u="none" strike="noStrike" kern="1200" cap="none" spc="0" normalizeH="0" baseline="0" noProof="0" smtClean="0">
                <a:ln>
                  <a:noFill/>
                </a:ln>
                <a:solidFill>
                  <a:srgbClr val="002060"/>
                </a:solidFill>
                <a:effectLst/>
                <a:uLnTx/>
                <a:uFillTx/>
                <a:latin typeface="+mn-lt"/>
                <a:ea typeface="+mn-ea"/>
                <a:cs typeface="+mn-cs"/>
              </a:rPr>
              <a:t> : </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p:txBody>
      </p:sp>
      <p:graphicFrame>
        <p:nvGraphicFramePr>
          <p:cNvPr id="105477" name="Object 5"/>
          <p:cNvGraphicFramePr>
            <a:graphicFrameLocks noChangeAspect="1"/>
          </p:cNvGraphicFramePr>
          <p:nvPr/>
        </p:nvGraphicFramePr>
        <p:xfrm>
          <a:off x="1096963" y="5502275"/>
          <a:ext cx="2027237" cy="919163"/>
        </p:xfrm>
        <a:graphic>
          <a:graphicData uri="http://schemas.openxmlformats.org/presentationml/2006/ole">
            <mc:AlternateContent xmlns:mc="http://schemas.openxmlformats.org/markup-compatibility/2006">
              <mc:Choice xmlns:v="urn:schemas-microsoft-com:vml" Requires="v">
                <p:oleObj spid="_x0000_s105747" name="Equation" r:id="rId10" imgW="812520" imgH="368280" progId="Equation.3">
                  <p:embed/>
                </p:oleObj>
              </mc:Choice>
              <mc:Fallback>
                <p:oleObj name="Equation" r:id="rId10" imgW="812520" imgH="3682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6963" y="5502275"/>
                        <a:ext cx="2027237"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8" name="Object 6"/>
          <p:cNvGraphicFramePr>
            <a:graphicFrameLocks noChangeAspect="1"/>
          </p:cNvGraphicFramePr>
          <p:nvPr/>
        </p:nvGraphicFramePr>
        <p:xfrm>
          <a:off x="4376738" y="5562600"/>
          <a:ext cx="1806575" cy="919163"/>
        </p:xfrm>
        <a:graphic>
          <a:graphicData uri="http://schemas.openxmlformats.org/presentationml/2006/ole">
            <mc:AlternateContent xmlns:mc="http://schemas.openxmlformats.org/markup-compatibility/2006">
              <mc:Choice xmlns:v="urn:schemas-microsoft-com:vml" Requires="v">
                <p:oleObj spid="_x0000_s105748" name="Equation" r:id="rId12" imgW="723600" imgH="368280" progId="Equation.3">
                  <p:embed/>
                </p:oleObj>
              </mc:Choice>
              <mc:Fallback>
                <p:oleObj name="Equation" r:id="rId12" imgW="723600" imgH="3682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6738" y="5562600"/>
                        <a:ext cx="1806575"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4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4" name="Rectangle 2"/>
          <p:cNvSpPr txBox="1">
            <a:spLocks noChangeArrowheads="1"/>
          </p:cNvSpPr>
          <p:nvPr/>
        </p:nvSpPr>
        <p:spPr bwMode="auto">
          <a:xfrm>
            <a:off x="247912" y="990600"/>
            <a:ext cx="8572560" cy="646532"/>
          </a:xfrm>
          <a:prstGeom prst="rect">
            <a:avLst/>
          </a:prstGeom>
          <a:noFill/>
          <a:ln w="9525">
            <a:noFill/>
            <a:miter lim="800000"/>
            <a:headEnd/>
            <a:tailEnd/>
          </a:ln>
        </p:spPr>
        <p:txBody>
          <a:bodyPr vert="horz" wrap="square" lIns="0" tIns="45720" rIns="0" bIns="0" numCol="1" anchor="b" anchorCtr="0" compatLnSpc="1">
            <a:prstTxWarp prst="textNoShape">
              <a:avLst/>
            </a:prstTxWarp>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000" u="none" strike="noStrike" kern="1200" cap="none" spc="0" normalizeH="0" baseline="0" noProof="0" dirty="0" smtClean="0">
                <a:ln>
                  <a:noFill/>
                </a:ln>
                <a:solidFill>
                  <a:srgbClr val="C00000"/>
                </a:solidFill>
                <a:effectLst/>
                <a:uLnTx/>
                <a:uFillTx/>
                <a:latin typeface="+mj-lt"/>
                <a:ea typeface="+mj-ea"/>
                <a:cs typeface="Arial" pitchFamily="34" charset="0"/>
              </a:rPr>
              <a:t>The period of time it takes for a planet to complete an orbit, squared, is proportional to the mean distance between the planet and the Sun, cubed :</a:t>
            </a:r>
            <a:endParaRPr kumimoji="0" lang="en-US" sz="2000" u="none" strike="noStrike" kern="1200" cap="none" spc="0" normalizeH="0" baseline="0" noProof="0" dirty="0">
              <a:ln>
                <a:noFill/>
              </a:ln>
              <a:solidFill>
                <a:srgbClr val="C00000"/>
              </a:solidFill>
              <a:effectLst/>
              <a:uLnTx/>
              <a:uFillTx/>
              <a:latin typeface="+mj-lt"/>
              <a:ea typeface="+mj-ea"/>
              <a:cs typeface="Arial" pitchFamily="34" charset="0"/>
            </a:endParaRPr>
          </a:p>
        </p:txBody>
      </p:sp>
      <p:grpSp>
        <p:nvGrpSpPr>
          <p:cNvPr id="2" name="Group 8"/>
          <p:cNvGrpSpPr>
            <a:grpSpLocks/>
          </p:cNvGrpSpPr>
          <p:nvPr/>
        </p:nvGrpSpPr>
        <p:grpSpPr bwMode="auto">
          <a:xfrm>
            <a:off x="304801" y="2437544"/>
            <a:ext cx="4267200" cy="2134456"/>
            <a:chOff x="709" y="1879"/>
            <a:chExt cx="4519" cy="1108"/>
          </a:xfrm>
        </p:grpSpPr>
        <p:sp>
          <p:nvSpPr>
            <p:cNvPr id="8" name="Rectangle 3"/>
            <p:cNvSpPr>
              <a:spLocks noChangeArrowheads="1"/>
            </p:cNvSpPr>
            <p:nvPr/>
          </p:nvSpPr>
          <p:spPr bwMode="auto">
            <a:xfrm>
              <a:off x="709" y="1879"/>
              <a:ext cx="3175" cy="344"/>
            </a:xfrm>
            <a:prstGeom prst="rect">
              <a:avLst/>
            </a:prstGeom>
            <a:noFill/>
            <a:ln w="12700">
              <a:noFill/>
              <a:miter lim="800000"/>
              <a:headEnd/>
              <a:tailEnd/>
            </a:ln>
            <a:effectLst/>
          </p:spPr>
          <p:txBody>
            <a:bodyPr lIns="90487" tIns="44450" rIns="90487" bIns="44450"/>
            <a:lstStyle/>
            <a:p>
              <a:pPr marL="342900" indent="-342900" eaLnBrk="1" hangingPunct="1">
                <a:spcBef>
                  <a:spcPct val="20000"/>
                </a:spcBef>
              </a:pPr>
              <a:r>
                <a:rPr lang="de-CH" sz="2800" dirty="0">
                  <a:solidFill>
                    <a:srgbClr val="002060"/>
                  </a:solidFill>
                  <a:latin typeface="+mn-lt"/>
                </a:rPr>
                <a:t>T</a:t>
              </a:r>
              <a:r>
                <a:rPr lang="de-CH" sz="2800" baseline="30000" dirty="0">
                  <a:solidFill>
                    <a:srgbClr val="002060"/>
                  </a:solidFill>
                  <a:latin typeface="+mn-lt"/>
                </a:rPr>
                <a:t>2</a:t>
              </a:r>
              <a:r>
                <a:rPr lang="de-CH" sz="2800" dirty="0">
                  <a:solidFill>
                    <a:srgbClr val="002060"/>
                  </a:solidFill>
                  <a:latin typeface="Arial" pitchFamily="34" charset="0"/>
                </a:rPr>
                <a:t> </a:t>
              </a:r>
              <a:r>
                <a:rPr lang="de-CH" sz="2800" dirty="0">
                  <a:solidFill>
                    <a:srgbClr val="002060"/>
                  </a:solidFill>
                  <a:latin typeface="Symbol" pitchFamily="18" charset="2"/>
                </a:rPr>
                <a:t></a:t>
              </a:r>
              <a:r>
                <a:rPr lang="de-CH" sz="2800" dirty="0">
                  <a:solidFill>
                    <a:srgbClr val="002060"/>
                  </a:solidFill>
                  <a:latin typeface="Arial" pitchFamily="34" charset="0"/>
                </a:rPr>
                <a:t> </a:t>
              </a:r>
              <a:r>
                <a:rPr lang="de-CH" sz="2800" dirty="0">
                  <a:solidFill>
                    <a:srgbClr val="002060"/>
                  </a:solidFill>
                  <a:latin typeface="+mn-lt"/>
                </a:rPr>
                <a:t> R</a:t>
              </a:r>
              <a:r>
                <a:rPr lang="de-CH" sz="2800" baseline="30000" dirty="0">
                  <a:solidFill>
                    <a:srgbClr val="002060"/>
                  </a:solidFill>
                  <a:latin typeface="+mn-lt"/>
                </a:rPr>
                <a:t>3</a:t>
              </a:r>
              <a:r>
                <a:rPr lang="de-CH" sz="2800" dirty="0">
                  <a:solidFill>
                    <a:srgbClr val="002060"/>
                  </a:solidFill>
                  <a:latin typeface="+mn-lt"/>
                </a:rPr>
                <a:t> </a:t>
              </a:r>
            </a:p>
          </p:txBody>
        </p:sp>
        <p:sp>
          <p:nvSpPr>
            <p:cNvPr id="9" name="Rectangle 4"/>
            <p:cNvSpPr>
              <a:spLocks noChangeArrowheads="1"/>
            </p:cNvSpPr>
            <p:nvPr/>
          </p:nvSpPr>
          <p:spPr bwMode="auto">
            <a:xfrm>
              <a:off x="709" y="2227"/>
              <a:ext cx="4519" cy="760"/>
            </a:xfrm>
            <a:prstGeom prst="rect">
              <a:avLst/>
            </a:prstGeom>
            <a:noFill/>
            <a:ln w="12700">
              <a:noFill/>
              <a:miter lim="800000"/>
              <a:headEnd/>
              <a:tailEnd/>
            </a:ln>
            <a:effectLst/>
          </p:spPr>
          <p:txBody>
            <a:bodyPr lIns="90487" tIns="44450" rIns="90487" bIns="44450"/>
            <a:lstStyle/>
            <a:p>
              <a:pPr marL="342900" indent="-342900" eaLnBrk="1" hangingPunct="1">
                <a:spcBef>
                  <a:spcPct val="20000"/>
                </a:spcBef>
              </a:pPr>
              <a:r>
                <a:rPr lang="de-CH" sz="2800" dirty="0">
                  <a:solidFill>
                    <a:srgbClr val="002060"/>
                  </a:solidFill>
                  <a:latin typeface="+mn-lt"/>
                </a:rPr>
                <a:t>T</a:t>
              </a:r>
              <a:r>
                <a:rPr lang="de-CH" sz="2800" baseline="30000" dirty="0">
                  <a:solidFill>
                    <a:srgbClr val="002060"/>
                  </a:solidFill>
                  <a:latin typeface="+mn-lt"/>
                </a:rPr>
                <a:t>2</a:t>
              </a:r>
              <a:r>
                <a:rPr lang="de-CH" sz="2800" dirty="0">
                  <a:solidFill>
                    <a:srgbClr val="002060"/>
                  </a:solidFill>
                  <a:latin typeface="+mn-lt"/>
                </a:rPr>
                <a:t>  =  k R</a:t>
              </a:r>
              <a:r>
                <a:rPr lang="de-CH" sz="2800" baseline="30000" dirty="0">
                  <a:solidFill>
                    <a:srgbClr val="002060"/>
                  </a:solidFill>
                  <a:latin typeface="+mn-lt"/>
                </a:rPr>
                <a:t>3</a:t>
              </a:r>
              <a:endParaRPr lang="de-CH" sz="2800" dirty="0">
                <a:solidFill>
                  <a:srgbClr val="002060"/>
                </a:solidFill>
                <a:latin typeface="+mn-lt"/>
              </a:endParaRPr>
            </a:p>
            <a:p>
              <a:pPr marL="342900" indent="-342900" eaLnBrk="1" hangingPunct="1">
                <a:spcBef>
                  <a:spcPct val="20000"/>
                </a:spcBef>
              </a:pPr>
              <a:r>
                <a:rPr lang="de-CH" sz="2800" dirty="0">
                  <a:solidFill>
                    <a:srgbClr val="002060"/>
                  </a:solidFill>
                  <a:latin typeface="+mn-lt"/>
                </a:rPr>
                <a:t>k  =  </a:t>
              </a:r>
              <a:r>
                <a:rPr lang="de-CH" sz="2800" dirty="0" smtClean="0">
                  <a:solidFill>
                    <a:srgbClr val="002060"/>
                  </a:solidFill>
                  <a:latin typeface="+mn-lt"/>
                </a:rPr>
                <a:t>constante  </a:t>
              </a:r>
              <a:r>
                <a:rPr lang="de-CH" sz="2800" dirty="0">
                  <a:solidFill>
                    <a:srgbClr val="002060"/>
                  </a:solidFill>
                  <a:latin typeface="+mn-lt"/>
                </a:rPr>
                <a:t>=  </a:t>
              </a:r>
              <a:r>
                <a:rPr lang="de-CH" sz="2800" dirty="0" smtClean="0">
                  <a:solidFill>
                    <a:srgbClr val="002060"/>
                  </a:solidFill>
                  <a:latin typeface="+mn-lt"/>
                </a:rPr>
                <a:t>4</a:t>
              </a:r>
              <a:r>
                <a:rPr lang="de-CH" sz="2800" dirty="0" smtClean="0">
                  <a:solidFill>
                    <a:srgbClr val="002060"/>
                  </a:solidFill>
                  <a:latin typeface="Symbol" pitchFamily="18" charset="2"/>
                </a:rPr>
                <a:t></a:t>
              </a:r>
              <a:r>
                <a:rPr lang="de-CH" sz="2800" baseline="30000" dirty="0" smtClean="0">
                  <a:solidFill>
                    <a:srgbClr val="002060"/>
                  </a:solidFill>
                  <a:latin typeface="+mn-lt"/>
                </a:rPr>
                <a:t>2</a:t>
              </a:r>
              <a:r>
                <a:rPr lang="de-CH" sz="2800" dirty="0" smtClean="0">
                  <a:solidFill>
                    <a:srgbClr val="002060"/>
                  </a:solidFill>
                  <a:latin typeface="+mn-lt"/>
                </a:rPr>
                <a:t>/GM</a:t>
              </a:r>
              <a:r>
                <a:rPr lang="de-CH" sz="2800" baseline="-25000" dirty="0" smtClean="0">
                  <a:solidFill>
                    <a:srgbClr val="002060"/>
                  </a:solidFill>
                  <a:latin typeface="+mn-lt"/>
                </a:rPr>
                <a:t>S</a:t>
              </a:r>
              <a:endParaRPr lang="de-CH" sz="2800" dirty="0">
                <a:solidFill>
                  <a:srgbClr val="002060"/>
                </a:solidFill>
                <a:latin typeface="+mn-lt"/>
              </a:endParaRPr>
            </a:p>
          </p:txBody>
        </p:sp>
      </p:grpSp>
      <p:sp>
        <p:nvSpPr>
          <p:cNvPr id="11" name="Rectangle 10"/>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12" name="Title 6"/>
          <p:cNvSpPr txBox="1">
            <a:spLocks/>
          </p:cNvSpPr>
          <p:nvPr/>
        </p:nvSpPr>
        <p:spPr>
          <a:xfrm>
            <a:off x="214282" y="142828"/>
            <a:ext cx="8701118" cy="489790"/>
          </a:xfrm>
          <a:prstGeom prst="rect">
            <a:avLst/>
          </a:prstGeom>
        </p:spPr>
        <p:txBody>
          <a:bodyPr vert="horz" lIns="91440" tIns="45720" rIns="91440" bIns="45720" rtlCol="0" anchor="ctr">
            <a:noAutofit/>
          </a:bodyPr>
          <a:lstStyle/>
          <a:p>
            <a:pPr lvl="0">
              <a:spcBef>
                <a:spcPct val="0"/>
              </a:spcBef>
            </a:pPr>
            <a:r>
              <a:rPr lang="en-US" altLang="zh-TW" sz="3600" dirty="0" err="1" smtClean="0">
                <a:solidFill>
                  <a:schemeClr val="bg1"/>
                </a:solidFill>
                <a:ea typeface="新細明體" pitchFamily="18" charset="-120"/>
              </a:rPr>
              <a:t>Kepler’s</a:t>
            </a:r>
            <a:r>
              <a:rPr lang="en-US" altLang="zh-TW" sz="3600" dirty="0" smtClean="0">
                <a:solidFill>
                  <a:schemeClr val="bg1"/>
                </a:solidFill>
                <a:ea typeface="新細明體" pitchFamily="18" charset="-120"/>
              </a:rPr>
              <a:t> third law</a:t>
            </a:r>
            <a:endParaRPr kumimoji="0" lang="fr-CH" sz="3200" b="0" i="1" u="none" strike="noStrike" kern="1200" cap="none" spc="0" normalizeH="0" baseline="0" noProof="0" dirty="0">
              <a:ln>
                <a:noFill/>
              </a:ln>
              <a:solidFill>
                <a:schemeClr val="bg1"/>
              </a:solidFill>
              <a:effectLst/>
              <a:uLnTx/>
              <a:uFillTx/>
              <a:latin typeface="+mj-lt"/>
              <a:ea typeface="+mj-ea"/>
              <a:cs typeface="Arial" pitchFamily="34" charset="0"/>
            </a:endParaRPr>
          </a:p>
        </p:txBody>
      </p:sp>
      <p:sp>
        <p:nvSpPr>
          <p:cNvPr id="13"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5"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6" name="Rectangle 15"/>
          <p:cNvSpPr/>
          <p:nvPr/>
        </p:nvSpPr>
        <p:spPr>
          <a:xfrm>
            <a:off x="152400" y="5257800"/>
            <a:ext cx="8458200" cy="707886"/>
          </a:xfrm>
          <a:prstGeom prst="rect">
            <a:avLst/>
          </a:prstGeom>
        </p:spPr>
        <p:txBody>
          <a:bodyPr wrap="square">
            <a:spAutoFit/>
          </a:bodyPr>
          <a:lstStyle/>
          <a:p>
            <a:pPr algn="just"/>
            <a:r>
              <a:rPr lang="en-US" altLang="zh-TW" sz="1200" dirty="0" smtClean="0">
                <a:latin typeface="Wingdings" pitchFamily="2" charset="2"/>
                <a:ea typeface="Arial Unicode MS" pitchFamily="34" charset="-128"/>
                <a:cs typeface="Arial Unicode MS" pitchFamily="34" charset="-128"/>
              </a:rPr>
              <a:t>l</a:t>
            </a:r>
            <a:r>
              <a:rPr lang="en-US" altLang="zh-TW" sz="2000" dirty="0" smtClean="0">
                <a:solidFill>
                  <a:srgbClr val="002060"/>
                </a:solidFill>
                <a:ea typeface="Arial Unicode MS" pitchFamily="34" charset="-128"/>
                <a:cs typeface="Arial Unicode MS" pitchFamily="34" charset="-128"/>
              </a:rPr>
              <a:t> The 3</a:t>
            </a:r>
            <a:r>
              <a:rPr lang="en-US" altLang="zh-TW" sz="2000" baseline="30000" dirty="0" smtClean="0">
                <a:solidFill>
                  <a:srgbClr val="002060"/>
                </a:solidFill>
                <a:ea typeface="Arial Unicode MS" pitchFamily="34" charset="-128"/>
                <a:cs typeface="Arial Unicode MS" pitchFamily="34" charset="-128"/>
              </a:rPr>
              <a:t>rd</a:t>
            </a:r>
            <a:r>
              <a:rPr lang="en-US" altLang="zh-TW" sz="2000" dirty="0" smtClean="0">
                <a:solidFill>
                  <a:srgbClr val="002060"/>
                </a:solidFill>
                <a:ea typeface="Arial Unicode MS" pitchFamily="34" charset="-128"/>
                <a:cs typeface="Arial Unicode MS" pitchFamily="34" charset="-128"/>
              </a:rPr>
              <a:t> law derives from the conservation of the </a:t>
            </a:r>
            <a:r>
              <a:rPr lang="en-US" altLang="zh-TW" sz="2000" dirty="0" smtClean="0">
                <a:solidFill>
                  <a:srgbClr val="C00000"/>
                </a:solidFill>
                <a:ea typeface="Arial Unicode MS" pitchFamily="34" charset="-128"/>
                <a:cs typeface="Arial Unicode MS" pitchFamily="34" charset="-128"/>
              </a:rPr>
              <a:t>momentum</a:t>
            </a:r>
            <a:r>
              <a:rPr lang="en-US" altLang="zh-TW" sz="2000" dirty="0" smtClean="0">
                <a:solidFill>
                  <a:srgbClr val="002060"/>
                </a:solidFill>
                <a:ea typeface="Arial Unicode MS" pitchFamily="34" charset="-128"/>
                <a:cs typeface="Arial Unicode MS" pitchFamily="34" charset="-128"/>
              </a:rPr>
              <a:t> (i.e., Newton’s 2</a:t>
            </a:r>
            <a:r>
              <a:rPr lang="en-US" altLang="zh-TW" sz="2000" baseline="30000" dirty="0" smtClean="0">
                <a:solidFill>
                  <a:srgbClr val="002060"/>
                </a:solidFill>
                <a:ea typeface="Arial Unicode MS" pitchFamily="34" charset="-128"/>
                <a:cs typeface="Arial Unicode MS" pitchFamily="34" charset="-128"/>
              </a:rPr>
              <a:t>nd</a:t>
            </a:r>
            <a:r>
              <a:rPr lang="en-US" altLang="zh-TW" sz="2000" dirty="0" smtClean="0">
                <a:solidFill>
                  <a:srgbClr val="002060"/>
                </a:solidFill>
                <a:ea typeface="Arial Unicode MS" pitchFamily="34" charset="-128"/>
                <a:cs typeface="Arial Unicode MS" pitchFamily="34" charset="-128"/>
              </a:rPr>
              <a:t> law of motion)</a:t>
            </a:r>
          </a:p>
        </p:txBody>
      </p:sp>
      <p:sp>
        <p:nvSpPr>
          <p:cNvPr id="17" name="Rectangle 2"/>
          <p:cNvSpPr txBox="1">
            <a:spLocks noChangeArrowheads="1"/>
          </p:cNvSpPr>
          <p:nvPr/>
        </p:nvSpPr>
        <p:spPr bwMode="auto">
          <a:xfrm>
            <a:off x="228600" y="6019800"/>
            <a:ext cx="8572560" cy="417932"/>
          </a:xfrm>
          <a:prstGeom prst="rect">
            <a:avLst/>
          </a:prstGeom>
          <a:noFill/>
          <a:ln w="9525">
            <a:noFill/>
            <a:miter lim="800000"/>
            <a:headEnd/>
            <a:tailEnd/>
          </a:ln>
        </p:spPr>
        <p:txBody>
          <a:bodyPr vert="horz" wrap="square" lIns="0" tIns="45720" rIns="0" bIns="0" numCol="1" anchor="b" anchorCtr="0" compatLnSpc="1">
            <a:prstTxWarp prst="textNoShape">
              <a:avLst/>
            </a:prstTxWarp>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200" u="none" strike="noStrike" kern="1200" cap="none" spc="0" normalizeH="0" baseline="0" noProof="0" dirty="0" smtClean="0">
                <a:ln>
                  <a:noFill/>
                </a:ln>
                <a:effectLst/>
                <a:uLnTx/>
                <a:uFillTx/>
                <a:latin typeface="Wingdings" pitchFamily="2" charset="2"/>
                <a:ea typeface="+mj-ea"/>
                <a:cs typeface="Arial" pitchFamily="34" charset="0"/>
              </a:rPr>
              <a:t>l</a:t>
            </a:r>
            <a:r>
              <a:rPr kumimoji="0" lang="en-US" sz="2100" u="none" strike="noStrike" kern="1200" cap="none" spc="0" normalizeH="0" baseline="0" noProof="0" dirty="0" smtClean="0">
                <a:ln>
                  <a:noFill/>
                </a:ln>
                <a:solidFill>
                  <a:srgbClr val="002060"/>
                </a:solidFill>
                <a:effectLst/>
                <a:uLnTx/>
                <a:uFillTx/>
                <a:latin typeface="+mj-lt"/>
                <a:ea typeface="+mj-ea"/>
                <a:cs typeface="Arial" pitchFamily="34" charset="0"/>
              </a:rPr>
              <a:t> It can be applied to the Earth/moon system,</a:t>
            </a:r>
            <a:r>
              <a:rPr kumimoji="0" lang="en-US" sz="2100" u="none" strike="noStrike" kern="1200" cap="none" spc="0" normalizeH="0" noProof="0" dirty="0" smtClean="0">
                <a:ln>
                  <a:noFill/>
                </a:ln>
                <a:solidFill>
                  <a:srgbClr val="002060"/>
                </a:solidFill>
                <a:effectLst/>
                <a:uLnTx/>
                <a:uFillTx/>
                <a:latin typeface="+mj-lt"/>
                <a:ea typeface="+mj-ea"/>
                <a:cs typeface="Arial" pitchFamily="34" charset="0"/>
              </a:rPr>
              <a:t> and any other gravitational system</a:t>
            </a:r>
            <a:endParaRPr kumimoji="0" lang="en-US" sz="2100" u="none" strike="noStrike" kern="1200" cap="none" spc="0" normalizeH="0" baseline="0" noProof="0" dirty="0">
              <a:ln>
                <a:noFill/>
              </a:ln>
              <a:solidFill>
                <a:srgbClr val="002060"/>
              </a:solidFill>
              <a:effectLst/>
              <a:uLnTx/>
              <a:uFillTx/>
              <a:latin typeface="+mj-lt"/>
              <a:ea typeface="+mj-ea"/>
              <a:cs typeface="Arial" pitchFamily="34" charset="0"/>
            </a:endParaRPr>
          </a:p>
        </p:txBody>
      </p:sp>
      <p:pic>
        <p:nvPicPr>
          <p:cNvPr id="18" name="Picture 3"/>
          <p:cNvPicPr>
            <a:picLocks noChangeAspect="1" noChangeArrowheads="1"/>
          </p:cNvPicPr>
          <p:nvPr/>
        </p:nvPicPr>
        <p:blipFill>
          <a:blip r:embed="rId2" cstate="print"/>
          <a:srcRect/>
          <a:stretch>
            <a:fillRect/>
          </a:stretch>
        </p:blipFill>
        <p:spPr bwMode="auto">
          <a:xfrm>
            <a:off x="4784075" y="1904999"/>
            <a:ext cx="4131325" cy="3233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6" name="Title 6"/>
          <p:cNvSpPr txBox="1">
            <a:spLocks/>
          </p:cNvSpPr>
          <p:nvPr/>
        </p:nvSpPr>
        <p:spPr>
          <a:xfrm>
            <a:off x="214282" y="142828"/>
            <a:ext cx="8701118" cy="489790"/>
          </a:xfrm>
          <a:prstGeom prst="rect">
            <a:avLst/>
          </a:prstGeom>
        </p:spPr>
        <p:txBody>
          <a:bodyPr vert="horz" lIns="91440" tIns="45720" rIns="91440" bIns="45720" rtlCol="0" anchor="ctr">
            <a:noAutofit/>
          </a:bodyPr>
          <a:lstStyle/>
          <a:p>
            <a:pPr lvl="0">
              <a:spcBef>
                <a:spcPct val="0"/>
              </a:spcBef>
            </a:pPr>
            <a:r>
              <a:rPr lang="en-US" altLang="zh-TW" sz="3600" spc="-50" dirty="0" smtClean="0">
                <a:solidFill>
                  <a:schemeClr val="bg1"/>
                </a:solidFill>
                <a:ea typeface="新細明體" pitchFamily="18" charset="-120"/>
              </a:rPr>
              <a:t>Gravity acceleration at the surface of the Earth</a:t>
            </a:r>
            <a:endParaRPr kumimoji="0" lang="fr-CH" sz="3200" b="0" i="1" u="none" strike="noStrike" kern="1200" cap="none" spc="-50" normalizeH="0" noProof="0" dirty="0">
              <a:ln>
                <a:noFill/>
              </a:ln>
              <a:solidFill>
                <a:schemeClr val="bg1"/>
              </a:solidFill>
              <a:effectLst/>
              <a:uLnTx/>
              <a:uFillTx/>
              <a:latin typeface="+mj-lt"/>
              <a:ea typeface="+mj-ea"/>
              <a:cs typeface="Arial" pitchFamily="34" charset="0"/>
            </a:endParaRPr>
          </a:p>
        </p:txBody>
      </p:sp>
      <p:sp>
        <p:nvSpPr>
          <p:cNvPr id="7"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1" name="Group 27"/>
          <p:cNvGrpSpPr>
            <a:grpSpLocks/>
          </p:cNvGrpSpPr>
          <p:nvPr/>
        </p:nvGrpSpPr>
        <p:grpSpPr bwMode="auto">
          <a:xfrm>
            <a:off x="6248400" y="2667000"/>
            <a:ext cx="2282825" cy="2087562"/>
            <a:chOff x="3776" y="2445"/>
            <a:chExt cx="1438" cy="1315"/>
          </a:xfrm>
        </p:grpSpPr>
        <p:sp>
          <p:nvSpPr>
            <p:cNvPr id="12" name="Line 2"/>
            <p:cNvSpPr>
              <a:spLocks noChangeShapeType="1"/>
            </p:cNvSpPr>
            <p:nvPr/>
          </p:nvSpPr>
          <p:spPr bwMode="auto">
            <a:xfrm flipV="1">
              <a:off x="4769" y="2707"/>
              <a:ext cx="425" cy="232"/>
            </a:xfrm>
            <a:prstGeom prst="line">
              <a:avLst/>
            </a:prstGeom>
            <a:noFill/>
            <a:ln w="28575">
              <a:solidFill>
                <a:srgbClr val="D80704"/>
              </a:solidFill>
              <a:round/>
              <a:headEnd type="triangle" w="med" len="med"/>
              <a:tailEnd type="triangle" w="med" len="med"/>
            </a:ln>
            <a:effectLst/>
          </p:spPr>
          <p:txBody>
            <a:bodyPr wrap="none" anchor="ctr"/>
            <a:lstStyle/>
            <a:p>
              <a:endParaRPr lang="zh-TW" altLang="en-US"/>
            </a:p>
          </p:txBody>
        </p:sp>
        <p:sp>
          <p:nvSpPr>
            <p:cNvPr id="13" name="Oval 5"/>
            <p:cNvSpPr>
              <a:spLocks noChangeArrowheads="1"/>
            </p:cNvSpPr>
            <p:nvPr/>
          </p:nvSpPr>
          <p:spPr bwMode="auto">
            <a:xfrm>
              <a:off x="3776" y="2445"/>
              <a:ext cx="1268" cy="1315"/>
            </a:xfrm>
            <a:prstGeom prst="ellipse">
              <a:avLst/>
            </a:prstGeom>
            <a:noFill/>
            <a:ln w="4763">
              <a:solidFill>
                <a:srgbClr val="000000"/>
              </a:solidFill>
              <a:round/>
              <a:headEnd/>
              <a:tailEnd/>
            </a:ln>
          </p:spPr>
          <p:txBody>
            <a:bodyPr/>
            <a:lstStyle/>
            <a:p>
              <a:endParaRPr lang="zh-TW" altLang="en-US"/>
            </a:p>
          </p:txBody>
        </p:sp>
        <p:sp>
          <p:nvSpPr>
            <p:cNvPr id="14" name="Oval 6"/>
            <p:cNvSpPr>
              <a:spLocks noChangeArrowheads="1"/>
            </p:cNvSpPr>
            <p:nvPr/>
          </p:nvSpPr>
          <p:spPr bwMode="auto">
            <a:xfrm>
              <a:off x="4279" y="2943"/>
              <a:ext cx="272" cy="287"/>
            </a:xfrm>
            <a:prstGeom prst="ellipse">
              <a:avLst/>
            </a:prstGeom>
            <a:solidFill>
              <a:srgbClr val="99CCFF"/>
            </a:solidFill>
            <a:ln w="4826">
              <a:solidFill>
                <a:srgbClr val="000000"/>
              </a:solidFill>
              <a:round/>
              <a:headEnd/>
              <a:tailEnd/>
            </a:ln>
          </p:spPr>
          <p:txBody>
            <a:bodyPr/>
            <a:lstStyle/>
            <a:p>
              <a:endParaRPr lang="zh-TW" altLang="en-US"/>
            </a:p>
          </p:txBody>
        </p:sp>
        <p:sp>
          <p:nvSpPr>
            <p:cNvPr id="15" name="Oval 7"/>
            <p:cNvSpPr>
              <a:spLocks noChangeArrowheads="1"/>
            </p:cNvSpPr>
            <p:nvPr/>
          </p:nvSpPr>
          <p:spPr bwMode="auto">
            <a:xfrm>
              <a:off x="4932" y="2768"/>
              <a:ext cx="108" cy="116"/>
            </a:xfrm>
            <a:prstGeom prst="ellipse">
              <a:avLst/>
            </a:prstGeom>
            <a:solidFill>
              <a:srgbClr val="FFFF00"/>
            </a:solidFill>
            <a:ln w="4763">
              <a:solidFill>
                <a:srgbClr val="000000"/>
              </a:solidFill>
              <a:round/>
              <a:headEnd/>
              <a:tailEnd/>
            </a:ln>
          </p:spPr>
          <p:txBody>
            <a:bodyPr/>
            <a:lstStyle/>
            <a:p>
              <a:endParaRPr lang="zh-TW" altLang="en-US"/>
            </a:p>
          </p:txBody>
        </p:sp>
        <p:sp>
          <p:nvSpPr>
            <p:cNvPr id="16" name="Line 8"/>
            <p:cNvSpPr>
              <a:spLocks noChangeShapeType="1"/>
            </p:cNvSpPr>
            <p:nvPr/>
          </p:nvSpPr>
          <p:spPr bwMode="auto">
            <a:xfrm>
              <a:off x="4418" y="3090"/>
              <a:ext cx="594" cy="203"/>
            </a:xfrm>
            <a:prstGeom prst="line">
              <a:avLst/>
            </a:prstGeom>
            <a:noFill/>
            <a:ln w="4763">
              <a:solidFill>
                <a:srgbClr val="000000"/>
              </a:solidFill>
              <a:round/>
              <a:headEnd/>
              <a:tailEnd/>
            </a:ln>
          </p:spPr>
          <p:txBody>
            <a:bodyPr/>
            <a:lstStyle/>
            <a:p>
              <a:endParaRPr lang="zh-TW" altLang="en-US"/>
            </a:p>
          </p:txBody>
        </p:sp>
        <p:sp>
          <p:nvSpPr>
            <p:cNvPr id="17" name="Rectangle 9"/>
            <p:cNvSpPr>
              <a:spLocks noChangeArrowheads="1"/>
            </p:cNvSpPr>
            <p:nvPr/>
          </p:nvSpPr>
          <p:spPr bwMode="auto">
            <a:xfrm>
              <a:off x="4685" y="3236"/>
              <a:ext cx="43"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Arial" pitchFamily="34" charset="0"/>
                </a:rPr>
                <a:t>r</a:t>
              </a:r>
              <a:endParaRPr lang="de-CH" sz="1600">
                <a:latin typeface="Arial" pitchFamily="34" charset="0"/>
              </a:endParaRPr>
            </a:p>
          </p:txBody>
        </p:sp>
        <p:sp>
          <p:nvSpPr>
            <p:cNvPr id="18" name="Rectangle 10"/>
            <p:cNvSpPr>
              <a:spLocks noChangeArrowheads="1"/>
            </p:cNvSpPr>
            <p:nvPr/>
          </p:nvSpPr>
          <p:spPr bwMode="auto">
            <a:xfrm>
              <a:off x="4738" y="3314"/>
              <a:ext cx="53" cy="115"/>
            </a:xfrm>
            <a:prstGeom prst="rect">
              <a:avLst/>
            </a:prstGeom>
            <a:noFill/>
            <a:ln w="9525">
              <a:noFill/>
              <a:miter lim="800000"/>
              <a:headEnd/>
              <a:tailEnd/>
            </a:ln>
          </p:spPr>
          <p:txBody>
            <a:bodyPr wrap="none" lIns="0" tIns="0" rIns="0" bIns="0">
              <a:spAutoFit/>
            </a:bodyPr>
            <a:lstStyle/>
            <a:p>
              <a:r>
                <a:rPr lang="de-CH" sz="1200">
                  <a:solidFill>
                    <a:srgbClr val="000000"/>
                  </a:solidFill>
                  <a:latin typeface="Arial" pitchFamily="34" charset="0"/>
                </a:rPr>
                <a:t>L</a:t>
              </a:r>
              <a:endParaRPr lang="de-CH" sz="1600">
                <a:latin typeface="Arial" pitchFamily="34" charset="0"/>
              </a:endParaRPr>
            </a:p>
          </p:txBody>
        </p:sp>
        <p:sp>
          <p:nvSpPr>
            <p:cNvPr id="19" name="Rectangle 11"/>
            <p:cNvSpPr>
              <a:spLocks noChangeArrowheads="1"/>
            </p:cNvSpPr>
            <p:nvPr/>
          </p:nvSpPr>
          <p:spPr bwMode="auto">
            <a:xfrm>
              <a:off x="4322" y="3000"/>
              <a:ext cx="108" cy="155"/>
            </a:xfrm>
            <a:prstGeom prst="rect">
              <a:avLst/>
            </a:prstGeom>
            <a:noFill/>
            <a:ln w="9525">
              <a:noFill/>
              <a:miter lim="800000"/>
              <a:headEnd/>
              <a:tailEnd/>
            </a:ln>
          </p:spPr>
          <p:txBody>
            <a:bodyPr wrap="none" lIns="0" tIns="0" rIns="0" bIns="0">
              <a:spAutoFit/>
            </a:bodyPr>
            <a:lstStyle/>
            <a:p>
              <a:r>
                <a:rPr lang="de-CH" sz="1600" b="1" dirty="0" smtClean="0">
                  <a:solidFill>
                    <a:srgbClr val="000000"/>
                  </a:solidFill>
                  <a:latin typeface="Arial" pitchFamily="34" charset="0"/>
                </a:rPr>
                <a:t>M</a:t>
              </a:r>
              <a:endParaRPr lang="de-CH" sz="1600" dirty="0">
                <a:latin typeface="Arial" pitchFamily="34" charset="0"/>
              </a:endParaRPr>
            </a:p>
          </p:txBody>
        </p:sp>
        <p:sp>
          <p:nvSpPr>
            <p:cNvPr id="20" name="Rectangle 12"/>
            <p:cNvSpPr>
              <a:spLocks noChangeArrowheads="1"/>
            </p:cNvSpPr>
            <p:nvPr/>
          </p:nvSpPr>
          <p:spPr bwMode="auto">
            <a:xfrm>
              <a:off x="5107" y="2854"/>
              <a:ext cx="107"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Arial" pitchFamily="34" charset="0"/>
                </a:rPr>
                <a:t>m</a:t>
              </a:r>
              <a:endParaRPr lang="de-CH" sz="1600">
                <a:latin typeface="Arial" pitchFamily="34" charset="0"/>
              </a:endParaRPr>
            </a:p>
          </p:txBody>
        </p:sp>
        <p:grpSp>
          <p:nvGrpSpPr>
            <p:cNvPr id="21" name="Group 13"/>
            <p:cNvGrpSpPr>
              <a:grpSpLocks/>
            </p:cNvGrpSpPr>
            <p:nvPr/>
          </p:nvGrpSpPr>
          <p:grpSpPr bwMode="auto">
            <a:xfrm>
              <a:off x="4872" y="2639"/>
              <a:ext cx="74" cy="112"/>
              <a:chOff x="4872" y="2639"/>
              <a:chExt cx="74" cy="112"/>
            </a:xfrm>
          </p:grpSpPr>
          <p:sp>
            <p:nvSpPr>
              <p:cNvPr id="28" name="Line 14"/>
              <p:cNvSpPr>
                <a:spLocks noChangeShapeType="1"/>
              </p:cNvSpPr>
              <p:nvPr/>
            </p:nvSpPr>
            <p:spPr bwMode="auto">
              <a:xfrm flipH="1" flipV="1">
                <a:off x="4897" y="2674"/>
                <a:ext cx="49" cy="77"/>
              </a:xfrm>
              <a:prstGeom prst="line">
                <a:avLst/>
              </a:prstGeom>
              <a:noFill/>
              <a:ln w="4763">
                <a:solidFill>
                  <a:srgbClr val="D80704"/>
                </a:solidFill>
                <a:round/>
                <a:headEnd/>
                <a:tailEnd/>
              </a:ln>
            </p:spPr>
            <p:txBody>
              <a:bodyPr/>
              <a:lstStyle/>
              <a:p>
                <a:endParaRPr lang="zh-TW" altLang="en-US"/>
              </a:p>
            </p:txBody>
          </p:sp>
          <p:sp>
            <p:nvSpPr>
              <p:cNvPr id="29" name="Freeform 15"/>
              <p:cNvSpPr>
                <a:spLocks/>
              </p:cNvSpPr>
              <p:nvPr/>
            </p:nvSpPr>
            <p:spPr bwMode="auto">
              <a:xfrm>
                <a:off x="4872" y="2639"/>
                <a:ext cx="39" cy="45"/>
              </a:xfrm>
              <a:custGeom>
                <a:avLst/>
                <a:gdLst/>
                <a:ahLst/>
                <a:cxnLst>
                  <a:cxn ang="0">
                    <a:pos x="25" y="35"/>
                  </a:cxn>
                  <a:cxn ang="0">
                    <a:pos x="39" y="24"/>
                  </a:cxn>
                  <a:cxn ang="0">
                    <a:pos x="0" y="0"/>
                  </a:cxn>
                  <a:cxn ang="0">
                    <a:pos x="7" y="45"/>
                  </a:cxn>
                  <a:cxn ang="0">
                    <a:pos x="25" y="35"/>
                  </a:cxn>
                </a:cxnLst>
                <a:rect l="0" t="0" r="r" b="b"/>
                <a:pathLst>
                  <a:path w="39" h="45">
                    <a:moveTo>
                      <a:pt x="25" y="35"/>
                    </a:moveTo>
                    <a:lnTo>
                      <a:pt x="39" y="24"/>
                    </a:lnTo>
                    <a:lnTo>
                      <a:pt x="0" y="0"/>
                    </a:lnTo>
                    <a:lnTo>
                      <a:pt x="7" y="45"/>
                    </a:lnTo>
                    <a:lnTo>
                      <a:pt x="25" y="35"/>
                    </a:lnTo>
                    <a:close/>
                  </a:path>
                </a:pathLst>
              </a:custGeom>
              <a:solidFill>
                <a:srgbClr val="D80704"/>
              </a:solidFill>
              <a:ln w="9525">
                <a:solidFill>
                  <a:srgbClr val="D80704"/>
                </a:solidFill>
                <a:round/>
                <a:headEnd/>
                <a:tailEnd/>
              </a:ln>
            </p:spPr>
            <p:txBody>
              <a:bodyPr/>
              <a:lstStyle/>
              <a:p>
                <a:endParaRPr lang="zh-TW" altLang="en-US"/>
              </a:p>
            </p:txBody>
          </p:sp>
        </p:grpSp>
        <p:grpSp>
          <p:nvGrpSpPr>
            <p:cNvPr id="22" name="Group 16"/>
            <p:cNvGrpSpPr>
              <a:grpSpLocks/>
            </p:cNvGrpSpPr>
            <p:nvPr/>
          </p:nvGrpSpPr>
          <p:grpSpPr bwMode="auto">
            <a:xfrm>
              <a:off x="4874" y="2923"/>
              <a:ext cx="155" cy="210"/>
              <a:chOff x="4874" y="2923"/>
              <a:chExt cx="155" cy="210"/>
            </a:xfrm>
          </p:grpSpPr>
          <p:sp>
            <p:nvSpPr>
              <p:cNvPr id="26" name="Rectangle 17"/>
              <p:cNvSpPr>
                <a:spLocks noChangeArrowheads="1"/>
              </p:cNvSpPr>
              <p:nvPr/>
            </p:nvSpPr>
            <p:spPr bwMode="auto">
              <a:xfrm>
                <a:off x="4874" y="2923"/>
                <a:ext cx="78" cy="154"/>
              </a:xfrm>
              <a:prstGeom prst="rect">
                <a:avLst/>
              </a:prstGeom>
              <a:noFill/>
              <a:ln w="9525">
                <a:noFill/>
                <a:miter lim="800000"/>
                <a:headEnd/>
                <a:tailEnd/>
              </a:ln>
            </p:spPr>
            <p:txBody>
              <a:bodyPr wrap="none" lIns="0" tIns="0" rIns="0" bIns="0">
                <a:spAutoFit/>
              </a:bodyPr>
              <a:lstStyle/>
              <a:p>
                <a:r>
                  <a:rPr lang="de-CH" sz="1600" b="1">
                    <a:solidFill>
                      <a:srgbClr val="000000"/>
                    </a:solidFill>
                    <a:latin typeface="Arial" pitchFamily="34" charset="0"/>
                  </a:rPr>
                  <a:t>b</a:t>
                </a:r>
                <a:endParaRPr lang="de-CH">
                  <a:latin typeface="Arial" pitchFamily="34" charset="0"/>
                </a:endParaRPr>
              </a:p>
            </p:txBody>
          </p:sp>
          <p:sp>
            <p:nvSpPr>
              <p:cNvPr id="27" name="Rectangle 18"/>
              <p:cNvSpPr>
                <a:spLocks noChangeArrowheads="1"/>
              </p:cNvSpPr>
              <p:nvPr/>
            </p:nvSpPr>
            <p:spPr bwMode="auto">
              <a:xfrm>
                <a:off x="4954" y="3018"/>
                <a:ext cx="75" cy="115"/>
              </a:xfrm>
              <a:prstGeom prst="rect">
                <a:avLst/>
              </a:prstGeom>
              <a:noFill/>
              <a:ln w="9525">
                <a:noFill/>
                <a:miter lim="800000"/>
                <a:headEnd/>
                <a:tailEnd/>
              </a:ln>
            </p:spPr>
            <p:txBody>
              <a:bodyPr wrap="none" lIns="0" tIns="0" rIns="0" bIns="0">
                <a:spAutoFit/>
              </a:bodyPr>
              <a:lstStyle/>
              <a:p>
                <a:r>
                  <a:rPr lang="de-CH" sz="1200" b="1">
                    <a:solidFill>
                      <a:srgbClr val="000000"/>
                    </a:solidFill>
                    <a:latin typeface="Arial" pitchFamily="34" charset="0"/>
                  </a:rPr>
                  <a:t>G</a:t>
                </a:r>
                <a:endParaRPr lang="de-CH">
                  <a:latin typeface="Arial" pitchFamily="34" charset="0"/>
                </a:endParaRPr>
              </a:p>
            </p:txBody>
          </p:sp>
        </p:grpSp>
        <p:grpSp>
          <p:nvGrpSpPr>
            <p:cNvPr id="23" name="Group 19"/>
            <p:cNvGrpSpPr>
              <a:grpSpLocks/>
            </p:cNvGrpSpPr>
            <p:nvPr/>
          </p:nvGrpSpPr>
          <p:grpSpPr bwMode="auto">
            <a:xfrm>
              <a:off x="4969" y="2507"/>
              <a:ext cx="143" cy="209"/>
              <a:chOff x="4996" y="2525"/>
              <a:chExt cx="143" cy="209"/>
            </a:xfrm>
          </p:grpSpPr>
          <p:sp>
            <p:nvSpPr>
              <p:cNvPr id="24" name="Rectangle 20"/>
              <p:cNvSpPr>
                <a:spLocks noChangeArrowheads="1"/>
              </p:cNvSpPr>
              <p:nvPr/>
            </p:nvSpPr>
            <p:spPr bwMode="auto">
              <a:xfrm>
                <a:off x="4996" y="2525"/>
                <a:ext cx="78" cy="154"/>
              </a:xfrm>
              <a:prstGeom prst="rect">
                <a:avLst/>
              </a:prstGeom>
              <a:noFill/>
              <a:ln w="9525">
                <a:noFill/>
                <a:miter lim="800000"/>
                <a:headEnd/>
                <a:tailEnd/>
              </a:ln>
            </p:spPr>
            <p:txBody>
              <a:bodyPr wrap="none" lIns="0" tIns="0" rIns="0" bIns="0">
                <a:spAutoFit/>
              </a:bodyPr>
              <a:lstStyle/>
              <a:p>
                <a:r>
                  <a:rPr lang="de-CH" sz="1600" b="1">
                    <a:solidFill>
                      <a:srgbClr val="000000"/>
                    </a:solidFill>
                    <a:latin typeface="Arial" pitchFamily="34" charset="0"/>
                  </a:rPr>
                  <a:t>b</a:t>
                </a:r>
                <a:endParaRPr lang="de-CH" sz="1600" b="1">
                  <a:latin typeface="Arial" pitchFamily="34" charset="0"/>
                </a:endParaRPr>
              </a:p>
            </p:txBody>
          </p:sp>
          <p:sp>
            <p:nvSpPr>
              <p:cNvPr id="25" name="Rectangle 21"/>
              <p:cNvSpPr>
                <a:spLocks noChangeArrowheads="1"/>
              </p:cNvSpPr>
              <p:nvPr/>
            </p:nvSpPr>
            <p:spPr bwMode="auto">
              <a:xfrm>
                <a:off x="5080" y="2619"/>
                <a:ext cx="59" cy="115"/>
              </a:xfrm>
              <a:prstGeom prst="rect">
                <a:avLst/>
              </a:prstGeom>
              <a:noFill/>
              <a:ln w="9525">
                <a:noFill/>
                <a:miter lim="800000"/>
                <a:headEnd/>
                <a:tailEnd/>
              </a:ln>
            </p:spPr>
            <p:txBody>
              <a:bodyPr wrap="none" lIns="0" tIns="0" rIns="0" bIns="0">
                <a:spAutoFit/>
              </a:bodyPr>
              <a:lstStyle/>
              <a:p>
                <a:r>
                  <a:rPr lang="de-CH" sz="1200" b="1">
                    <a:solidFill>
                      <a:srgbClr val="000000"/>
                    </a:solidFill>
                    <a:latin typeface="Arial" pitchFamily="34" charset="0"/>
                  </a:rPr>
                  <a:t>Z</a:t>
                </a:r>
                <a:endParaRPr lang="de-CH" sz="1200" b="1">
                  <a:latin typeface="Arial" pitchFamily="34" charset="0"/>
                </a:endParaRPr>
              </a:p>
            </p:txBody>
          </p:sp>
        </p:grpSp>
      </p:grpSp>
      <p:graphicFrame>
        <p:nvGraphicFramePr>
          <p:cNvPr id="32" name="Object 1026"/>
          <p:cNvGraphicFramePr>
            <a:graphicFrameLocks noChangeAspect="1"/>
          </p:cNvGraphicFramePr>
          <p:nvPr/>
        </p:nvGraphicFramePr>
        <p:xfrm>
          <a:off x="685800" y="1905000"/>
          <a:ext cx="1436688" cy="792163"/>
        </p:xfrm>
        <a:graphic>
          <a:graphicData uri="http://schemas.openxmlformats.org/presentationml/2006/ole">
            <mc:AlternateContent xmlns:mc="http://schemas.openxmlformats.org/markup-compatibility/2006">
              <mc:Choice xmlns:v="urn:schemas-microsoft-com:vml" Requires="v">
                <p:oleObj spid="_x0000_s79009" name="Equation" r:id="rId3" imgW="799920" imgH="444240" progId="Equation.3">
                  <p:embed/>
                </p:oleObj>
              </mc:Choice>
              <mc:Fallback>
                <p:oleObj name="Equation" r:id="rId3" imgW="799920" imgH="4442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05000"/>
                        <a:ext cx="1436688"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1027"/>
          <p:cNvGraphicFramePr>
            <a:graphicFrameLocks noChangeAspect="1"/>
          </p:cNvGraphicFramePr>
          <p:nvPr/>
        </p:nvGraphicFramePr>
        <p:xfrm>
          <a:off x="685800" y="2895600"/>
          <a:ext cx="2555875" cy="871538"/>
        </p:xfrm>
        <a:graphic>
          <a:graphicData uri="http://schemas.openxmlformats.org/presentationml/2006/ole">
            <mc:AlternateContent xmlns:mc="http://schemas.openxmlformats.org/markup-compatibility/2006">
              <mc:Choice xmlns:v="urn:schemas-microsoft-com:vml" Requires="v">
                <p:oleObj spid="_x0000_s79010" name="Equation" r:id="rId5" imgW="1409400" imgH="482400" progId="Equation.3">
                  <p:embed/>
                </p:oleObj>
              </mc:Choice>
              <mc:Fallback>
                <p:oleObj name="Equation" r:id="rId5" imgW="1409400" imgH="4824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895600"/>
                        <a:ext cx="2555875"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3"/>
          <p:cNvSpPr>
            <a:spLocks noChangeArrowheads="1"/>
          </p:cNvSpPr>
          <p:nvPr/>
        </p:nvSpPr>
        <p:spPr bwMode="auto">
          <a:xfrm>
            <a:off x="228600" y="838200"/>
            <a:ext cx="8575675" cy="990600"/>
          </a:xfrm>
          <a:prstGeom prst="rect">
            <a:avLst/>
          </a:prstGeom>
          <a:noFill/>
          <a:ln w="12700">
            <a:noFill/>
            <a:miter lim="800000"/>
            <a:headEnd/>
            <a:tailEnd/>
          </a:ln>
          <a:effectLst/>
        </p:spPr>
        <p:txBody>
          <a:bodyPr lIns="90487" tIns="44450" rIns="90487" bIns="44450"/>
          <a:lstStyle/>
          <a:p>
            <a:pPr algn="just" eaLnBrk="1" hangingPunct="1">
              <a:spcBef>
                <a:spcPct val="20000"/>
              </a:spcBef>
            </a:pPr>
            <a:r>
              <a:rPr lang="de-CH" sz="1200" dirty="0" smtClean="0">
                <a:latin typeface="Wingdings" pitchFamily="2" charset="2"/>
              </a:rPr>
              <a:t>l</a:t>
            </a:r>
            <a:r>
              <a:rPr lang="de-CH" dirty="0" smtClean="0">
                <a:latin typeface="Arial" pitchFamily="34" charset="0"/>
              </a:rPr>
              <a:t> </a:t>
            </a:r>
            <a:r>
              <a:rPr lang="de-CH" sz="2000" dirty="0" smtClean="0">
                <a:solidFill>
                  <a:srgbClr val="002060"/>
                </a:solidFill>
              </a:rPr>
              <a:t>Newton applied the third law of Kepler to determine the gravity acceleration g</a:t>
            </a:r>
            <a:r>
              <a:rPr lang="de-CH" sz="2000" baseline="-25000" dirty="0" smtClean="0">
                <a:solidFill>
                  <a:srgbClr val="002060"/>
                </a:solidFill>
              </a:rPr>
              <a:t>G</a:t>
            </a:r>
            <a:r>
              <a:rPr lang="de-CH" sz="2000" dirty="0" smtClean="0">
                <a:solidFill>
                  <a:srgbClr val="002060"/>
                </a:solidFill>
              </a:rPr>
              <a:t> at the surface of the Earth.</a:t>
            </a:r>
            <a:r>
              <a:rPr lang="en-US" sz="1600" dirty="0" smtClean="0">
                <a:latin typeface="Helvetica" pitchFamily="1" charset="0"/>
              </a:rPr>
              <a:t> </a:t>
            </a:r>
            <a:r>
              <a:rPr lang="de-CH" sz="2000" dirty="0" smtClean="0">
                <a:solidFill>
                  <a:srgbClr val="002060"/>
                </a:solidFill>
              </a:rPr>
              <a:t>For the Earth/Moon system, the 3rd law of Kepler writes :</a:t>
            </a:r>
            <a:endParaRPr lang="de-CH" sz="2000" dirty="0">
              <a:solidFill>
                <a:srgbClr val="002060"/>
              </a:solidFill>
            </a:endParaRPr>
          </a:p>
        </p:txBody>
      </p:sp>
      <p:sp>
        <p:nvSpPr>
          <p:cNvPr id="38" name="Rectangle 3"/>
          <p:cNvSpPr>
            <a:spLocks noChangeArrowheads="1"/>
          </p:cNvSpPr>
          <p:nvPr/>
        </p:nvSpPr>
        <p:spPr bwMode="auto">
          <a:xfrm>
            <a:off x="2438400" y="2133600"/>
            <a:ext cx="6400800" cy="457200"/>
          </a:xfrm>
          <a:prstGeom prst="rect">
            <a:avLst/>
          </a:prstGeom>
          <a:noFill/>
          <a:ln w="12700">
            <a:noFill/>
            <a:miter lim="800000"/>
            <a:headEnd/>
            <a:tailEnd/>
          </a:ln>
          <a:effectLst/>
        </p:spPr>
        <p:txBody>
          <a:bodyPr lIns="90487" tIns="44450" rIns="90487" bIns="44450"/>
          <a:lstStyle/>
          <a:p>
            <a:pPr algn="just" eaLnBrk="1" hangingPunct="1">
              <a:spcBef>
                <a:spcPct val="20000"/>
              </a:spcBef>
            </a:pPr>
            <a:r>
              <a:rPr lang="de-CH" sz="1600" dirty="0" smtClean="0">
                <a:solidFill>
                  <a:srgbClr val="002060"/>
                </a:solidFill>
              </a:rPr>
              <a:t>where r</a:t>
            </a:r>
            <a:r>
              <a:rPr lang="de-CH" sz="1600" baseline="-25000" dirty="0" smtClean="0">
                <a:solidFill>
                  <a:srgbClr val="002060"/>
                </a:solidFill>
              </a:rPr>
              <a:t>L</a:t>
            </a:r>
            <a:r>
              <a:rPr lang="de-CH" sz="1600" dirty="0" smtClean="0">
                <a:solidFill>
                  <a:srgbClr val="002060"/>
                </a:solidFill>
              </a:rPr>
              <a:t> is the Earth/Moon distance, and T the orbital period of the Moon</a:t>
            </a:r>
            <a:endParaRPr lang="de-CH" sz="1600" dirty="0">
              <a:solidFill>
                <a:srgbClr val="002060"/>
              </a:solidFill>
            </a:endParaRPr>
          </a:p>
        </p:txBody>
      </p:sp>
      <p:graphicFrame>
        <p:nvGraphicFramePr>
          <p:cNvPr id="78855" name="Object 7"/>
          <p:cNvGraphicFramePr>
            <a:graphicFrameLocks noChangeAspect="1"/>
          </p:cNvGraphicFramePr>
          <p:nvPr/>
        </p:nvGraphicFramePr>
        <p:xfrm>
          <a:off x="685800" y="3962400"/>
          <a:ext cx="2555875" cy="779462"/>
        </p:xfrm>
        <a:graphic>
          <a:graphicData uri="http://schemas.openxmlformats.org/presentationml/2006/ole">
            <mc:AlternateContent xmlns:mc="http://schemas.openxmlformats.org/markup-compatibility/2006">
              <mc:Choice xmlns:v="urn:schemas-microsoft-com:vml" Requires="v">
                <p:oleObj spid="_x0000_s79011" name="Equation" r:id="rId7" imgW="1409400" imgH="431640" progId="Equation.3">
                  <p:embed/>
                </p:oleObj>
              </mc:Choice>
              <mc:Fallback>
                <p:oleObj name="Equation" r:id="rId7" imgW="1409400" imgH="43164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962400"/>
                        <a:ext cx="2555875"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
          <p:cNvSpPr>
            <a:spLocks noChangeArrowheads="1"/>
          </p:cNvSpPr>
          <p:nvPr/>
        </p:nvSpPr>
        <p:spPr bwMode="auto">
          <a:xfrm>
            <a:off x="228600" y="4876800"/>
            <a:ext cx="8575675" cy="1676400"/>
          </a:xfrm>
          <a:prstGeom prst="rect">
            <a:avLst/>
          </a:prstGeom>
          <a:noFill/>
          <a:ln w="12700">
            <a:noFill/>
            <a:miter lim="800000"/>
            <a:headEnd/>
            <a:tailEnd/>
          </a:ln>
          <a:effectLst/>
        </p:spPr>
        <p:txBody>
          <a:bodyPr lIns="90487" tIns="44450" rIns="90487" bIns="44450"/>
          <a:lstStyle/>
          <a:p>
            <a:pPr algn="just">
              <a:spcBef>
                <a:spcPct val="20000"/>
              </a:spcBef>
            </a:pPr>
            <a:r>
              <a:rPr lang="de-CH" sz="1200" dirty="0" smtClean="0">
                <a:latin typeface="Wingdings" pitchFamily="2" charset="2"/>
              </a:rPr>
              <a:t>l</a:t>
            </a:r>
            <a:r>
              <a:rPr lang="de-CH" dirty="0" smtClean="0">
                <a:latin typeface="Arial" pitchFamily="34" charset="0"/>
              </a:rPr>
              <a:t> </a:t>
            </a:r>
            <a:r>
              <a:rPr lang="en-US" sz="2000" dirty="0" smtClean="0">
                <a:solidFill>
                  <a:srgbClr val="002060"/>
                </a:solidFill>
              </a:rPr>
              <a:t>The orbital period of the Moon is well known, T = 27.3 days, and it is also known that </a:t>
            </a:r>
            <a:r>
              <a:rPr lang="de-CH" altLang="zh-TW" sz="2000" dirty="0" smtClean="0">
                <a:solidFill>
                  <a:srgbClr val="002060"/>
                </a:solidFill>
              </a:rPr>
              <a:t>r</a:t>
            </a:r>
            <a:r>
              <a:rPr lang="de-CH" altLang="zh-TW" sz="2000" baseline="-25000" dirty="0" smtClean="0">
                <a:solidFill>
                  <a:srgbClr val="002060"/>
                </a:solidFill>
              </a:rPr>
              <a:t>L</a:t>
            </a:r>
            <a:r>
              <a:rPr lang="de-CH" altLang="zh-TW" sz="2000" dirty="0" smtClean="0">
                <a:solidFill>
                  <a:srgbClr val="002060"/>
                </a:solidFill>
              </a:rPr>
              <a:t>/R ≈ 60.</a:t>
            </a:r>
            <a:r>
              <a:rPr lang="en-US" sz="2000" dirty="0" smtClean="0">
                <a:solidFill>
                  <a:srgbClr val="002060"/>
                </a:solidFill>
              </a:rPr>
              <a:t> With R = 5500 km, Newton determined </a:t>
            </a:r>
            <a:r>
              <a:rPr lang="de-CH" altLang="zh-TW" sz="2000" dirty="0" smtClean="0">
                <a:solidFill>
                  <a:srgbClr val="002060"/>
                </a:solidFill>
              </a:rPr>
              <a:t>g</a:t>
            </a:r>
            <a:r>
              <a:rPr lang="de-CH" altLang="zh-TW" sz="2000" baseline="-25000" dirty="0" smtClean="0">
                <a:solidFill>
                  <a:srgbClr val="002060"/>
                </a:solidFill>
              </a:rPr>
              <a:t>G</a:t>
            </a:r>
            <a:r>
              <a:rPr lang="de-CH" altLang="zh-TW" sz="2000" dirty="0" smtClean="0">
                <a:solidFill>
                  <a:srgbClr val="002060"/>
                </a:solidFill>
              </a:rPr>
              <a:t> = 8.48 m/s</a:t>
            </a:r>
            <a:r>
              <a:rPr lang="de-CH" altLang="zh-TW" sz="2000" baseline="30000" dirty="0" smtClean="0">
                <a:solidFill>
                  <a:srgbClr val="002060"/>
                </a:solidFill>
              </a:rPr>
              <a:t>2</a:t>
            </a:r>
            <a:r>
              <a:rPr lang="de-CH" altLang="zh-TW" sz="2000" dirty="0" smtClean="0">
                <a:solidFill>
                  <a:srgbClr val="002060"/>
                </a:solidFill>
              </a:rPr>
              <a:t>.</a:t>
            </a:r>
            <a:endParaRPr lang="de-CH" sz="2000" dirty="0" smtClean="0">
              <a:solidFill>
                <a:srgbClr val="002060"/>
              </a:solidFill>
            </a:endParaRPr>
          </a:p>
          <a:p>
            <a:pPr algn="just">
              <a:spcBef>
                <a:spcPts val="1200"/>
              </a:spcBef>
            </a:pPr>
            <a:r>
              <a:rPr lang="de-CH" sz="2000" dirty="0" smtClean="0">
                <a:solidFill>
                  <a:srgbClr val="002060"/>
                </a:solidFill>
              </a:rPr>
              <a:t>A better estimate of Earth‘s radius is R = 6372 km (from Picard in 1671), leading to </a:t>
            </a:r>
            <a:r>
              <a:rPr lang="de-CH" altLang="zh-TW" sz="2000" dirty="0" smtClean="0">
                <a:solidFill>
                  <a:srgbClr val="002060"/>
                </a:solidFill>
              </a:rPr>
              <a:t>g</a:t>
            </a:r>
            <a:r>
              <a:rPr lang="de-CH" altLang="zh-TW" sz="2000" baseline="-25000" dirty="0" smtClean="0">
                <a:solidFill>
                  <a:srgbClr val="002060"/>
                </a:solidFill>
              </a:rPr>
              <a:t>G</a:t>
            </a:r>
            <a:r>
              <a:rPr lang="de-CH" altLang="zh-TW" sz="2000" dirty="0" smtClean="0">
                <a:solidFill>
                  <a:srgbClr val="002060"/>
                </a:solidFill>
              </a:rPr>
              <a:t> = 9.8 m/s</a:t>
            </a:r>
            <a:r>
              <a:rPr lang="de-CH" altLang="zh-TW" sz="2000" baseline="30000" dirty="0" smtClean="0">
                <a:solidFill>
                  <a:srgbClr val="002060"/>
                </a:solidFill>
              </a:rPr>
              <a:t>2</a:t>
            </a:r>
            <a:r>
              <a:rPr lang="de-CH" altLang="zh-TW" sz="2000" dirty="0" smtClean="0">
                <a:solidFill>
                  <a:srgbClr val="002060"/>
                </a:solidFill>
              </a:rPr>
              <a:t>.</a:t>
            </a:r>
            <a:r>
              <a:rPr lang="de-CH" sz="2000" dirty="0" smtClean="0">
                <a:solidFill>
                  <a:srgbClr val="002060"/>
                </a:solidFill>
              </a:rPr>
              <a:t> </a:t>
            </a:r>
            <a:endParaRPr lang="de-CH"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88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7B3F2447-E4A0-40C7-AAE4-523154B7B4B5}" type="slidenum">
              <a:rPr lang="en-US" altLang="zh-TW"/>
              <a:pPr/>
              <a:t>14</a:t>
            </a:fld>
            <a:endParaRPr lang="en-US" altLang="zh-TW" sz="1400">
              <a:latin typeface="Times"/>
            </a:endParaRPr>
          </a:p>
        </p:txBody>
      </p:sp>
      <p:pic>
        <p:nvPicPr>
          <p:cNvPr id="17410" name="Picture 2"/>
          <p:cNvPicPr>
            <a:picLocks noGrp="1" noChangeAspect="1" noChangeArrowheads="1"/>
          </p:cNvPicPr>
          <p:nvPr>
            <p:ph type="clipArt" sz="half" idx="1"/>
          </p:nvPr>
        </p:nvPicPr>
        <p:blipFill>
          <a:blip r:embed="rId3" cstate="print"/>
          <a:srcRect/>
          <a:stretch>
            <a:fillRect/>
          </a:stretch>
        </p:blipFill>
        <p:spPr>
          <a:xfrm>
            <a:off x="6096000" y="4669239"/>
            <a:ext cx="2357554" cy="2020568"/>
          </a:xfrm>
        </p:spPr>
      </p:pic>
      <p:sp>
        <p:nvSpPr>
          <p:cNvPr id="17411" name="Rectangle 3"/>
          <p:cNvSpPr>
            <a:spLocks noChangeArrowheads="1"/>
          </p:cNvSpPr>
          <p:nvPr/>
        </p:nvSpPr>
        <p:spPr bwMode="auto">
          <a:xfrm>
            <a:off x="263525" y="838200"/>
            <a:ext cx="8575675" cy="2590800"/>
          </a:xfrm>
          <a:prstGeom prst="rect">
            <a:avLst/>
          </a:prstGeom>
          <a:noFill/>
          <a:ln w="12700">
            <a:noFill/>
            <a:miter lim="800000"/>
            <a:headEnd/>
            <a:tailEnd/>
          </a:ln>
          <a:effectLst/>
        </p:spPr>
        <p:txBody>
          <a:bodyPr lIns="90487" tIns="44450" rIns="90487" bIns="44450"/>
          <a:lstStyle/>
          <a:p>
            <a:pPr algn="just" eaLnBrk="1" hangingPunct="1">
              <a:spcBef>
                <a:spcPct val="20000"/>
              </a:spcBef>
            </a:pPr>
            <a:r>
              <a:rPr lang="de-CH" sz="1200" dirty="0" smtClean="0">
                <a:latin typeface="Wingdings" pitchFamily="2" charset="2"/>
              </a:rPr>
              <a:t>l</a:t>
            </a:r>
            <a:r>
              <a:rPr lang="de-CH" dirty="0" smtClean="0">
                <a:latin typeface="Arial" pitchFamily="34" charset="0"/>
              </a:rPr>
              <a:t> </a:t>
            </a:r>
            <a:r>
              <a:rPr lang="de-CH" sz="2000" dirty="0" smtClean="0">
                <a:solidFill>
                  <a:srgbClr val="002060"/>
                </a:solidFill>
              </a:rPr>
              <a:t>Knowing the value og G is essential for applications of the law of gravity and third law of Kepler, in particular the determination of planetary masses</a:t>
            </a:r>
            <a:endParaRPr lang="de-CH" sz="1600" dirty="0">
              <a:latin typeface="Helvetica" pitchFamily="1" charset="0"/>
            </a:endParaRPr>
          </a:p>
          <a:p>
            <a:pPr eaLnBrk="1" hangingPunct="1">
              <a:spcBef>
                <a:spcPts val="1200"/>
              </a:spcBef>
            </a:pPr>
            <a:r>
              <a:rPr lang="de-CH" sz="1600" dirty="0" smtClean="0">
                <a:solidFill>
                  <a:srgbClr val="002060"/>
                </a:solidFill>
              </a:rPr>
              <a:t>- Cavendish </a:t>
            </a:r>
            <a:r>
              <a:rPr lang="de-CH" sz="1600" dirty="0">
                <a:solidFill>
                  <a:srgbClr val="002060"/>
                </a:solidFill>
              </a:rPr>
              <a:t>1797: Two metal spheres on a 1.8m wooden rod suspended by wire. Bring two 350 lb spheres close: wire twists</a:t>
            </a:r>
            <a:r>
              <a:rPr lang="de-CH" sz="1600" dirty="0" smtClean="0">
                <a:solidFill>
                  <a:srgbClr val="002060"/>
                </a:solidFill>
              </a:rPr>
              <a:t>.</a:t>
            </a:r>
            <a:endParaRPr lang="de-CH" sz="1600" dirty="0">
              <a:solidFill>
                <a:srgbClr val="002060"/>
              </a:solidFill>
            </a:endParaRPr>
          </a:p>
          <a:p>
            <a:pPr eaLnBrk="1" hangingPunct="1">
              <a:spcBef>
                <a:spcPts val="1200"/>
              </a:spcBef>
            </a:pPr>
            <a:r>
              <a:rPr lang="de-CH" sz="1600" dirty="0" smtClean="0">
                <a:solidFill>
                  <a:srgbClr val="002060"/>
                </a:solidFill>
              </a:rPr>
              <a:t>- Today </a:t>
            </a:r>
            <a:r>
              <a:rPr lang="de-CH" sz="1600" dirty="0">
                <a:solidFill>
                  <a:srgbClr val="002060"/>
                </a:solidFill>
              </a:rPr>
              <a:t>(U. Washington): Torsion Pendulum: gold-coated Pyrex rectangle hung from an almost invisible torsion fiber and surrounded by mirrors for a laser system that monitors </a:t>
            </a:r>
            <a:r>
              <a:rPr lang="de-CH" sz="1600" dirty="0" smtClean="0">
                <a:solidFill>
                  <a:srgbClr val="002060"/>
                </a:solidFill>
              </a:rPr>
              <a:t>twisting.</a:t>
            </a:r>
          </a:p>
          <a:p>
            <a:pPr>
              <a:spcBef>
                <a:spcPts val="1200"/>
              </a:spcBef>
            </a:pPr>
            <a:r>
              <a:rPr lang="de-CH" altLang="zh-TW" sz="1200" dirty="0" smtClean="0">
                <a:latin typeface="Wingdings" pitchFamily="2" charset="2"/>
              </a:rPr>
              <a:t>l</a:t>
            </a:r>
            <a:r>
              <a:rPr lang="de-CH" altLang="zh-TW" sz="1600" dirty="0" smtClean="0">
                <a:latin typeface="Arial" pitchFamily="34" charset="0"/>
              </a:rPr>
              <a:t> </a:t>
            </a:r>
            <a:r>
              <a:rPr lang="de-CH" altLang="zh-TW" sz="2000" dirty="0" smtClean="0">
                <a:solidFill>
                  <a:srgbClr val="002060"/>
                </a:solidFill>
                <a:latin typeface="+mj-lt"/>
              </a:rPr>
              <a:t>Modern value : </a:t>
            </a:r>
            <a:r>
              <a:rPr lang="de-CH" altLang="zh-TW" sz="2000" dirty="0" smtClean="0">
                <a:solidFill>
                  <a:srgbClr val="C00000"/>
                </a:solidFill>
                <a:latin typeface="+mj-lt"/>
              </a:rPr>
              <a:t>G </a:t>
            </a:r>
            <a:r>
              <a:rPr lang="en-US" altLang="zh-TW" sz="2000" dirty="0" smtClean="0">
                <a:solidFill>
                  <a:srgbClr val="C00000"/>
                </a:solidFill>
                <a:latin typeface="+mj-lt"/>
                <a:ea typeface="新細明體" pitchFamily="18" charset="-120"/>
                <a:cs typeface="Arial" pitchFamily="34" charset="0"/>
              </a:rPr>
              <a:t>= 6.674215 10</a:t>
            </a:r>
            <a:r>
              <a:rPr lang="en-US" altLang="zh-TW" sz="2000" baseline="30000" dirty="0" smtClean="0">
                <a:solidFill>
                  <a:srgbClr val="C00000"/>
                </a:solidFill>
                <a:latin typeface="+mj-lt"/>
                <a:ea typeface="新細明體" pitchFamily="18" charset="-120"/>
                <a:cs typeface="Arial" pitchFamily="34" charset="0"/>
              </a:rPr>
              <a:t>-11</a:t>
            </a:r>
            <a:r>
              <a:rPr lang="en-US" altLang="zh-TW" sz="2000" dirty="0" smtClean="0">
                <a:solidFill>
                  <a:srgbClr val="C00000"/>
                </a:solidFill>
                <a:latin typeface="+mj-lt"/>
                <a:ea typeface="新細明體" pitchFamily="18" charset="-120"/>
                <a:cs typeface="Arial" pitchFamily="34" charset="0"/>
              </a:rPr>
              <a:t> Nm</a:t>
            </a:r>
            <a:r>
              <a:rPr lang="en-US" altLang="zh-TW" sz="2000" baseline="30000" dirty="0" smtClean="0">
                <a:solidFill>
                  <a:srgbClr val="C00000"/>
                </a:solidFill>
                <a:latin typeface="+mj-lt"/>
                <a:ea typeface="新細明體" pitchFamily="18" charset="-120"/>
                <a:cs typeface="Arial" pitchFamily="34" charset="0"/>
              </a:rPr>
              <a:t>2</a:t>
            </a:r>
            <a:r>
              <a:rPr lang="en-US" altLang="zh-TW" sz="2000" dirty="0" smtClean="0">
                <a:solidFill>
                  <a:srgbClr val="C00000"/>
                </a:solidFill>
                <a:latin typeface="+mj-lt"/>
                <a:ea typeface="新細明體" pitchFamily="18" charset="-120"/>
                <a:cs typeface="Arial" pitchFamily="34" charset="0"/>
              </a:rPr>
              <a:t>kg</a:t>
            </a:r>
            <a:r>
              <a:rPr lang="en-US" altLang="zh-TW" sz="2000" baseline="30000" dirty="0" smtClean="0">
                <a:solidFill>
                  <a:srgbClr val="C00000"/>
                </a:solidFill>
                <a:latin typeface="+mj-lt"/>
                <a:ea typeface="新細明體" pitchFamily="18" charset="-120"/>
                <a:cs typeface="Arial" pitchFamily="34" charset="0"/>
              </a:rPr>
              <a:t>-1</a:t>
            </a:r>
            <a:endParaRPr lang="de-CH" altLang="zh-TW" sz="2000" dirty="0" smtClean="0">
              <a:solidFill>
                <a:srgbClr val="C00000"/>
              </a:solidFill>
              <a:latin typeface="+mj-lt"/>
            </a:endParaRPr>
          </a:p>
          <a:p>
            <a:pPr eaLnBrk="1" hangingPunct="1">
              <a:spcBef>
                <a:spcPts val="1200"/>
              </a:spcBef>
            </a:pPr>
            <a:endParaRPr lang="de-CH" sz="1600" dirty="0">
              <a:solidFill>
                <a:srgbClr val="002060"/>
              </a:solidFill>
            </a:endParaRPr>
          </a:p>
        </p:txBody>
      </p:sp>
      <p:pic>
        <p:nvPicPr>
          <p:cNvPr id="17417" name="Picture 9" descr="E:\Enseignement\Geophysik_1\2007\Gravity\Figures\cav251a.gif"/>
          <p:cNvPicPr>
            <a:picLocks noChangeAspect="1" noChangeArrowheads="1"/>
          </p:cNvPicPr>
          <p:nvPr/>
        </p:nvPicPr>
        <p:blipFill>
          <a:blip r:embed="rId4" cstate="print"/>
          <a:srcRect/>
          <a:stretch>
            <a:fillRect/>
          </a:stretch>
        </p:blipFill>
        <p:spPr bwMode="auto">
          <a:xfrm>
            <a:off x="6091354" y="3124200"/>
            <a:ext cx="2362200" cy="1408432"/>
          </a:xfrm>
          <a:prstGeom prst="rect">
            <a:avLst/>
          </a:prstGeom>
          <a:noFill/>
        </p:spPr>
      </p:pic>
      <p:sp>
        <p:nvSpPr>
          <p:cNvPr id="10" name="Rectangle 9"/>
          <p:cNvSpPr/>
          <p:nvPr/>
        </p:nvSpPr>
        <p:spPr>
          <a:xfrm>
            <a:off x="0" y="0"/>
            <a:ext cx="9144000"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Rectangle 10"/>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12" name="Title 6"/>
          <p:cNvSpPr txBox="1">
            <a:spLocks/>
          </p:cNvSpPr>
          <p:nvPr/>
        </p:nvSpPr>
        <p:spPr>
          <a:xfrm>
            <a:off x="214282" y="142828"/>
            <a:ext cx="8701118" cy="489790"/>
          </a:xfrm>
          <a:prstGeom prst="rect">
            <a:avLst/>
          </a:prstGeom>
        </p:spPr>
        <p:txBody>
          <a:bodyPr vert="horz" lIns="91440" tIns="45720" rIns="91440" bIns="45720" rtlCol="0" anchor="ctr">
            <a:noAutofit/>
          </a:bodyPr>
          <a:lstStyle/>
          <a:p>
            <a:pPr lvl="0">
              <a:spcBef>
                <a:spcPct val="0"/>
              </a:spcBef>
            </a:pPr>
            <a:r>
              <a:rPr lang="en-US" altLang="zh-TW" sz="3600" spc="-100" dirty="0" smtClean="0">
                <a:solidFill>
                  <a:schemeClr val="bg1"/>
                </a:solidFill>
                <a:ea typeface="新細明體" pitchFamily="18" charset="-120"/>
              </a:rPr>
              <a:t>Determination of the universal gravity constant</a:t>
            </a:r>
            <a:endParaRPr kumimoji="0" lang="fr-CH" sz="3200" b="0" i="1" u="none" strike="noStrike" kern="1200" cap="none" spc="-100" normalizeH="0" noProof="0" dirty="0">
              <a:ln>
                <a:noFill/>
              </a:ln>
              <a:solidFill>
                <a:schemeClr val="bg1"/>
              </a:solidFill>
              <a:effectLst/>
              <a:uLnTx/>
              <a:uFillTx/>
              <a:latin typeface="+mj-lt"/>
              <a:ea typeface="+mj-ea"/>
              <a:cs typeface="Arial" pitchFamily="34" charset="0"/>
            </a:endParaRPr>
          </a:p>
        </p:txBody>
      </p:sp>
      <p:sp>
        <p:nvSpPr>
          <p:cNvPr id="13"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5"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35" y="3641682"/>
            <a:ext cx="5240688" cy="2995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4" name="Title 6"/>
          <p:cNvSpPr>
            <a:spLocks noGrp="1"/>
          </p:cNvSpPr>
          <p:nvPr>
            <p:ph type="title"/>
          </p:nvPr>
        </p:nvSpPr>
        <p:spPr>
          <a:xfrm>
            <a:off x="214282" y="142828"/>
            <a:ext cx="8701118" cy="489790"/>
          </a:xfrm>
        </p:spPr>
        <p:txBody>
          <a:bodyPr>
            <a:noAutofit/>
          </a:bodyPr>
          <a:lstStyle/>
          <a:p>
            <a:pPr algn="l"/>
            <a:r>
              <a:rPr lang="fr-CH" sz="3600" dirty="0" smtClean="0">
                <a:solidFill>
                  <a:schemeClr val="bg1"/>
                </a:solidFill>
                <a:cs typeface="Arial" pitchFamily="34" charset="0"/>
              </a:rPr>
              <a:t>Mass of the </a:t>
            </a:r>
            <a:r>
              <a:rPr lang="fr-CH" sz="3600" dirty="0" err="1" smtClean="0">
                <a:solidFill>
                  <a:schemeClr val="bg1"/>
                </a:solidFill>
                <a:cs typeface="Arial" pitchFamily="34" charset="0"/>
              </a:rPr>
              <a:t>Earth</a:t>
            </a:r>
            <a:endParaRPr lang="fr-CH" sz="3200" i="1" dirty="0">
              <a:solidFill>
                <a:schemeClr val="bg1"/>
              </a:solidFill>
              <a:cs typeface="Arial" pitchFamily="34" charset="0"/>
            </a:endParaRPr>
          </a:p>
        </p:txBody>
      </p:sp>
      <p:graphicFrame>
        <p:nvGraphicFramePr>
          <p:cNvPr id="5" name="Object 1026"/>
          <p:cNvGraphicFramePr>
            <a:graphicFrameLocks noChangeAspect="1"/>
          </p:cNvGraphicFramePr>
          <p:nvPr/>
        </p:nvGraphicFramePr>
        <p:xfrm>
          <a:off x="1066800" y="1981200"/>
          <a:ext cx="3355976" cy="863600"/>
        </p:xfrm>
        <a:graphic>
          <a:graphicData uri="http://schemas.openxmlformats.org/presentationml/2006/ole">
            <mc:AlternateContent xmlns:mc="http://schemas.openxmlformats.org/markup-compatibility/2006">
              <mc:Choice xmlns:v="urn:schemas-microsoft-com:vml" Requires="v">
                <p:oleObj spid="_x0000_s87093" name="Equation" r:id="rId3" imgW="1663560" imgH="431640" progId="Equation.3">
                  <p:embed/>
                </p:oleObj>
              </mc:Choice>
              <mc:Fallback>
                <p:oleObj name="Equation" r:id="rId3" imgW="166356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81200"/>
                        <a:ext cx="3355976"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228600" y="990600"/>
            <a:ext cx="8575675" cy="762000"/>
          </a:xfrm>
          <a:prstGeom prst="rect">
            <a:avLst/>
          </a:prstGeom>
          <a:noFill/>
          <a:ln w="12700">
            <a:noFill/>
            <a:miter lim="800000"/>
            <a:headEnd/>
            <a:tailEnd/>
          </a:ln>
          <a:effectLst/>
        </p:spPr>
        <p:txBody>
          <a:bodyPr lIns="90487" tIns="44450" rIns="90487" bIns="44450"/>
          <a:lstStyle/>
          <a:p>
            <a:pPr algn="just" eaLnBrk="1" hangingPunct="1">
              <a:spcBef>
                <a:spcPct val="20000"/>
              </a:spcBef>
            </a:pPr>
            <a:r>
              <a:rPr lang="de-CH" sz="1200" dirty="0" smtClean="0">
                <a:latin typeface="Wingdings" pitchFamily="2" charset="2"/>
              </a:rPr>
              <a:t>l</a:t>
            </a:r>
            <a:r>
              <a:rPr lang="de-CH" dirty="0" smtClean="0">
                <a:latin typeface="Arial" pitchFamily="34" charset="0"/>
              </a:rPr>
              <a:t> </a:t>
            </a:r>
            <a:r>
              <a:rPr lang="de-CH" sz="2000" dirty="0" smtClean="0">
                <a:solidFill>
                  <a:srgbClr val="002060"/>
                </a:solidFill>
              </a:rPr>
              <a:t>Knowing the gravity constant, </a:t>
            </a:r>
            <a:r>
              <a:rPr lang="en-US" sz="2000" dirty="0" smtClean="0">
                <a:solidFill>
                  <a:srgbClr val="002060"/>
                </a:solidFill>
              </a:rPr>
              <a:t>the mass of the Earth can be directly determined from its radius and the third law of </a:t>
            </a:r>
            <a:r>
              <a:rPr lang="en-US" sz="2000" dirty="0" err="1" smtClean="0">
                <a:solidFill>
                  <a:srgbClr val="002060"/>
                </a:solidFill>
              </a:rPr>
              <a:t>Kepler</a:t>
            </a:r>
            <a:r>
              <a:rPr lang="en-US" sz="2000" dirty="0" smtClean="0">
                <a:solidFill>
                  <a:srgbClr val="002060"/>
                </a:solidFill>
              </a:rPr>
              <a:t> :</a:t>
            </a:r>
            <a:endParaRPr lang="de-CH" sz="2000" dirty="0">
              <a:solidFill>
                <a:srgbClr val="002060"/>
              </a:solidFill>
            </a:endParaRPr>
          </a:p>
        </p:txBody>
      </p:sp>
      <p:sp>
        <p:nvSpPr>
          <p:cNvPr id="7" name="Rectangle 3"/>
          <p:cNvSpPr>
            <a:spLocks noChangeArrowheads="1"/>
          </p:cNvSpPr>
          <p:nvPr/>
        </p:nvSpPr>
        <p:spPr bwMode="auto">
          <a:xfrm>
            <a:off x="1295400" y="3124200"/>
            <a:ext cx="6400800" cy="1524000"/>
          </a:xfrm>
          <a:prstGeom prst="rect">
            <a:avLst/>
          </a:prstGeom>
          <a:noFill/>
          <a:ln w="12700">
            <a:noFill/>
            <a:miter lim="800000"/>
            <a:headEnd/>
            <a:tailEnd/>
          </a:ln>
          <a:effectLst/>
        </p:spPr>
        <p:txBody>
          <a:bodyPr lIns="90487" tIns="44450" rIns="90487" bIns="44450"/>
          <a:lstStyle/>
          <a:p>
            <a:pPr algn="just" eaLnBrk="1" hangingPunct="1">
              <a:spcBef>
                <a:spcPct val="20000"/>
              </a:spcBef>
            </a:pPr>
            <a:r>
              <a:rPr lang="de-CH" sz="2000" dirty="0" smtClean="0">
                <a:solidFill>
                  <a:srgbClr val="002060"/>
                </a:solidFill>
              </a:rPr>
              <a:t>T = 27.3 days</a:t>
            </a:r>
          </a:p>
          <a:p>
            <a:pPr algn="just">
              <a:spcBef>
                <a:spcPct val="20000"/>
              </a:spcBef>
            </a:pPr>
            <a:r>
              <a:rPr lang="de-CH" altLang="zh-TW" sz="2000" dirty="0" smtClean="0">
                <a:solidFill>
                  <a:srgbClr val="002060"/>
                </a:solidFill>
              </a:rPr>
              <a:t>G </a:t>
            </a:r>
            <a:r>
              <a:rPr lang="en-US" altLang="zh-TW" sz="2000" dirty="0" smtClean="0">
                <a:solidFill>
                  <a:srgbClr val="002060"/>
                </a:solidFill>
                <a:ea typeface="新細明體" pitchFamily="18" charset="-120"/>
                <a:cs typeface="Arial" pitchFamily="34" charset="0"/>
              </a:rPr>
              <a:t>= 6.674215 10</a:t>
            </a:r>
            <a:r>
              <a:rPr lang="en-US" altLang="zh-TW" sz="2000" baseline="30000" dirty="0" smtClean="0">
                <a:solidFill>
                  <a:srgbClr val="002060"/>
                </a:solidFill>
                <a:ea typeface="新細明體" pitchFamily="18" charset="-120"/>
                <a:cs typeface="Arial" pitchFamily="34" charset="0"/>
              </a:rPr>
              <a:t>-11</a:t>
            </a:r>
            <a:r>
              <a:rPr lang="en-US" altLang="zh-TW" sz="2000" dirty="0" smtClean="0">
                <a:solidFill>
                  <a:srgbClr val="002060"/>
                </a:solidFill>
                <a:ea typeface="新細明體" pitchFamily="18" charset="-120"/>
                <a:cs typeface="Arial" pitchFamily="34" charset="0"/>
              </a:rPr>
              <a:t> Nm</a:t>
            </a:r>
            <a:r>
              <a:rPr lang="en-US" altLang="zh-TW" sz="2000" baseline="30000" dirty="0" smtClean="0">
                <a:solidFill>
                  <a:srgbClr val="002060"/>
                </a:solidFill>
                <a:ea typeface="新細明體" pitchFamily="18" charset="-120"/>
                <a:cs typeface="Arial" pitchFamily="34" charset="0"/>
              </a:rPr>
              <a:t>2</a:t>
            </a:r>
            <a:r>
              <a:rPr lang="en-US" altLang="zh-TW" sz="2000" dirty="0" smtClean="0">
                <a:solidFill>
                  <a:srgbClr val="002060"/>
                </a:solidFill>
                <a:ea typeface="新細明體" pitchFamily="18" charset="-120"/>
                <a:cs typeface="Arial" pitchFamily="34" charset="0"/>
              </a:rPr>
              <a:t>kg</a:t>
            </a:r>
            <a:r>
              <a:rPr lang="en-US" altLang="zh-TW" sz="2000" baseline="30000" dirty="0" smtClean="0">
                <a:solidFill>
                  <a:srgbClr val="002060"/>
                </a:solidFill>
                <a:ea typeface="新細明體" pitchFamily="18" charset="-120"/>
                <a:cs typeface="Arial" pitchFamily="34" charset="0"/>
              </a:rPr>
              <a:t>-1</a:t>
            </a:r>
            <a:endParaRPr lang="de-CH" altLang="zh-TW" sz="2000" dirty="0" smtClean="0">
              <a:solidFill>
                <a:srgbClr val="002060"/>
              </a:solidFill>
            </a:endParaRPr>
          </a:p>
          <a:p>
            <a:pPr algn="just" eaLnBrk="1" hangingPunct="1">
              <a:spcBef>
                <a:spcPct val="20000"/>
              </a:spcBef>
            </a:pPr>
            <a:r>
              <a:rPr lang="de-CH" sz="2000" dirty="0" smtClean="0">
                <a:solidFill>
                  <a:srgbClr val="002060"/>
                </a:solidFill>
              </a:rPr>
              <a:t>R =6371 km</a:t>
            </a:r>
          </a:p>
          <a:p>
            <a:pPr algn="just" eaLnBrk="1" hangingPunct="1">
              <a:spcBef>
                <a:spcPct val="20000"/>
              </a:spcBef>
            </a:pPr>
            <a:r>
              <a:rPr lang="de-CH" sz="2000" dirty="0" smtClean="0">
                <a:solidFill>
                  <a:srgbClr val="002060"/>
                </a:solidFill>
              </a:rPr>
              <a:t>r</a:t>
            </a:r>
            <a:r>
              <a:rPr lang="de-CH" sz="2000" baseline="-25000" dirty="0" smtClean="0">
                <a:solidFill>
                  <a:srgbClr val="002060"/>
                </a:solidFill>
              </a:rPr>
              <a:t>L</a:t>
            </a:r>
            <a:r>
              <a:rPr lang="de-CH" sz="2000" dirty="0" smtClean="0">
                <a:solidFill>
                  <a:srgbClr val="002060"/>
                </a:solidFill>
              </a:rPr>
              <a:t>/R = 60</a:t>
            </a:r>
          </a:p>
        </p:txBody>
      </p:sp>
      <p:sp>
        <p:nvSpPr>
          <p:cNvPr id="8" name="Rectangle 7"/>
          <p:cNvSpPr/>
          <p:nvPr/>
        </p:nvSpPr>
        <p:spPr>
          <a:xfrm>
            <a:off x="991656" y="5257800"/>
            <a:ext cx="2153154" cy="461665"/>
          </a:xfrm>
          <a:prstGeom prst="rect">
            <a:avLst/>
          </a:prstGeom>
        </p:spPr>
        <p:txBody>
          <a:bodyPr wrap="none">
            <a:spAutoFit/>
          </a:bodyPr>
          <a:lstStyle/>
          <a:p>
            <a:pPr>
              <a:spcBef>
                <a:spcPts val="1200"/>
              </a:spcBef>
            </a:pPr>
            <a:r>
              <a:rPr lang="de-CH" altLang="zh-TW" sz="2400" dirty="0" smtClean="0">
                <a:solidFill>
                  <a:srgbClr val="C00000"/>
                </a:solidFill>
              </a:rPr>
              <a:t>M </a:t>
            </a:r>
            <a:r>
              <a:rPr lang="en-US" altLang="zh-TW" sz="2400" dirty="0" smtClean="0">
                <a:solidFill>
                  <a:srgbClr val="C00000"/>
                </a:solidFill>
                <a:ea typeface="新細明體" pitchFamily="18" charset="-120"/>
                <a:cs typeface="Arial" pitchFamily="34" charset="0"/>
              </a:rPr>
              <a:t>= 6.0</a:t>
            </a:r>
            <a:r>
              <a:rPr lang="en-US" altLang="zh-TW" sz="2400" dirty="0" smtClean="0">
                <a:solidFill>
                  <a:srgbClr val="C00000"/>
                </a:solidFill>
                <a:latin typeface="Times New Roman"/>
                <a:ea typeface="新細明體" pitchFamily="18" charset="-120"/>
                <a:cs typeface="Times New Roman"/>
              </a:rPr>
              <a:t>×</a:t>
            </a:r>
            <a:r>
              <a:rPr lang="en-US" altLang="zh-TW" sz="2400" dirty="0" smtClean="0">
                <a:solidFill>
                  <a:srgbClr val="C00000"/>
                </a:solidFill>
                <a:ea typeface="新細明體" pitchFamily="18" charset="-120"/>
                <a:cs typeface="Arial" pitchFamily="34" charset="0"/>
              </a:rPr>
              <a:t>10</a:t>
            </a:r>
            <a:r>
              <a:rPr lang="en-US" altLang="zh-TW" sz="2400" baseline="30000" dirty="0" smtClean="0">
                <a:solidFill>
                  <a:srgbClr val="C00000"/>
                </a:solidFill>
                <a:ea typeface="新細明體" pitchFamily="18" charset="-120"/>
                <a:cs typeface="Arial" pitchFamily="34" charset="0"/>
              </a:rPr>
              <a:t>24</a:t>
            </a:r>
            <a:r>
              <a:rPr lang="en-US" altLang="zh-TW" sz="2400" dirty="0" smtClean="0">
                <a:solidFill>
                  <a:srgbClr val="C00000"/>
                </a:solidFill>
                <a:ea typeface="新細明體" pitchFamily="18" charset="-120"/>
                <a:cs typeface="Arial" pitchFamily="34" charset="0"/>
              </a:rPr>
              <a:t> kg</a:t>
            </a:r>
            <a:endParaRPr lang="de-CH" altLang="zh-TW" sz="2400" dirty="0" smtClean="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0000">
              <a:schemeClr val="tx2">
                <a:lumMod val="20000"/>
                <a:lumOff val="80000"/>
              </a:schemeClr>
            </a:gs>
            <a:gs pos="75000">
              <a:schemeClr val="tx2">
                <a:lumMod val="40000"/>
                <a:lumOff val="60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Arial" panose="020B0604020202020204" pitchFamily="34" charset="0"/>
                <a:cs typeface="Arial" panose="020B0604020202020204" pitchFamily="34" charset="0"/>
              </a:rPr>
              <a:t>Gravity and the figure of the Earth</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584" y="1417638"/>
            <a:ext cx="4370832" cy="4572000"/>
          </a:xfrm>
          <a:prstGeom prst="rect">
            <a:avLst/>
          </a:prstGeom>
        </p:spPr>
      </p:pic>
    </p:spTree>
    <p:extLst>
      <p:ext uri="{BB962C8B-B14F-4D97-AF65-F5344CB8AC3E}">
        <p14:creationId xmlns:p14="http://schemas.microsoft.com/office/powerpoint/2010/main" val="3095668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152399" y="914400"/>
            <a:ext cx="8458201" cy="707886"/>
          </a:xfrm>
          <a:prstGeom prst="rect">
            <a:avLst/>
          </a:prstGeom>
          <a:noFill/>
          <a:ln w="9525">
            <a:noFill/>
            <a:miter lim="800000"/>
            <a:headEnd/>
            <a:tailEnd/>
          </a:ln>
          <a:effectLst/>
        </p:spPr>
        <p:txBody>
          <a:bodyPr wrap="square">
            <a:spAutoFit/>
          </a:bodyPr>
          <a:lstStyle/>
          <a:p>
            <a:pPr algn="just"/>
            <a:r>
              <a:rPr lang="en-US" altLang="zh-TW" sz="1200" dirty="0">
                <a:latin typeface="Wingdings" pitchFamily="2" charset="2"/>
                <a:ea typeface="新細明體" pitchFamily="18" charset="-120"/>
              </a:rPr>
              <a:t>l</a:t>
            </a:r>
            <a:r>
              <a:rPr lang="en-US" altLang="zh-TW" dirty="0">
                <a:ea typeface="新細明體" pitchFamily="18" charset="-120"/>
              </a:rPr>
              <a:t> </a:t>
            </a:r>
            <a:r>
              <a:rPr lang="en-US" altLang="zh-TW" sz="2000" dirty="0">
                <a:solidFill>
                  <a:srgbClr val="002060"/>
                </a:solidFill>
                <a:latin typeface="+mj-lt"/>
                <a:ea typeface="新細明體" pitchFamily="18" charset="-120"/>
              </a:rPr>
              <a:t>As a consequence of its rotation, the Earth is not exactly a sphere, but an </a:t>
            </a:r>
            <a:r>
              <a:rPr lang="en-US" altLang="zh-TW" sz="2000" dirty="0">
                <a:solidFill>
                  <a:srgbClr val="C00000"/>
                </a:solidFill>
                <a:latin typeface="+mj-lt"/>
                <a:ea typeface="新細明體" pitchFamily="18" charset="-120"/>
              </a:rPr>
              <a:t>ellipsoid</a:t>
            </a:r>
            <a:r>
              <a:rPr lang="en-US" altLang="zh-TW" sz="2000" dirty="0">
                <a:solidFill>
                  <a:srgbClr val="002060"/>
                </a:solidFill>
                <a:latin typeface="+mj-lt"/>
                <a:ea typeface="新細明體" pitchFamily="18" charset="-120"/>
              </a:rPr>
              <a:t> …</a:t>
            </a:r>
          </a:p>
        </p:txBody>
      </p:sp>
      <p:sp>
        <p:nvSpPr>
          <p:cNvPr id="117764" name="Text Box 4"/>
          <p:cNvSpPr txBox="1">
            <a:spLocks noChangeArrowheads="1"/>
          </p:cNvSpPr>
          <p:nvPr/>
        </p:nvSpPr>
        <p:spPr bwMode="auto">
          <a:xfrm>
            <a:off x="152400" y="1752600"/>
            <a:ext cx="4586288" cy="1815882"/>
          </a:xfrm>
          <a:prstGeom prst="rect">
            <a:avLst/>
          </a:prstGeom>
          <a:noFill/>
          <a:ln w="9525">
            <a:noFill/>
            <a:miter lim="800000"/>
            <a:headEnd/>
            <a:tailEnd/>
          </a:ln>
          <a:effectLst/>
        </p:spPr>
        <p:txBody>
          <a:bodyPr wrap="square">
            <a:spAutoFit/>
          </a:bodyPr>
          <a:lstStyle/>
          <a:p>
            <a:r>
              <a:rPr lang="en-US" altLang="zh-TW" sz="1200" dirty="0">
                <a:latin typeface="Wingdings" pitchFamily="2" charset="2"/>
                <a:ea typeface="新細明體" pitchFamily="18" charset="-120"/>
              </a:rPr>
              <a:t>l</a:t>
            </a:r>
            <a:r>
              <a:rPr lang="en-US" altLang="zh-TW" dirty="0">
                <a:ea typeface="新細明體" pitchFamily="18" charset="-120"/>
              </a:rPr>
              <a:t> </a:t>
            </a:r>
            <a:r>
              <a:rPr lang="en-US" altLang="zh-TW" sz="2000" dirty="0">
                <a:solidFill>
                  <a:srgbClr val="002060"/>
                </a:solidFill>
                <a:ea typeface="新細明體" pitchFamily="18" charset="-120"/>
              </a:rPr>
              <a:t>There is an </a:t>
            </a:r>
            <a:r>
              <a:rPr lang="en-US" altLang="zh-TW" sz="2000" dirty="0">
                <a:solidFill>
                  <a:srgbClr val="C00000"/>
                </a:solidFill>
                <a:ea typeface="新細明體" pitchFamily="18" charset="-120"/>
              </a:rPr>
              <a:t>equatorial bulge</a:t>
            </a:r>
            <a:r>
              <a:rPr lang="en-US" altLang="zh-TW" sz="2000" dirty="0">
                <a:solidFill>
                  <a:srgbClr val="002060"/>
                </a:solidFill>
                <a:ea typeface="新細明體" pitchFamily="18" charset="-120"/>
              </a:rPr>
              <a:t>:</a:t>
            </a:r>
          </a:p>
          <a:p>
            <a:endParaRPr lang="en-US" altLang="zh-TW" sz="1200" dirty="0">
              <a:ea typeface="新細明體" pitchFamily="18" charset="-120"/>
            </a:endParaRPr>
          </a:p>
          <a:p>
            <a:r>
              <a:rPr lang="en-US" altLang="zh-TW" sz="1600" dirty="0">
                <a:solidFill>
                  <a:srgbClr val="002060"/>
                </a:solidFill>
                <a:ea typeface="新細明體" pitchFamily="18" charset="-120"/>
              </a:rPr>
              <a:t>- The equatorial radius is slightly larger (a=6378 km) than the average radius (R=6371 km) …</a:t>
            </a:r>
          </a:p>
          <a:p>
            <a:endParaRPr lang="en-US" altLang="zh-TW" sz="1600" dirty="0">
              <a:solidFill>
                <a:srgbClr val="002060"/>
              </a:solidFill>
              <a:ea typeface="新細明體" pitchFamily="18" charset="-120"/>
            </a:endParaRPr>
          </a:p>
          <a:p>
            <a:r>
              <a:rPr lang="en-US" altLang="zh-TW" sz="1600" dirty="0">
                <a:solidFill>
                  <a:srgbClr val="002060"/>
                </a:solidFill>
                <a:ea typeface="新細明體" pitchFamily="18" charset="-120"/>
              </a:rPr>
              <a:t>- … and the polar radius is slightly smaller (c=6357 km) than the average radius. </a:t>
            </a:r>
          </a:p>
        </p:txBody>
      </p:sp>
      <p:sp>
        <p:nvSpPr>
          <p:cNvPr id="117765" name="Text Box 5"/>
          <p:cNvSpPr txBox="1">
            <a:spLocks noChangeArrowheads="1"/>
          </p:cNvSpPr>
          <p:nvPr/>
        </p:nvSpPr>
        <p:spPr bwMode="auto">
          <a:xfrm>
            <a:off x="228600" y="3886200"/>
            <a:ext cx="4114800" cy="1015663"/>
          </a:xfrm>
          <a:prstGeom prst="rect">
            <a:avLst/>
          </a:prstGeom>
          <a:noFill/>
          <a:ln w="9525">
            <a:noFill/>
            <a:miter lim="800000"/>
            <a:headEnd/>
            <a:tailEnd/>
          </a:ln>
          <a:effectLst/>
        </p:spPr>
        <p:txBody>
          <a:bodyPr wrap="square">
            <a:spAutoFit/>
          </a:bodyPr>
          <a:lstStyle/>
          <a:p>
            <a:r>
              <a:rPr lang="en-US" altLang="zh-TW" sz="1200" dirty="0" smtClean="0">
                <a:latin typeface="Wingdings" pitchFamily="2" charset="2"/>
                <a:ea typeface="新細明體" pitchFamily="18" charset="-120"/>
              </a:rPr>
              <a:t>l</a:t>
            </a:r>
            <a:r>
              <a:rPr lang="en-US" altLang="zh-TW" dirty="0" smtClean="0">
                <a:ea typeface="新細明體" pitchFamily="18" charset="-120"/>
              </a:rPr>
              <a:t> </a:t>
            </a:r>
            <a:r>
              <a:rPr lang="en-US" altLang="zh-TW" sz="2000" dirty="0" smtClean="0">
                <a:solidFill>
                  <a:srgbClr val="002060"/>
                </a:solidFill>
                <a:ea typeface="新細明體" pitchFamily="18" charset="-120"/>
              </a:rPr>
              <a:t>Flattening</a:t>
            </a:r>
            <a:r>
              <a:rPr lang="en-US" altLang="zh-TW" sz="2000" dirty="0">
                <a:solidFill>
                  <a:srgbClr val="002060"/>
                </a:solidFill>
                <a:ea typeface="新細明體" pitchFamily="18" charset="-120"/>
              </a:rPr>
              <a:t>:	</a:t>
            </a:r>
            <a:endParaRPr lang="en-US" altLang="zh-TW" sz="2000" dirty="0" smtClean="0">
              <a:solidFill>
                <a:srgbClr val="002060"/>
              </a:solidFill>
              <a:ea typeface="新細明體" pitchFamily="18" charset="-120"/>
            </a:endParaRPr>
          </a:p>
          <a:p>
            <a:endParaRPr lang="en-US" altLang="zh-TW" sz="2000" dirty="0" smtClean="0">
              <a:solidFill>
                <a:srgbClr val="002060"/>
              </a:solidFill>
              <a:ea typeface="新細明體" pitchFamily="18" charset="-120"/>
            </a:endParaRPr>
          </a:p>
          <a:p>
            <a:r>
              <a:rPr lang="en-US" altLang="zh-TW" sz="2000" dirty="0" smtClean="0">
                <a:solidFill>
                  <a:srgbClr val="002060"/>
                </a:solidFill>
                <a:ea typeface="新細明體" pitchFamily="18" charset="-120"/>
              </a:rPr>
              <a:t>        f </a:t>
            </a:r>
            <a:r>
              <a:rPr lang="en-US" altLang="zh-TW" sz="2000" dirty="0">
                <a:solidFill>
                  <a:srgbClr val="002060"/>
                </a:solidFill>
                <a:ea typeface="新細明體" pitchFamily="18" charset="-120"/>
              </a:rPr>
              <a:t>= (a – c)/a	</a:t>
            </a:r>
            <a:r>
              <a:rPr lang="en-US" altLang="zh-TW" sz="2000" dirty="0" smtClean="0">
                <a:solidFill>
                  <a:srgbClr val="002060"/>
                </a:solidFill>
                <a:ea typeface="新細明體" pitchFamily="18" charset="-120"/>
              </a:rPr>
              <a:t>    </a:t>
            </a:r>
            <a:r>
              <a:rPr lang="en-US" altLang="zh-TW" sz="2000" dirty="0">
                <a:solidFill>
                  <a:srgbClr val="002060"/>
                </a:solidFill>
                <a:ea typeface="新細明體" pitchFamily="18" charset="-120"/>
              </a:rPr>
              <a:t>f ~ 1/298.257</a:t>
            </a:r>
          </a:p>
        </p:txBody>
      </p:sp>
      <p:sp>
        <p:nvSpPr>
          <p:cNvPr id="117780" name="Text Box 20"/>
          <p:cNvSpPr txBox="1">
            <a:spLocks noChangeArrowheads="1"/>
          </p:cNvSpPr>
          <p:nvPr/>
        </p:nvSpPr>
        <p:spPr bwMode="auto">
          <a:xfrm>
            <a:off x="152400" y="5835650"/>
            <a:ext cx="8458200" cy="584775"/>
          </a:xfrm>
          <a:prstGeom prst="rect">
            <a:avLst/>
          </a:prstGeom>
          <a:noFill/>
          <a:ln w="9525">
            <a:noFill/>
            <a:miter lim="800000"/>
            <a:headEnd/>
            <a:tailEnd/>
          </a:ln>
          <a:effectLst/>
        </p:spPr>
        <p:txBody>
          <a:bodyPr>
            <a:spAutoFit/>
          </a:bodyPr>
          <a:lstStyle/>
          <a:p>
            <a:pPr algn="just"/>
            <a:r>
              <a:rPr lang="en-US" altLang="zh-TW" sz="1600" u="sng" dirty="0">
                <a:solidFill>
                  <a:srgbClr val="002060"/>
                </a:solidFill>
                <a:ea typeface="Arial Unicode MS" pitchFamily="34" charset="-128"/>
                <a:cs typeface="Arial" pitchFamily="34" charset="0"/>
              </a:rPr>
              <a:t>Note:</a:t>
            </a:r>
            <a:r>
              <a:rPr lang="en-US" altLang="zh-TW" sz="1600" dirty="0">
                <a:solidFill>
                  <a:srgbClr val="002060"/>
                </a:solidFill>
                <a:ea typeface="Arial Unicode MS" pitchFamily="34" charset="-128"/>
                <a:cs typeface="Arial" pitchFamily="34" charset="0"/>
              </a:rPr>
              <a:t> </a:t>
            </a:r>
            <a:r>
              <a:rPr lang="en-US" altLang="zh-TW" sz="1600" dirty="0" err="1">
                <a:solidFill>
                  <a:srgbClr val="002060"/>
                </a:solidFill>
                <a:ea typeface="Arial Unicode MS" pitchFamily="34" charset="-128"/>
                <a:cs typeface="Arial" pitchFamily="34" charset="0"/>
              </a:rPr>
              <a:t>Flatening</a:t>
            </a:r>
            <a:r>
              <a:rPr lang="en-US" altLang="zh-TW" sz="1600" dirty="0">
                <a:solidFill>
                  <a:srgbClr val="002060"/>
                </a:solidFill>
                <a:ea typeface="Arial Unicode MS" pitchFamily="34" charset="-128"/>
                <a:cs typeface="Arial" pitchFamily="34" charset="0"/>
              </a:rPr>
              <a:t> for an hydrostatic sphere in rotation (Newton): f = 1/299.5 . The Earth’s interior is not perfectly hydrostatic, maybe due to internal density contrast.</a:t>
            </a:r>
          </a:p>
        </p:txBody>
      </p:sp>
      <p:grpSp>
        <p:nvGrpSpPr>
          <p:cNvPr id="2" name="Group 31"/>
          <p:cNvGrpSpPr>
            <a:grpSpLocks/>
          </p:cNvGrpSpPr>
          <p:nvPr/>
        </p:nvGrpSpPr>
        <p:grpSpPr bwMode="auto">
          <a:xfrm>
            <a:off x="4572000" y="1905000"/>
            <a:ext cx="4495800" cy="3505200"/>
            <a:chOff x="2880" y="816"/>
            <a:chExt cx="2832" cy="2208"/>
          </a:xfrm>
        </p:grpSpPr>
        <p:grpSp>
          <p:nvGrpSpPr>
            <p:cNvPr id="3" name="Group 26"/>
            <p:cNvGrpSpPr>
              <a:grpSpLocks/>
            </p:cNvGrpSpPr>
            <p:nvPr/>
          </p:nvGrpSpPr>
          <p:grpSpPr bwMode="auto">
            <a:xfrm>
              <a:off x="2880" y="1296"/>
              <a:ext cx="2016" cy="1728"/>
              <a:chOff x="3504" y="1200"/>
              <a:chExt cx="2016" cy="1728"/>
            </a:xfrm>
          </p:grpSpPr>
          <p:sp>
            <p:nvSpPr>
              <p:cNvPr id="117766" name="Oval 6"/>
              <p:cNvSpPr>
                <a:spLocks noChangeArrowheads="1"/>
              </p:cNvSpPr>
              <p:nvPr/>
            </p:nvSpPr>
            <p:spPr bwMode="auto">
              <a:xfrm>
                <a:off x="3648" y="1201"/>
                <a:ext cx="1727" cy="1727"/>
              </a:xfrm>
              <a:prstGeom prst="ellipse">
                <a:avLst/>
              </a:prstGeom>
              <a:solidFill>
                <a:schemeClr val="accent1"/>
              </a:solidFill>
              <a:ln w="12700">
                <a:solidFill>
                  <a:schemeClr val="tx1"/>
                </a:solidFill>
                <a:round/>
                <a:headEnd/>
                <a:tailEnd/>
              </a:ln>
              <a:effectLst/>
            </p:spPr>
            <p:txBody>
              <a:bodyPr wrap="none" anchor="ctr"/>
              <a:lstStyle/>
              <a:p>
                <a:endParaRPr lang="zh-TW" altLang="en-US"/>
              </a:p>
            </p:txBody>
          </p:sp>
          <p:sp>
            <p:nvSpPr>
              <p:cNvPr id="117767" name="Oval 7"/>
              <p:cNvSpPr>
                <a:spLocks noChangeArrowheads="1"/>
              </p:cNvSpPr>
              <p:nvPr/>
            </p:nvSpPr>
            <p:spPr bwMode="auto">
              <a:xfrm>
                <a:off x="3504" y="1344"/>
                <a:ext cx="2015" cy="1440"/>
              </a:xfrm>
              <a:prstGeom prst="ellipse">
                <a:avLst/>
              </a:prstGeom>
              <a:noFill/>
              <a:ln w="25400">
                <a:solidFill>
                  <a:srgbClr val="FF9900"/>
                </a:solidFill>
                <a:round/>
                <a:headEnd/>
                <a:tailEnd/>
              </a:ln>
              <a:effectLst/>
            </p:spPr>
            <p:txBody>
              <a:bodyPr wrap="none" anchor="ctr"/>
              <a:lstStyle/>
              <a:p>
                <a:endParaRPr lang="zh-TW" altLang="en-US"/>
              </a:p>
            </p:txBody>
          </p:sp>
          <p:sp>
            <p:nvSpPr>
              <p:cNvPr id="117769" name="Line 9"/>
              <p:cNvSpPr>
                <a:spLocks noChangeShapeType="1"/>
              </p:cNvSpPr>
              <p:nvPr/>
            </p:nvSpPr>
            <p:spPr bwMode="auto">
              <a:xfrm>
                <a:off x="3504" y="2064"/>
                <a:ext cx="2016" cy="0"/>
              </a:xfrm>
              <a:prstGeom prst="line">
                <a:avLst/>
              </a:prstGeom>
              <a:noFill/>
              <a:ln w="9525">
                <a:solidFill>
                  <a:schemeClr val="tx1"/>
                </a:solidFill>
                <a:round/>
                <a:headEnd/>
                <a:tailEnd/>
              </a:ln>
              <a:effectLst/>
            </p:spPr>
            <p:txBody>
              <a:bodyPr/>
              <a:lstStyle/>
              <a:p>
                <a:endParaRPr lang="zh-TW" altLang="en-US"/>
              </a:p>
            </p:txBody>
          </p:sp>
          <p:sp>
            <p:nvSpPr>
              <p:cNvPr id="117772" name="Line 12"/>
              <p:cNvSpPr>
                <a:spLocks noChangeShapeType="1"/>
              </p:cNvSpPr>
              <p:nvPr/>
            </p:nvSpPr>
            <p:spPr bwMode="auto">
              <a:xfrm>
                <a:off x="4512" y="1200"/>
                <a:ext cx="0" cy="1728"/>
              </a:xfrm>
              <a:prstGeom prst="line">
                <a:avLst/>
              </a:prstGeom>
              <a:noFill/>
              <a:ln w="9525">
                <a:solidFill>
                  <a:schemeClr val="tx1"/>
                </a:solidFill>
                <a:prstDash val="dash"/>
                <a:round/>
                <a:headEnd/>
                <a:tailEnd/>
              </a:ln>
              <a:effectLst/>
            </p:spPr>
            <p:txBody>
              <a:bodyPr/>
              <a:lstStyle/>
              <a:p>
                <a:endParaRPr lang="zh-TW" altLang="en-US"/>
              </a:p>
            </p:txBody>
          </p:sp>
          <p:sp>
            <p:nvSpPr>
              <p:cNvPr id="117775" name="Line 15"/>
              <p:cNvSpPr>
                <a:spLocks noChangeShapeType="1"/>
              </p:cNvSpPr>
              <p:nvPr/>
            </p:nvSpPr>
            <p:spPr bwMode="auto">
              <a:xfrm>
                <a:off x="4512" y="1344"/>
                <a:ext cx="0" cy="1440"/>
              </a:xfrm>
              <a:prstGeom prst="line">
                <a:avLst/>
              </a:prstGeom>
              <a:noFill/>
              <a:ln w="9525">
                <a:solidFill>
                  <a:schemeClr val="tx1"/>
                </a:solidFill>
                <a:round/>
                <a:headEnd/>
                <a:tailEnd/>
              </a:ln>
              <a:effectLst/>
            </p:spPr>
            <p:txBody>
              <a:bodyPr/>
              <a:lstStyle/>
              <a:p>
                <a:endParaRPr lang="zh-TW" altLang="en-US"/>
              </a:p>
            </p:txBody>
          </p:sp>
          <p:sp>
            <p:nvSpPr>
              <p:cNvPr id="117776" name="Text Box 16"/>
              <p:cNvSpPr txBox="1">
                <a:spLocks noChangeArrowheads="1"/>
              </p:cNvSpPr>
              <p:nvPr/>
            </p:nvSpPr>
            <p:spPr bwMode="auto">
              <a:xfrm>
                <a:off x="4800" y="2112"/>
                <a:ext cx="201" cy="288"/>
              </a:xfrm>
              <a:prstGeom prst="rect">
                <a:avLst/>
              </a:prstGeom>
              <a:noFill/>
              <a:ln w="9525">
                <a:noFill/>
                <a:miter lim="800000"/>
                <a:headEnd/>
                <a:tailEnd/>
              </a:ln>
              <a:effectLst/>
            </p:spPr>
            <p:txBody>
              <a:bodyPr wrap="none">
                <a:spAutoFit/>
              </a:bodyPr>
              <a:lstStyle/>
              <a:p>
                <a:r>
                  <a:rPr lang="en-US" altLang="zh-TW">
                    <a:ea typeface="新細明體" pitchFamily="18" charset="-120"/>
                  </a:rPr>
                  <a:t>a</a:t>
                </a:r>
              </a:p>
            </p:txBody>
          </p:sp>
          <p:sp>
            <p:nvSpPr>
              <p:cNvPr id="117777" name="Text Box 17"/>
              <p:cNvSpPr txBox="1">
                <a:spLocks noChangeArrowheads="1"/>
              </p:cNvSpPr>
              <p:nvPr/>
            </p:nvSpPr>
            <p:spPr bwMode="auto">
              <a:xfrm>
                <a:off x="4272" y="1584"/>
                <a:ext cx="201" cy="288"/>
              </a:xfrm>
              <a:prstGeom prst="rect">
                <a:avLst/>
              </a:prstGeom>
              <a:noFill/>
              <a:ln w="9525">
                <a:noFill/>
                <a:miter lim="800000"/>
                <a:headEnd/>
                <a:tailEnd/>
              </a:ln>
              <a:effectLst/>
            </p:spPr>
            <p:txBody>
              <a:bodyPr wrap="none">
                <a:spAutoFit/>
              </a:bodyPr>
              <a:lstStyle/>
              <a:p>
                <a:r>
                  <a:rPr lang="en-US" altLang="zh-TW">
                    <a:ea typeface="新細明體" pitchFamily="18" charset="-120"/>
                  </a:rPr>
                  <a:t>c</a:t>
                </a:r>
              </a:p>
            </p:txBody>
          </p:sp>
          <p:sp>
            <p:nvSpPr>
              <p:cNvPr id="117778" name="Text Box 18"/>
              <p:cNvSpPr txBox="1">
                <a:spLocks noChangeArrowheads="1"/>
              </p:cNvSpPr>
              <p:nvPr/>
            </p:nvSpPr>
            <p:spPr bwMode="auto">
              <a:xfrm>
                <a:off x="4704" y="1536"/>
                <a:ext cx="244" cy="288"/>
              </a:xfrm>
              <a:prstGeom prst="rect">
                <a:avLst/>
              </a:prstGeom>
              <a:noFill/>
              <a:ln w="9525">
                <a:noFill/>
                <a:miter lim="800000"/>
                <a:headEnd/>
                <a:tailEnd/>
              </a:ln>
              <a:effectLst/>
            </p:spPr>
            <p:txBody>
              <a:bodyPr wrap="none">
                <a:spAutoFit/>
              </a:bodyPr>
              <a:lstStyle/>
              <a:p>
                <a:r>
                  <a:rPr lang="en-US" altLang="zh-TW">
                    <a:ea typeface="新細明體" pitchFamily="18" charset="-120"/>
                  </a:rPr>
                  <a:t>R</a:t>
                </a:r>
              </a:p>
            </p:txBody>
          </p:sp>
          <p:sp>
            <p:nvSpPr>
              <p:cNvPr id="117779" name="Line 19"/>
              <p:cNvSpPr>
                <a:spLocks noChangeShapeType="1"/>
              </p:cNvSpPr>
              <p:nvPr/>
            </p:nvSpPr>
            <p:spPr bwMode="auto">
              <a:xfrm flipV="1">
                <a:off x="4512" y="1536"/>
                <a:ext cx="720" cy="528"/>
              </a:xfrm>
              <a:prstGeom prst="line">
                <a:avLst/>
              </a:prstGeom>
              <a:noFill/>
              <a:ln w="9525">
                <a:solidFill>
                  <a:schemeClr val="tx1"/>
                </a:solidFill>
                <a:round/>
                <a:headEnd/>
                <a:tailEnd/>
              </a:ln>
              <a:effectLst/>
            </p:spPr>
            <p:txBody>
              <a:bodyPr/>
              <a:lstStyle/>
              <a:p>
                <a:endParaRPr lang="zh-TW" altLang="en-US"/>
              </a:p>
            </p:txBody>
          </p:sp>
          <p:sp>
            <p:nvSpPr>
              <p:cNvPr id="117782" name="Line 22"/>
              <p:cNvSpPr>
                <a:spLocks noChangeShapeType="1"/>
              </p:cNvSpPr>
              <p:nvPr/>
            </p:nvSpPr>
            <p:spPr bwMode="auto">
              <a:xfrm>
                <a:off x="4512" y="2160"/>
                <a:ext cx="1008" cy="0"/>
              </a:xfrm>
              <a:prstGeom prst="line">
                <a:avLst/>
              </a:prstGeom>
              <a:noFill/>
              <a:ln w="9525">
                <a:solidFill>
                  <a:schemeClr val="tx1"/>
                </a:solidFill>
                <a:round/>
                <a:headEnd type="triangle" w="med" len="med"/>
                <a:tailEnd type="triangle" w="med" len="med"/>
              </a:ln>
              <a:effectLst/>
            </p:spPr>
            <p:txBody>
              <a:bodyPr/>
              <a:lstStyle/>
              <a:p>
                <a:endParaRPr lang="zh-TW" altLang="en-US"/>
              </a:p>
            </p:txBody>
          </p:sp>
          <p:sp>
            <p:nvSpPr>
              <p:cNvPr id="117783" name="Line 23"/>
              <p:cNvSpPr>
                <a:spLocks noChangeShapeType="1"/>
              </p:cNvSpPr>
              <p:nvPr/>
            </p:nvSpPr>
            <p:spPr bwMode="auto">
              <a:xfrm>
                <a:off x="4464" y="1344"/>
                <a:ext cx="0" cy="720"/>
              </a:xfrm>
              <a:prstGeom prst="line">
                <a:avLst/>
              </a:prstGeom>
              <a:noFill/>
              <a:ln w="9525">
                <a:solidFill>
                  <a:schemeClr val="tx1"/>
                </a:solidFill>
                <a:round/>
                <a:headEnd type="triangle" w="med" len="med"/>
                <a:tailEnd type="triangle" w="med" len="med"/>
              </a:ln>
              <a:effectLst/>
            </p:spPr>
            <p:txBody>
              <a:bodyPr/>
              <a:lstStyle/>
              <a:p>
                <a:endParaRPr lang="zh-TW" altLang="en-US"/>
              </a:p>
            </p:txBody>
          </p:sp>
        </p:grpSp>
        <p:sp>
          <p:nvSpPr>
            <p:cNvPr id="117784" name="Text Box 24"/>
            <p:cNvSpPr txBox="1">
              <a:spLocks noChangeArrowheads="1"/>
            </p:cNvSpPr>
            <p:nvPr/>
          </p:nvSpPr>
          <p:spPr bwMode="auto">
            <a:xfrm>
              <a:off x="4272" y="816"/>
              <a:ext cx="1078" cy="250"/>
            </a:xfrm>
            <a:prstGeom prst="rect">
              <a:avLst/>
            </a:prstGeom>
            <a:noFill/>
            <a:ln w="9525">
              <a:noFill/>
              <a:miter lim="800000"/>
              <a:headEnd/>
              <a:tailEnd/>
            </a:ln>
            <a:effectLst/>
          </p:spPr>
          <p:txBody>
            <a:bodyPr wrap="none">
              <a:spAutoFit/>
            </a:bodyPr>
            <a:lstStyle/>
            <a:p>
              <a:r>
                <a:rPr lang="en-US" altLang="zh-TW" sz="2000">
                  <a:ea typeface="新細明體" pitchFamily="18" charset="-120"/>
                </a:rPr>
                <a:t>R - c ~14.2 km</a:t>
              </a:r>
            </a:p>
          </p:txBody>
        </p:sp>
        <p:sp>
          <p:nvSpPr>
            <p:cNvPr id="117787" name="Line 27"/>
            <p:cNvSpPr>
              <a:spLocks noChangeShapeType="1"/>
            </p:cNvSpPr>
            <p:nvPr/>
          </p:nvSpPr>
          <p:spPr bwMode="auto">
            <a:xfrm flipH="1">
              <a:off x="3888" y="1008"/>
              <a:ext cx="384" cy="384"/>
            </a:xfrm>
            <a:prstGeom prst="line">
              <a:avLst/>
            </a:prstGeom>
            <a:noFill/>
            <a:ln w="9525">
              <a:solidFill>
                <a:schemeClr val="tx1"/>
              </a:solidFill>
              <a:round/>
              <a:headEnd/>
              <a:tailEnd type="arrow" w="med" len="med"/>
            </a:ln>
            <a:effectLst/>
          </p:spPr>
          <p:txBody>
            <a:bodyPr/>
            <a:lstStyle/>
            <a:p>
              <a:endParaRPr lang="zh-TW" altLang="en-US"/>
            </a:p>
          </p:txBody>
        </p:sp>
        <p:sp>
          <p:nvSpPr>
            <p:cNvPr id="117789" name="Text Box 29"/>
            <p:cNvSpPr txBox="1">
              <a:spLocks noChangeArrowheads="1"/>
            </p:cNvSpPr>
            <p:nvPr/>
          </p:nvSpPr>
          <p:spPr bwMode="auto">
            <a:xfrm>
              <a:off x="4714" y="1152"/>
              <a:ext cx="998" cy="250"/>
            </a:xfrm>
            <a:prstGeom prst="rect">
              <a:avLst/>
            </a:prstGeom>
            <a:noFill/>
            <a:ln w="9525">
              <a:noFill/>
              <a:miter lim="800000"/>
              <a:headEnd/>
              <a:tailEnd/>
            </a:ln>
            <a:effectLst/>
          </p:spPr>
          <p:txBody>
            <a:bodyPr wrap="none">
              <a:spAutoFit/>
            </a:bodyPr>
            <a:lstStyle/>
            <a:p>
              <a:r>
                <a:rPr lang="en-US" altLang="zh-TW" sz="2000">
                  <a:ea typeface="新細明體" pitchFamily="18" charset="-120"/>
                </a:rPr>
                <a:t>a - R ~7.1 km</a:t>
              </a:r>
            </a:p>
          </p:txBody>
        </p:sp>
        <p:sp>
          <p:nvSpPr>
            <p:cNvPr id="117790" name="Line 30"/>
            <p:cNvSpPr>
              <a:spLocks noChangeShapeType="1"/>
            </p:cNvSpPr>
            <p:nvPr/>
          </p:nvSpPr>
          <p:spPr bwMode="auto">
            <a:xfrm flipH="1">
              <a:off x="4800" y="1392"/>
              <a:ext cx="96" cy="768"/>
            </a:xfrm>
            <a:prstGeom prst="line">
              <a:avLst/>
            </a:prstGeom>
            <a:noFill/>
            <a:ln w="9525">
              <a:solidFill>
                <a:schemeClr val="tx1"/>
              </a:solidFill>
              <a:round/>
              <a:headEnd/>
              <a:tailEnd type="arrow" w="med" len="med"/>
            </a:ln>
            <a:effectLst/>
          </p:spPr>
          <p:txBody>
            <a:bodyPr/>
            <a:lstStyle/>
            <a:p>
              <a:endParaRPr lang="zh-TW" altLang="en-US"/>
            </a:p>
          </p:txBody>
        </p:sp>
      </p:grpSp>
      <p:sp>
        <p:nvSpPr>
          <p:cNvPr id="25" name="Rectangle 24"/>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26" name="Title 6"/>
          <p:cNvSpPr txBox="1">
            <a:spLocks/>
          </p:cNvSpPr>
          <p:nvPr/>
        </p:nvSpPr>
        <p:spPr>
          <a:xfrm>
            <a:off x="214282" y="142828"/>
            <a:ext cx="8701118" cy="489790"/>
          </a:xfrm>
          <a:prstGeom prst="rect">
            <a:avLst/>
          </a:prstGeom>
        </p:spPr>
        <p:txBody>
          <a:bodyPr vert="horz" lIns="91440" tIns="45720" rIns="91440" bIns="45720" rtlCol="0" anchor="ctr">
            <a:noAutofit/>
          </a:bodyPr>
          <a:lstStyle/>
          <a:p>
            <a:pPr lvl="0">
              <a:spcBef>
                <a:spcPct val="0"/>
              </a:spcBef>
            </a:pPr>
            <a:r>
              <a:rPr lang="en-US" altLang="zh-TW" sz="3600" dirty="0" smtClean="0">
                <a:solidFill>
                  <a:schemeClr val="bg1"/>
                </a:solidFill>
                <a:ea typeface="新細明體" pitchFamily="18" charset="-120"/>
              </a:rPr>
              <a:t>Figure of the Earth: the ellipsoid</a:t>
            </a:r>
            <a:endParaRPr kumimoji="0" lang="fr-CH" sz="3200" b="0" i="1" u="none" strike="noStrike" kern="1200" cap="none" spc="0" normalizeH="0" baseline="0" noProof="0" dirty="0">
              <a:ln>
                <a:noFill/>
              </a:ln>
              <a:solidFill>
                <a:schemeClr val="bg1"/>
              </a:solidFill>
              <a:effectLst/>
              <a:uLnTx/>
              <a:uFillTx/>
              <a:latin typeface="+mj-lt"/>
              <a:ea typeface="+mj-ea"/>
              <a:cs typeface="Arial" pitchFamily="34" charset="0"/>
            </a:endParaRPr>
          </a:p>
        </p:txBody>
      </p:sp>
      <p:sp>
        <p:nvSpPr>
          <p:cNvPr id="27"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utoUpdateAnimBg="0"/>
      <p:bldP spid="117765" grpId="0" autoUpdateAnimBg="0"/>
      <p:bldP spid="11778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713413" y="1676400"/>
            <a:ext cx="3278187" cy="4010025"/>
            <a:chOff x="3234" y="1423"/>
            <a:chExt cx="1965" cy="2526"/>
          </a:xfrm>
        </p:grpSpPr>
        <p:sp>
          <p:nvSpPr>
            <p:cNvPr id="118788" name="Oval 4"/>
            <p:cNvSpPr>
              <a:spLocks noChangeArrowheads="1"/>
            </p:cNvSpPr>
            <p:nvPr/>
          </p:nvSpPr>
          <p:spPr bwMode="auto">
            <a:xfrm>
              <a:off x="3234" y="1793"/>
              <a:ext cx="1842" cy="1677"/>
            </a:xfrm>
            <a:prstGeom prst="ellipse">
              <a:avLst/>
            </a:prstGeom>
            <a:solidFill>
              <a:srgbClr val="E5F5FF"/>
            </a:solidFill>
            <a:ln w="19050">
              <a:solidFill>
                <a:srgbClr val="000000"/>
              </a:solidFill>
              <a:round/>
              <a:headEnd/>
              <a:tailEnd/>
            </a:ln>
          </p:spPr>
          <p:txBody>
            <a:bodyPr/>
            <a:lstStyle/>
            <a:p>
              <a:endParaRPr lang="zh-TW" altLang="en-US"/>
            </a:p>
          </p:txBody>
        </p:sp>
        <p:grpSp>
          <p:nvGrpSpPr>
            <p:cNvPr id="3" name="Group 5"/>
            <p:cNvGrpSpPr>
              <a:grpSpLocks/>
            </p:cNvGrpSpPr>
            <p:nvPr/>
          </p:nvGrpSpPr>
          <p:grpSpPr bwMode="auto">
            <a:xfrm>
              <a:off x="5053" y="1871"/>
              <a:ext cx="146" cy="197"/>
              <a:chOff x="5018" y="1871"/>
              <a:chExt cx="146" cy="197"/>
            </a:xfrm>
          </p:grpSpPr>
          <p:sp>
            <p:nvSpPr>
              <p:cNvPr id="118790" name="Rectangle 6"/>
              <p:cNvSpPr>
                <a:spLocks noChangeArrowheads="1"/>
              </p:cNvSpPr>
              <p:nvPr/>
            </p:nvSpPr>
            <p:spPr bwMode="auto">
              <a:xfrm>
                <a:off x="5108" y="1953"/>
                <a:ext cx="56" cy="115"/>
              </a:xfrm>
              <a:prstGeom prst="rect">
                <a:avLst/>
              </a:prstGeom>
              <a:noFill/>
              <a:ln w="9525">
                <a:noFill/>
                <a:miter lim="800000"/>
                <a:headEnd/>
                <a:tailEnd/>
              </a:ln>
            </p:spPr>
            <p:txBody>
              <a:bodyPr wrap="none" lIns="0" tIns="0" rIns="0" bIns="0">
                <a:spAutoFit/>
              </a:bodyPr>
              <a:lstStyle/>
              <a:p>
                <a:r>
                  <a:rPr lang="de-CH" sz="1200" b="1">
                    <a:solidFill>
                      <a:srgbClr val="000000"/>
                    </a:solidFill>
                    <a:latin typeface="Arial" pitchFamily="34" charset="0"/>
                  </a:rPr>
                  <a:t>Z</a:t>
                </a:r>
                <a:endParaRPr lang="de-CH" sz="1200" b="1">
                  <a:latin typeface="Arial" pitchFamily="34" charset="0"/>
                </a:endParaRPr>
              </a:p>
            </p:txBody>
          </p:sp>
          <p:sp>
            <p:nvSpPr>
              <p:cNvPr id="118791" name="Rectangle 7"/>
              <p:cNvSpPr>
                <a:spLocks noChangeArrowheads="1"/>
              </p:cNvSpPr>
              <p:nvPr/>
            </p:nvSpPr>
            <p:spPr bwMode="auto">
              <a:xfrm>
                <a:off x="5018" y="1871"/>
                <a:ext cx="74" cy="154"/>
              </a:xfrm>
              <a:prstGeom prst="rect">
                <a:avLst/>
              </a:prstGeom>
              <a:noFill/>
              <a:ln w="9525">
                <a:noFill/>
                <a:miter lim="800000"/>
                <a:headEnd/>
                <a:tailEnd/>
              </a:ln>
            </p:spPr>
            <p:txBody>
              <a:bodyPr wrap="none" lIns="0" tIns="0" rIns="0" bIns="0">
                <a:spAutoFit/>
              </a:bodyPr>
              <a:lstStyle/>
              <a:p>
                <a:r>
                  <a:rPr lang="de-CH" sz="1600" b="1">
                    <a:solidFill>
                      <a:srgbClr val="000000"/>
                    </a:solidFill>
                    <a:latin typeface="Arial" pitchFamily="34" charset="0"/>
                  </a:rPr>
                  <a:t>b</a:t>
                </a:r>
                <a:endParaRPr lang="de-CH" sz="1600" b="1">
                  <a:latin typeface="Arial" pitchFamily="34" charset="0"/>
                </a:endParaRPr>
              </a:p>
            </p:txBody>
          </p:sp>
        </p:grpSp>
        <p:grpSp>
          <p:nvGrpSpPr>
            <p:cNvPr id="4" name="Group 8"/>
            <p:cNvGrpSpPr>
              <a:grpSpLocks/>
            </p:cNvGrpSpPr>
            <p:nvPr/>
          </p:nvGrpSpPr>
          <p:grpSpPr bwMode="auto">
            <a:xfrm>
              <a:off x="4324" y="2032"/>
              <a:ext cx="163" cy="197"/>
              <a:chOff x="5018" y="1871"/>
              <a:chExt cx="163" cy="197"/>
            </a:xfrm>
          </p:grpSpPr>
          <p:sp>
            <p:nvSpPr>
              <p:cNvPr id="118793" name="Rectangle 9"/>
              <p:cNvSpPr>
                <a:spLocks noChangeArrowheads="1"/>
              </p:cNvSpPr>
              <p:nvPr/>
            </p:nvSpPr>
            <p:spPr bwMode="auto">
              <a:xfrm>
                <a:off x="5110" y="1953"/>
                <a:ext cx="71" cy="115"/>
              </a:xfrm>
              <a:prstGeom prst="rect">
                <a:avLst/>
              </a:prstGeom>
              <a:noFill/>
              <a:ln w="9525">
                <a:noFill/>
                <a:miter lim="800000"/>
                <a:headEnd/>
                <a:tailEnd/>
              </a:ln>
            </p:spPr>
            <p:txBody>
              <a:bodyPr wrap="none" lIns="0" tIns="0" rIns="0" bIns="0">
                <a:spAutoFit/>
              </a:bodyPr>
              <a:lstStyle/>
              <a:p>
                <a:r>
                  <a:rPr lang="de-CH" sz="1200" b="1">
                    <a:solidFill>
                      <a:srgbClr val="000000"/>
                    </a:solidFill>
                    <a:latin typeface="Arial" pitchFamily="34" charset="0"/>
                  </a:rPr>
                  <a:t>G</a:t>
                </a:r>
                <a:endParaRPr lang="de-CH" sz="1200" b="1">
                  <a:latin typeface="Arial" pitchFamily="34" charset="0"/>
                </a:endParaRPr>
              </a:p>
            </p:txBody>
          </p:sp>
          <p:sp>
            <p:nvSpPr>
              <p:cNvPr id="118794" name="Rectangle 10"/>
              <p:cNvSpPr>
                <a:spLocks noChangeArrowheads="1"/>
              </p:cNvSpPr>
              <p:nvPr/>
            </p:nvSpPr>
            <p:spPr bwMode="auto">
              <a:xfrm>
                <a:off x="5018" y="1871"/>
                <a:ext cx="75" cy="154"/>
              </a:xfrm>
              <a:prstGeom prst="rect">
                <a:avLst/>
              </a:prstGeom>
              <a:noFill/>
              <a:ln w="9525">
                <a:noFill/>
                <a:miter lim="800000"/>
                <a:headEnd/>
                <a:tailEnd/>
              </a:ln>
            </p:spPr>
            <p:txBody>
              <a:bodyPr wrap="none" lIns="0" tIns="0" rIns="0" bIns="0">
                <a:spAutoFit/>
              </a:bodyPr>
              <a:lstStyle/>
              <a:p>
                <a:r>
                  <a:rPr lang="de-CH" sz="1600" b="1" dirty="0">
                    <a:solidFill>
                      <a:srgbClr val="000000"/>
                    </a:solidFill>
                    <a:latin typeface="Arial" pitchFamily="34" charset="0"/>
                  </a:rPr>
                  <a:t>b</a:t>
                </a:r>
                <a:endParaRPr lang="de-CH" sz="1600" b="1" dirty="0">
                  <a:latin typeface="Arial" pitchFamily="34" charset="0"/>
                </a:endParaRPr>
              </a:p>
            </p:txBody>
          </p:sp>
        </p:grpSp>
        <p:sp>
          <p:nvSpPr>
            <p:cNvPr id="118795" name="Text Box 11"/>
            <p:cNvSpPr txBox="1">
              <a:spLocks noChangeArrowheads="1"/>
            </p:cNvSpPr>
            <p:nvPr/>
          </p:nvSpPr>
          <p:spPr bwMode="auto">
            <a:xfrm>
              <a:off x="4593" y="2228"/>
              <a:ext cx="184" cy="212"/>
            </a:xfrm>
            <a:prstGeom prst="rect">
              <a:avLst/>
            </a:prstGeom>
            <a:noFill/>
            <a:ln w="12700">
              <a:noFill/>
              <a:miter lim="800000"/>
              <a:headEnd/>
              <a:tailEnd/>
            </a:ln>
            <a:effectLst/>
          </p:spPr>
          <p:txBody>
            <a:bodyPr wrap="none">
              <a:spAutoFit/>
            </a:bodyPr>
            <a:lstStyle/>
            <a:p>
              <a:r>
                <a:rPr lang="en-US" altLang="zh-TW" sz="1600" b="1">
                  <a:latin typeface="Arial" pitchFamily="34" charset="0"/>
                  <a:ea typeface="新細明體" pitchFamily="18" charset="-120"/>
                </a:rPr>
                <a:t>g</a:t>
              </a:r>
            </a:p>
          </p:txBody>
        </p:sp>
        <p:grpSp>
          <p:nvGrpSpPr>
            <p:cNvPr id="5" name="Group 12"/>
            <p:cNvGrpSpPr>
              <a:grpSpLocks/>
            </p:cNvGrpSpPr>
            <p:nvPr/>
          </p:nvGrpSpPr>
          <p:grpSpPr bwMode="auto">
            <a:xfrm>
              <a:off x="3234" y="2631"/>
              <a:ext cx="1827" cy="5"/>
              <a:chOff x="3234" y="2567"/>
              <a:chExt cx="1827" cy="5"/>
            </a:xfrm>
          </p:grpSpPr>
          <p:sp>
            <p:nvSpPr>
              <p:cNvPr id="118797" name="Rectangle 13"/>
              <p:cNvSpPr>
                <a:spLocks noChangeArrowheads="1"/>
              </p:cNvSpPr>
              <p:nvPr/>
            </p:nvSpPr>
            <p:spPr bwMode="auto">
              <a:xfrm>
                <a:off x="3234" y="2567"/>
                <a:ext cx="16" cy="5"/>
              </a:xfrm>
              <a:prstGeom prst="rect">
                <a:avLst/>
              </a:prstGeom>
              <a:solidFill>
                <a:srgbClr val="000000"/>
              </a:solidFill>
              <a:ln w="9525">
                <a:noFill/>
                <a:miter lim="800000"/>
                <a:headEnd/>
                <a:tailEnd/>
              </a:ln>
            </p:spPr>
            <p:txBody>
              <a:bodyPr/>
              <a:lstStyle/>
              <a:p>
                <a:endParaRPr lang="zh-TW" altLang="en-US"/>
              </a:p>
            </p:txBody>
          </p:sp>
          <p:sp>
            <p:nvSpPr>
              <p:cNvPr id="118798" name="Rectangle 14"/>
              <p:cNvSpPr>
                <a:spLocks noChangeArrowheads="1"/>
              </p:cNvSpPr>
              <p:nvPr/>
            </p:nvSpPr>
            <p:spPr bwMode="auto">
              <a:xfrm>
                <a:off x="3266" y="2567"/>
                <a:ext cx="15" cy="5"/>
              </a:xfrm>
              <a:prstGeom prst="rect">
                <a:avLst/>
              </a:prstGeom>
              <a:solidFill>
                <a:srgbClr val="000000"/>
              </a:solidFill>
              <a:ln w="9525">
                <a:noFill/>
                <a:miter lim="800000"/>
                <a:headEnd/>
                <a:tailEnd/>
              </a:ln>
            </p:spPr>
            <p:txBody>
              <a:bodyPr/>
              <a:lstStyle/>
              <a:p>
                <a:endParaRPr lang="zh-TW" altLang="en-US"/>
              </a:p>
            </p:txBody>
          </p:sp>
          <p:sp>
            <p:nvSpPr>
              <p:cNvPr id="118799" name="Rectangle 15"/>
              <p:cNvSpPr>
                <a:spLocks noChangeArrowheads="1"/>
              </p:cNvSpPr>
              <p:nvPr/>
            </p:nvSpPr>
            <p:spPr bwMode="auto">
              <a:xfrm>
                <a:off x="3297" y="2567"/>
                <a:ext cx="15" cy="5"/>
              </a:xfrm>
              <a:prstGeom prst="rect">
                <a:avLst/>
              </a:prstGeom>
              <a:solidFill>
                <a:srgbClr val="000000"/>
              </a:solidFill>
              <a:ln w="9525">
                <a:noFill/>
                <a:miter lim="800000"/>
                <a:headEnd/>
                <a:tailEnd/>
              </a:ln>
            </p:spPr>
            <p:txBody>
              <a:bodyPr/>
              <a:lstStyle/>
              <a:p>
                <a:endParaRPr lang="zh-TW" altLang="en-US"/>
              </a:p>
            </p:txBody>
          </p:sp>
          <p:sp>
            <p:nvSpPr>
              <p:cNvPr id="118800" name="Rectangle 16"/>
              <p:cNvSpPr>
                <a:spLocks noChangeArrowheads="1"/>
              </p:cNvSpPr>
              <p:nvPr/>
            </p:nvSpPr>
            <p:spPr bwMode="auto">
              <a:xfrm>
                <a:off x="3328" y="2567"/>
                <a:ext cx="16" cy="5"/>
              </a:xfrm>
              <a:prstGeom prst="rect">
                <a:avLst/>
              </a:prstGeom>
              <a:solidFill>
                <a:srgbClr val="000000"/>
              </a:solidFill>
              <a:ln w="9525">
                <a:noFill/>
                <a:miter lim="800000"/>
                <a:headEnd/>
                <a:tailEnd/>
              </a:ln>
            </p:spPr>
            <p:txBody>
              <a:bodyPr/>
              <a:lstStyle/>
              <a:p>
                <a:endParaRPr lang="zh-TW" altLang="en-US"/>
              </a:p>
            </p:txBody>
          </p:sp>
          <p:sp>
            <p:nvSpPr>
              <p:cNvPr id="118801" name="Rectangle 17"/>
              <p:cNvSpPr>
                <a:spLocks noChangeArrowheads="1"/>
              </p:cNvSpPr>
              <p:nvPr/>
            </p:nvSpPr>
            <p:spPr bwMode="auto">
              <a:xfrm>
                <a:off x="3359" y="2567"/>
                <a:ext cx="16" cy="5"/>
              </a:xfrm>
              <a:prstGeom prst="rect">
                <a:avLst/>
              </a:prstGeom>
              <a:solidFill>
                <a:srgbClr val="000000"/>
              </a:solidFill>
              <a:ln w="9525">
                <a:noFill/>
                <a:miter lim="800000"/>
                <a:headEnd/>
                <a:tailEnd/>
              </a:ln>
            </p:spPr>
            <p:txBody>
              <a:bodyPr/>
              <a:lstStyle/>
              <a:p>
                <a:endParaRPr lang="zh-TW" altLang="en-US"/>
              </a:p>
            </p:txBody>
          </p:sp>
          <p:sp>
            <p:nvSpPr>
              <p:cNvPr id="118802" name="Rectangle 18"/>
              <p:cNvSpPr>
                <a:spLocks noChangeArrowheads="1"/>
              </p:cNvSpPr>
              <p:nvPr/>
            </p:nvSpPr>
            <p:spPr bwMode="auto">
              <a:xfrm>
                <a:off x="3390" y="2567"/>
                <a:ext cx="16" cy="5"/>
              </a:xfrm>
              <a:prstGeom prst="rect">
                <a:avLst/>
              </a:prstGeom>
              <a:solidFill>
                <a:srgbClr val="000000"/>
              </a:solidFill>
              <a:ln w="9525">
                <a:noFill/>
                <a:miter lim="800000"/>
                <a:headEnd/>
                <a:tailEnd/>
              </a:ln>
            </p:spPr>
            <p:txBody>
              <a:bodyPr/>
              <a:lstStyle/>
              <a:p>
                <a:endParaRPr lang="zh-TW" altLang="en-US"/>
              </a:p>
            </p:txBody>
          </p:sp>
          <p:sp>
            <p:nvSpPr>
              <p:cNvPr id="118803" name="Rectangle 19"/>
              <p:cNvSpPr>
                <a:spLocks noChangeArrowheads="1"/>
              </p:cNvSpPr>
              <p:nvPr/>
            </p:nvSpPr>
            <p:spPr bwMode="auto">
              <a:xfrm>
                <a:off x="3422" y="2567"/>
                <a:ext cx="15" cy="5"/>
              </a:xfrm>
              <a:prstGeom prst="rect">
                <a:avLst/>
              </a:prstGeom>
              <a:solidFill>
                <a:srgbClr val="000000"/>
              </a:solidFill>
              <a:ln w="9525">
                <a:noFill/>
                <a:miter lim="800000"/>
                <a:headEnd/>
                <a:tailEnd/>
              </a:ln>
            </p:spPr>
            <p:txBody>
              <a:bodyPr/>
              <a:lstStyle/>
              <a:p>
                <a:endParaRPr lang="zh-TW" altLang="en-US"/>
              </a:p>
            </p:txBody>
          </p:sp>
          <p:sp>
            <p:nvSpPr>
              <p:cNvPr id="118804" name="Rectangle 20"/>
              <p:cNvSpPr>
                <a:spLocks noChangeArrowheads="1"/>
              </p:cNvSpPr>
              <p:nvPr/>
            </p:nvSpPr>
            <p:spPr bwMode="auto">
              <a:xfrm>
                <a:off x="3453" y="2567"/>
                <a:ext cx="16" cy="5"/>
              </a:xfrm>
              <a:prstGeom prst="rect">
                <a:avLst/>
              </a:prstGeom>
              <a:solidFill>
                <a:srgbClr val="000000"/>
              </a:solidFill>
              <a:ln w="9525">
                <a:noFill/>
                <a:miter lim="800000"/>
                <a:headEnd/>
                <a:tailEnd/>
              </a:ln>
            </p:spPr>
            <p:txBody>
              <a:bodyPr/>
              <a:lstStyle/>
              <a:p>
                <a:endParaRPr lang="zh-TW" altLang="en-US"/>
              </a:p>
            </p:txBody>
          </p:sp>
          <p:sp>
            <p:nvSpPr>
              <p:cNvPr id="118805" name="Rectangle 21"/>
              <p:cNvSpPr>
                <a:spLocks noChangeArrowheads="1"/>
              </p:cNvSpPr>
              <p:nvPr/>
            </p:nvSpPr>
            <p:spPr bwMode="auto">
              <a:xfrm>
                <a:off x="3484" y="2567"/>
                <a:ext cx="16" cy="5"/>
              </a:xfrm>
              <a:prstGeom prst="rect">
                <a:avLst/>
              </a:prstGeom>
              <a:solidFill>
                <a:srgbClr val="000000"/>
              </a:solidFill>
              <a:ln w="9525">
                <a:noFill/>
                <a:miter lim="800000"/>
                <a:headEnd/>
                <a:tailEnd/>
              </a:ln>
            </p:spPr>
            <p:txBody>
              <a:bodyPr/>
              <a:lstStyle/>
              <a:p>
                <a:endParaRPr lang="zh-TW" altLang="en-US"/>
              </a:p>
            </p:txBody>
          </p:sp>
          <p:sp>
            <p:nvSpPr>
              <p:cNvPr id="118806" name="Rectangle 22"/>
              <p:cNvSpPr>
                <a:spLocks noChangeArrowheads="1"/>
              </p:cNvSpPr>
              <p:nvPr/>
            </p:nvSpPr>
            <p:spPr bwMode="auto">
              <a:xfrm>
                <a:off x="3515" y="2567"/>
                <a:ext cx="16" cy="5"/>
              </a:xfrm>
              <a:prstGeom prst="rect">
                <a:avLst/>
              </a:prstGeom>
              <a:solidFill>
                <a:srgbClr val="000000"/>
              </a:solidFill>
              <a:ln w="9525">
                <a:noFill/>
                <a:miter lim="800000"/>
                <a:headEnd/>
                <a:tailEnd/>
              </a:ln>
            </p:spPr>
            <p:txBody>
              <a:bodyPr/>
              <a:lstStyle/>
              <a:p>
                <a:endParaRPr lang="zh-TW" altLang="en-US"/>
              </a:p>
            </p:txBody>
          </p:sp>
          <p:sp>
            <p:nvSpPr>
              <p:cNvPr id="118807" name="Rectangle 23"/>
              <p:cNvSpPr>
                <a:spLocks noChangeArrowheads="1"/>
              </p:cNvSpPr>
              <p:nvPr/>
            </p:nvSpPr>
            <p:spPr bwMode="auto">
              <a:xfrm>
                <a:off x="3547" y="2567"/>
                <a:ext cx="15" cy="5"/>
              </a:xfrm>
              <a:prstGeom prst="rect">
                <a:avLst/>
              </a:prstGeom>
              <a:solidFill>
                <a:srgbClr val="000000"/>
              </a:solidFill>
              <a:ln w="9525">
                <a:noFill/>
                <a:miter lim="800000"/>
                <a:headEnd/>
                <a:tailEnd/>
              </a:ln>
            </p:spPr>
            <p:txBody>
              <a:bodyPr/>
              <a:lstStyle/>
              <a:p>
                <a:endParaRPr lang="zh-TW" altLang="en-US"/>
              </a:p>
            </p:txBody>
          </p:sp>
          <p:sp>
            <p:nvSpPr>
              <p:cNvPr id="118808" name="Rectangle 24"/>
              <p:cNvSpPr>
                <a:spLocks noChangeArrowheads="1"/>
              </p:cNvSpPr>
              <p:nvPr/>
            </p:nvSpPr>
            <p:spPr bwMode="auto">
              <a:xfrm>
                <a:off x="3578" y="2567"/>
                <a:ext cx="15" cy="5"/>
              </a:xfrm>
              <a:prstGeom prst="rect">
                <a:avLst/>
              </a:prstGeom>
              <a:solidFill>
                <a:srgbClr val="000000"/>
              </a:solidFill>
              <a:ln w="9525">
                <a:noFill/>
                <a:miter lim="800000"/>
                <a:headEnd/>
                <a:tailEnd/>
              </a:ln>
            </p:spPr>
            <p:txBody>
              <a:bodyPr/>
              <a:lstStyle/>
              <a:p>
                <a:endParaRPr lang="zh-TW" altLang="en-US"/>
              </a:p>
            </p:txBody>
          </p:sp>
          <p:sp>
            <p:nvSpPr>
              <p:cNvPr id="118809" name="Rectangle 25"/>
              <p:cNvSpPr>
                <a:spLocks noChangeArrowheads="1"/>
              </p:cNvSpPr>
              <p:nvPr/>
            </p:nvSpPr>
            <p:spPr bwMode="auto">
              <a:xfrm>
                <a:off x="3609" y="2567"/>
                <a:ext cx="16" cy="5"/>
              </a:xfrm>
              <a:prstGeom prst="rect">
                <a:avLst/>
              </a:prstGeom>
              <a:solidFill>
                <a:srgbClr val="000000"/>
              </a:solidFill>
              <a:ln w="9525">
                <a:noFill/>
                <a:miter lim="800000"/>
                <a:headEnd/>
                <a:tailEnd/>
              </a:ln>
            </p:spPr>
            <p:txBody>
              <a:bodyPr/>
              <a:lstStyle/>
              <a:p>
                <a:endParaRPr lang="zh-TW" altLang="en-US"/>
              </a:p>
            </p:txBody>
          </p:sp>
          <p:sp>
            <p:nvSpPr>
              <p:cNvPr id="118810" name="Rectangle 26"/>
              <p:cNvSpPr>
                <a:spLocks noChangeArrowheads="1"/>
              </p:cNvSpPr>
              <p:nvPr/>
            </p:nvSpPr>
            <p:spPr bwMode="auto">
              <a:xfrm>
                <a:off x="3640" y="2567"/>
                <a:ext cx="16" cy="5"/>
              </a:xfrm>
              <a:prstGeom prst="rect">
                <a:avLst/>
              </a:prstGeom>
              <a:solidFill>
                <a:srgbClr val="000000"/>
              </a:solidFill>
              <a:ln w="9525">
                <a:noFill/>
                <a:miter lim="800000"/>
                <a:headEnd/>
                <a:tailEnd/>
              </a:ln>
            </p:spPr>
            <p:txBody>
              <a:bodyPr/>
              <a:lstStyle/>
              <a:p>
                <a:endParaRPr lang="zh-TW" altLang="en-US"/>
              </a:p>
            </p:txBody>
          </p:sp>
          <p:sp>
            <p:nvSpPr>
              <p:cNvPr id="118811" name="Rectangle 27"/>
              <p:cNvSpPr>
                <a:spLocks noChangeArrowheads="1"/>
              </p:cNvSpPr>
              <p:nvPr/>
            </p:nvSpPr>
            <p:spPr bwMode="auto">
              <a:xfrm>
                <a:off x="3671" y="2567"/>
                <a:ext cx="16" cy="5"/>
              </a:xfrm>
              <a:prstGeom prst="rect">
                <a:avLst/>
              </a:prstGeom>
              <a:solidFill>
                <a:srgbClr val="000000"/>
              </a:solidFill>
              <a:ln w="9525">
                <a:noFill/>
                <a:miter lim="800000"/>
                <a:headEnd/>
                <a:tailEnd/>
              </a:ln>
            </p:spPr>
            <p:txBody>
              <a:bodyPr/>
              <a:lstStyle/>
              <a:p>
                <a:endParaRPr lang="zh-TW" altLang="en-US"/>
              </a:p>
            </p:txBody>
          </p:sp>
          <p:sp>
            <p:nvSpPr>
              <p:cNvPr id="118812" name="Rectangle 28"/>
              <p:cNvSpPr>
                <a:spLocks noChangeArrowheads="1"/>
              </p:cNvSpPr>
              <p:nvPr/>
            </p:nvSpPr>
            <p:spPr bwMode="auto">
              <a:xfrm>
                <a:off x="3703" y="2567"/>
                <a:ext cx="15" cy="5"/>
              </a:xfrm>
              <a:prstGeom prst="rect">
                <a:avLst/>
              </a:prstGeom>
              <a:solidFill>
                <a:srgbClr val="000000"/>
              </a:solidFill>
              <a:ln w="9525">
                <a:noFill/>
                <a:miter lim="800000"/>
                <a:headEnd/>
                <a:tailEnd/>
              </a:ln>
            </p:spPr>
            <p:txBody>
              <a:bodyPr/>
              <a:lstStyle/>
              <a:p>
                <a:endParaRPr lang="zh-TW" altLang="en-US"/>
              </a:p>
            </p:txBody>
          </p:sp>
          <p:sp>
            <p:nvSpPr>
              <p:cNvPr id="118813" name="Rectangle 29"/>
              <p:cNvSpPr>
                <a:spLocks noChangeArrowheads="1"/>
              </p:cNvSpPr>
              <p:nvPr/>
            </p:nvSpPr>
            <p:spPr bwMode="auto">
              <a:xfrm>
                <a:off x="3734" y="2567"/>
                <a:ext cx="16" cy="5"/>
              </a:xfrm>
              <a:prstGeom prst="rect">
                <a:avLst/>
              </a:prstGeom>
              <a:solidFill>
                <a:srgbClr val="000000"/>
              </a:solidFill>
              <a:ln w="9525">
                <a:noFill/>
                <a:miter lim="800000"/>
                <a:headEnd/>
                <a:tailEnd/>
              </a:ln>
            </p:spPr>
            <p:txBody>
              <a:bodyPr/>
              <a:lstStyle/>
              <a:p>
                <a:endParaRPr lang="zh-TW" altLang="en-US"/>
              </a:p>
            </p:txBody>
          </p:sp>
          <p:sp>
            <p:nvSpPr>
              <p:cNvPr id="118814" name="Rectangle 30"/>
              <p:cNvSpPr>
                <a:spLocks noChangeArrowheads="1"/>
              </p:cNvSpPr>
              <p:nvPr/>
            </p:nvSpPr>
            <p:spPr bwMode="auto">
              <a:xfrm>
                <a:off x="3765" y="2567"/>
                <a:ext cx="16" cy="5"/>
              </a:xfrm>
              <a:prstGeom prst="rect">
                <a:avLst/>
              </a:prstGeom>
              <a:solidFill>
                <a:srgbClr val="000000"/>
              </a:solidFill>
              <a:ln w="9525">
                <a:noFill/>
                <a:miter lim="800000"/>
                <a:headEnd/>
                <a:tailEnd/>
              </a:ln>
            </p:spPr>
            <p:txBody>
              <a:bodyPr/>
              <a:lstStyle/>
              <a:p>
                <a:endParaRPr lang="zh-TW" altLang="en-US"/>
              </a:p>
            </p:txBody>
          </p:sp>
          <p:sp>
            <p:nvSpPr>
              <p:cNvPr id="118815" name="Rectangle 31"/>
              <p:cNvSpPr>
                <a:spLocks noChangeArrowheads="1"/>
              </p:cNvSpPr>
              <p:nvPr/>
            </p:nvSpPr>
            <p:spPr bwMode="auto">
              <a:xfrm>
                <a:off x="3796" y="2567"/>
                <a:ext cx="16" cy="5"/>
              </a:xfrm>
              <a:prstGeom prst="rect">
                <a:avLst/>
              </a:prstGeom>
              <a:solidFill>
                <a:srgbClr val="000000"/>
              </a:solidFill>
              <a:ln w="9525">
                <a:noFill/>
                <a:miter lim="800000"/>
                <a:headEnd/>
                <a:tailEnd/>
              </a:ln>
            </p:spPr>
            <p:txBody>
              <a:bodyPr/>
              <a:lstStyle/>
              <a:p>
                <a:endParaRPr lang="zh-TW" altLang="en-US"/>
              </a:p>
            </p:txBody>
          </p:sp>
          <p:sp>
            <p:nvSpPr>
              <p:cNvPr id="118816" name="Rectangle 32"/>
              <p:cNvSpPr>
                <a:spLocks noChangeArrowheads="1"/>
              </p:cNvSpPr>
              <p:nvPr/>
            </p:nvSpPr>
            <p:spPr bwMode="auto">
              <a:xfrm>
                <a:off x="3828" y="2567"/>
                <a:ext cx="15" cy="5"/>
              </a:xfrm>
              <a:prstGeom prst="rect">
                <a:avLst/>
              </a:prstGeom>
              <a:solidFill>
                <a:srgbClr val="000000"/>
              </a:solidFill>
              <a:ln w="9525">
                <a:noFill/>
                <a:miter lim="800000"/>
                <a:headEnd/>
                <a:tailEnd/>
              </a:ln>
            </p:spPr>
            <p:txBody>
              <a:bodyPr/>
              <a:lstStyle/>
              <a:p>
                <a:endParaRPr lang="zh-TW" altLang="en-US"/>
              </a:p>
            </p:txBody>
          </p:sp>
          <p:sp>
            <p:nvSpPr>
              <p:cNvPr id="118817" name="Rectangle 33"/>
              <p:cNvSpPr>
                <a:spLocks noChangeArrowheads="1"/>
              </p:cNvSpPr>
              <p:nvPr/>
            </p:nvSpPr>
            <p:spPr bwMode="auto">
              <a:xfrm>
                <a:off x="3859" y="2567"/>
                <a:ext cx="15" cy="5"/>
              </a:xfrm>
              <a:prstGeom prst="rect">
                <a:avLst/>
              </a:prstGeom>
              <a:solidFill>
                <a:srgbClr val="000000"/>
              </a:solidFill>
              <a:ln w="9525">
                <a:noFill/>
                <a:miter lim="800000"/>
                <a:headEnd/>
                <a:tailEnd/>
              </a:ln>
            </p:spPr>
            <p:txBody>
              <a:bodyPr/>
              <a:lstStyle/>
              <a:p>
                <a:endParaRPr lang="zh-TW" altLang="en-US"/>
              </a:p>
            </p:txBody>
          </p:sp>
          <p:sp>
            <p:nvSpPr>
              <p:cNvPr id="118818" name="Rectangle 34"/>
              <p:cNvSpPr>
                <a:spLocks noChangeArrowheads="1"/>
              </p:cNvSpPr>
              <p:nvPr/>
            </p:nvSpPr>
            <p:spPr bwMode="auto">
              <a:xfrm>
                <a:off x="3890" y="2567"/>
                <a:ext cx="16" cy="5"/>
              </a:xfrm>
              <a:prstGeom prst="rect">
                <a:avLst/>
              </a:prstGeom>
              <a:solidFill>
                <a:srgbClr val="000000"/>
              </a:solidFill>
              <a:ln w="9525">
                <a:noFill/>
                <a:miter lim="800000"/>
                <a:headEnd/>
                <a:tailEnd/>
              </a:ln>
            </p:spPr>
            <p:txBody>
              <a:bodyPr/>
              <a:lstStyle/>
              <a:p>
                <a:endParaRPr lang="zh-TW" altLang="en-US"/>
              </a:p>
            </p:txBody>
          </p:sp>
          <p:sp>
            <p:nvSpPr>
              <p:cNvPr id="118819" name="Rectangle 35"/>
              <p:cNvSpPr>
                <a:spLocks noChangeArrowheads="1"/>
              </p:cNvSpPr>
              <p:nvPr/>
            </p:nvSpPr>
            <p:spPr bwMode="auto">
              <a:xfrm>
                <a:off x="3921" y="2567"/>
                <a:ext cx="16" cy="5"/>
              </a:xfrm>
              <a:prstGeom prst="rect">
                <a:avLst/>
              </a:prstGeom>
              <a:solidFill>
                <a:srgbClr val="000000"/>
              </a:solidFill>
              <a:ln w="9525">
                <a:noFill/>
                <a:miter lim="800000"/>
                <a:headEnd/>
                <a:tailEnd/>
              </a:ln>
            </p:spPr>
            <p:txBody>
              <a:bodyPr/>
              <a:lstStyle/>
              <a:p>
                <a:endParaRPr lang="zh-TW" altLang="en-US"/>
              </a:p>
            </p:txBody>
          </p:sp>
          <p:sp>
            <p:nvSpPr>
              <p:cNvPr id="118820" name="Rectangle 36"/>
              <p:cNvSpPr>
                <a:spLocks noChangeArrowheads="1"/>
              </p:cNvSpPr>
              <p:nvPr/>
            </p:nvSpPr>
            <p:spPr bwMode="auto">
              <a:xfrm>
                <a:off x="3952" y="2567"/>
                <a:ext cx="16" cy="5"/>
              </a:xfrm>
              <a:prstGeom prst="rect">
                <a:avLst/>
              </a:prstGeom>
              <a:solidFill>
                <a:srgbClr val="000000"/>
              </a:solidFill>
              <a:ln w="9525">
                <a:noFill/>
                <a:miter lim="800000"/>
                <a:headEnd/>
                <a:tailEnd/>
              </a:ln>
            </p:spPr>
            <p:txBody>
              <a:bodyPr/>
              <a:lstStyle/>
              <a:p>
                <a:endParaRPr lang="zh-TW" altLang="en-US"/>
              </a:p>
            </p:txBody>
          </p:sp>
          <p:sp>
            <p:nvSpPr>
              <p:cNvPr id="118821" name="Rectangle 37"/>
              <p:cNvSpPr>
                <a:spLocks noChangeArrowheads="1"/>
              </p:cNvSpPr>
              <p:nvPr/>
            </p:nvSpPr>
            <p:spPr bwMode="auto">
              <a:xfrm>
                <a:off x="3984" y="2567"/>
                <a:ext cx="15" cy="5"/>
              </a:xfrm>
              <a:prstGeom prst="rect">
                <a:avLst/>
              </a:prstGeom>
              <a:solidFill>
                <a:srgbClr val="000000"/>
              </a:solidFill>
              <a:ln w="9525">
                <a:noFill/>
                <a:miter lim="800000"/>
                <a:headEnd/>
                <a:tailEnd/>
              </a:ln>
            </p:spPr>
            <p:txBody>
              <a:bodyPr/>
              <a:lstStyle/>
              <a:p>
                <a:endParaRPr lang="zh-TW" altLang="en-US"/>
              </a:p>
            </p:txBody>
          </p:sp>
          <p:sp>
            <p:nvSpPr>
              <p:cNvPr id="118822" name="Rectangle 38"/>
              <p:cNvSpPr>
                <a:spLocks noChangeArrowheads="1"/>
              </p:cNvSpPr>
              <p:nvPr/>
            </p:nvSpPr>
            <p:spPr bwMode="auto">
              <a:xfrm>
                <a:off x="4015" y="2567"/>
                <a:ext cx="16" cy="5"/>
              </a:xfrm>
              <a:prstGeom prst="rect">
                <a:avLst/>
              </a:prstGeom>
              <a:solidFill>
                <a:srgbClr val="000000"/>
              </a:solidFill>
              <a:ln w="9525">
                <a:noFill/>
                <a:miter lim="800000"/>
                <a:headEnd/>
                <a:tailEnd/>
              </a:ln>
            </p:spPr>
            <p:txBody>
              <a:bodyPr/>
              <a:lstStyle/>
              <a:p>
                <a:endParaRPr lang="zh-TW" altLang="en-US"/>
              </a:p>
            </p:txBody>
          </p:sp>
          <p:sp>
            <p:nvSpPr>
              <p:cNvPr id="118823" name="Rectangle 39"/>
              <p:cNvSpPr>
                <a:spLocks noChangeArrowheads="1"/>
              </p:cNvSpPr>
              <p:nvPr/>
            </p:nvSpPr>
            <p:spPr bwMode="auto">
              <a:xfrm>
                <a:off x="4046" y="2567"/>
                <a:ext cx="16" cy="5"/>
              </a:xfrm>
              <a:prstGeom prst="rect">
                <a:avLst/>
              </a:prstGeom>
              <a:solidFill>
                <a:srgbClr val="000000"/>
              </a:solidFill>
              <a:ln w="9525">
                <a:noFill/>
                <a:miter lim="800000"/>
                <a:headEnd/>
                <a:tailEnd/>
              </a:ln>
            </p:spPr>
            <p:txBody>
              <a:bodyPr/>
              <a:lstStyle/>
              <a:p>
                <a:endParaRPr lang="zh-TW" altLang="en-US"/>
              </a:p>
            </p:txBody>
          </p:sp>
          <p:sp>
            <p:nvSpPr>
              <p:cNvPr id="118824" name="Rectangle 40"/>
              <p:cNvSpPr>
                <a:spLocks noChangeArrowheads="1"/>
              </p:cNvSpPr>
              <p:nvPr/>
            </p:nvSpPr>
            <p:spPr bwMode="auto">
              <a:xfrm>
                <a:off x="4077" y="2567"/>
                <a:ext cx="16" cy="5"/>
              </a:xfrm>
              <a:prstGeom prst="rect">
                <a:avLst/>
              </a:prstGeom>
              <a:solidFill>
                <a:srgbClr val="000000"/>
              </a:solidFill>
              <a:ln w="9525">
                <a:noFill/>
                <a:miter lim="800000"/>
                <a:headEnd/>
                <a:tailEnd/>
              </a:ln>
            </p:spPr>
            <p:txBody>
              <a:bodyPr/>
              <a:lstStyle/>
              <a:p>
                <a:endParaRPr lang="zh-TW" altLang="en-US"/>
              </a:p>
            </p:txBody>
          </p:sp>
          <p:sp>
            <p:nvSpPr>
              <p:cNvPr id="118825" name="Rectangle 41"/>
              <p:cNvSpPr>
                <a:spLocks noChangeArrowheads="1"/>
              </p:cNvSpPr>
              <p:nvPr/>
            </p:nvSpPr>
            <p:spPr bwMode="auto">
              <a:xfrm>
                <a:off x="4109" y="2567"/>
                <a:ext cx="15" cy="5"/>
              </a:xfrm>
              <a:prstGeom prst="rect">
                <a:avLst/>
              </a:prstGeom>
              <a:solidFill>
                <a:srgbClr val="000000"/>
              </a:solidFill>
              <a:ln w="9525">
                <a:noFill/>
                <a:miter lim="800000"/>
                <a:headEnd/>
                <a:tailEnd/>
              </a:ln>
            </p:spPr>
            <p:txBody>
              <a:bodyPr/>
              <a:lstStyle/>
              <a:p>
                <a:endParaRPr lang="zh-TW" altLang="en-US"/>
              </a:p>
            </p:txBody>
          </p:sp>
          <p:sp>
            <p:nvSpPr>
              <p:cNvPr id="118826" name="Rectangle 42"/>
              <p:cNvSpPr>
                <a:spLocks noChangeArrowheads="1"/>
              </p:cNvSpPr>
              <p:nvPr/>
            </p:nvSpPr>
            <p:spPr bwMode="auto">
              <a:xfrm>
                <a:off x="4140" y="2567"/>
                <a:ext cx="15" cy="5"/>
              </a:xfrm>
              <a:prstGeom prst="rect">
                <a:avLst/>
              </a:prstGeom>
              <a:solidFill>
                <a:srgbClr val="000000"/>
              </a:solidFill>
              <a:ln w="9525">
                <a:noFill/>
                <a:miter lim="800000"/>
                <a:headEnd/>
                <a:tailEnd/>
              </a:ln>
            </p:spPr>
            <p:txBody>
              <a:bodyPr/>
              <a:lstStyle/>
              <a:p>
                <a:endParaRPr lang="zh-TW" altLang="en-US"/>
              </a:p>
            </p:txBody>
          </p:sp>
          <p:sp>
            <p:nvSpPr>
              <p:cNvPr id="118827" name="Rectangle 43"/>
              <p:cNvSpPr>
                <a:spLocks noChangeArrowheads="1"/>
              </p:cNvSpPr>
              <p:nvPr/>
            </p:nvSpPr>
            <p:spPr bwMode="auto">
              <a:xfrm>
                <a:off x="4171" y="2567"/>
                <a:ext cx="16" cy="5"/>
              </a:xfrm>
              <a:prstGeom prst="rect">
                <a:avLst/>
              </a:prstGeom>
              <a:solidFill>
                <a:srgbClr val="000000"/>
              </a:solidFill>
              <a:ln w="9525">
                <a:noFill/>
                <a:miter lim="800000"/>
                <a:headEnd/>
                <a:tailEnd/>
              </a:ln>
            </p:spPr>
            <p:txBody>
              <a:bodyPr/>
              <a:lstStyle/>
              <a:p>
                <a:endParaRPr lang="zh-TW" altLang="en-US"/>
              </a:p>
            </p:txBody>
          </p:sp>
          <p:sp>
            <p:nvSpPr>
              <p:cNvPr id="118828" name="Rectangle 44"/>
              <p:cNvSpPr>
                <a:spLocks noChangeArrowheads="1"/>
              </p:cNvSpPr>
              <p:nvPr/>
            </p:nvSpPr>
            <p:spPr bwMode="auto">
              <a:xfrm>
                <a:off x="4202" y="2567"/>
                <a:ext cx="16" cy="5"/>
              </a:xfrm>
              <a:prstGeom prst="rect">
                <a:avLst/>
              </a:prstGeom>
              <a:solidFill>
                <a:srgbClr val="000000"/>
              </a:solidFill>
              <a:ln w="9525">
                <a:noFill/>
                <a:miter lim="800000"/>
                <a:headEnd/>
                <a:tailEnd/>
              </a:ln>
            </p:spPr>
            <p:txBody>
              <a:bodyPr/>
              <a:lstStyle/>
              <a:p>
                <a:endParaRPr lang="zh-TW" altLang="en-US"/>
              </a:p>
            </p:txBody>
          </p:sp>
          <p:sp>
            <p:nvSpPr>
              <p:cNvPr id="118829" name="Rectangle 45"/>
              <p:cNvSpPr>
                <a:spLocks noChangeArrowheads="1"/>
              </p:cNvSpPr>
              <p:nvPr/>
            </p:nvSpPr>
            <p:spPr bwMode="auto">
              <a:xfrm>
                <a:off x="4233" y="2567"/>
                <a:ext cx="16" cy="5"/>
              </a:xfrm>
              <a:prstGeom prst="rect">
                <a:avLst/>
              </a:prstGeom>
              <a:solidFill>
                <a:srgbClr val="000000"/>
              </a:solidFill>
              <a:ln w="9525">
                <a:noFill/>
                <a:miter lim="800000"/>
                <a:headEnd/>
                <a:tailEnd/>
              </a:ln>
            </p:spPr>
            <p:txBody>
              <a:bodyPr/>
              <a:lstStyle/>
              <a:p>
                <a:endParaRPr lang="zh-TW" altLang="en-US"/>
              </a:p>
            </p:txBody>
          </p:sp>
          <p:sp>
            <p:nvSpPr>
              <p:cNvPr id="118830" name="Rectangle 46"/>
              <p:cNvSpPr>
                <a:spLocks noChangeArrowheads="1"/>
              </p:cNvSpPr>
              <p:nvPr/>
            </p:nvSpPr>
            <p:spPr bwMode="auto">
              <a:xfrm>
                <a:off x="4265" y="2567"/>
                <a:ext cx="15" cy="5"/>
              </a:xfrm>
              <a:prstGeom prst="rect">
                <a:avLst/>
              </a:prstGeom>
              <a:solidFill>
                <a:srgbClr val="000000"/>
              </a:solidFill>
              <a:ln w="9525">
                <a:noFill/>
                <a:miter lim="800000"/>
                <a:headEnd/>
                <a:tailEnd/>
              </a:ln>
            </p:spPr>
            <p:txBody>
              <a:bodyPr/>
              <a:lstStyle/>
              <a:p>
                <a:endParaRPr lang="zh-TW" altLang="en-US"/>
              </a:p>
            </p:txBody>
          </p:sp>
          <p:sp>
            <p:nvSpPr>
              <p:cNvPr id="118831" name="Rectangle 47"/>
              <p:cNvSpPr>
                <a:spLocks noChangeArrowheads="1"/>
              </p:cNvSpPr>
              <p:nvPr/>
            </p:nvSpPr>
            <p:spPr bwMode="auto">
              <a:xfrm>
                <a:off x="4296" y="2567"/>
                <a:ext cx="15" cy="5"/>
              </a:xfrm>
              <a:prstGeom prst="rect">
                <a:avLst/>
              </a:prstGeom>
              <a:solidFill>
                <a:srgbClr val="000000"/>
              </a:solidFill>
              <a:ln w="9525">
                <a:noFill/>
                <a:miter lim="800000"/>
                <a:headEnd/>
                <a:tailEnd/>
              </a:ln>
            </p:spPr>
            <p:txBody>
              <a:bodyPr/>
              <a:lstStyle/>
              <a:p>
                <a:endParaRPr lang="zh-TW" altLang="en-US"/>
              </a:p>
            </p:txBody>
          </p:sp>
          <p:sp>
            <p:nvSpPr>
              <p:cNvPr id="118832" name="Rectangle 48"/>
              <p:cNvSpPr>
                <a:spLocks noChangeArrowheads="1"/>
              </p:cNvSpPr>
              <p:nvPr/>
            </p:nvSpPr>
            <p:spPr bwMode="auto">
              <a:xfrm>
                <a:off x="4327" y="2567"/>
                <a:ext cx="16" cy="5"/>
              </a:xfrm>
              <a:prstGeom prst="rect">
                <a:avLst/>
              </a:prstGeom>
              <a:solidFill>
                <a:srgbClr val="000000"/>
              </a:solidFill>
              <a:ln w="9525">
                <a:noFill/>
                <a:miter lim="800000"/>
                <a:headEnd/>
                <a:tailEnd/>
              </a:ln>
            </p:spPr>
            <p:txBody>
              <a:bodyPr/>
              <a:lstStyle/>
              <a:p>
                <a:endParaRPr lang="zh-TW" altLang="en-US"/>
              </a:p>
            </p:txBody>
          </p:sp>
          <p:sp>
            <p:nvSpPr>
              <p:cNvPr id="118833" name="Rectangle 49"/>
              <p:cNvSpPr>
                <a:spLocks noChangeArrowheads="1"/>
              </p:cNvSpPr>
              <p:nvPr/>
            </p:nvSpPr>
            <p:spPr bwMode="auto">
              <a:xfrm>
                <a:off x="4358" y="2567"/>
                <a:ext cx="16" cy="5"/>
              </a:xfrm>
              <a:prstGeom prst="rect">
                <a:avLst/>
              </a:prstGeom>
              <a:solidFill>
                <a:srgbClr val="000000"/>
              </a:solidFill>
              <a:ln w="9525">
                <a:noFill/>
                <a:miter lim="800000"/>
                <a:headEnd/>
                <a:tailEnd/>
              </a:ln>
            </p:spPr>
            <p:txBody>
              <a:bodyPr/>
              <a:lstStyle/>
              <a:p>
                <a:endParaRPr lang="zh-TW" altLang="en-US"/>
              </a:p>
            </p:txBody>
          </p:sp>
          <p:sp>
            <p:nvSpPr>
              <p:cNvPr id="118834" name="Rectangle 50"/>
              <p:cNvSpPr>
                <a:spLocks noChangeArrowheads="1"/>
              </p:cNvSpPr>
              <p:nvPr/>
            </p:nvSpPr>
            <p:spPr bwMode="auto">
              <a:xfrm>
                <a:off x="4390" y="2567"/>
                <a:ext cx="15" cy="5"/>
              </a:xfrm>
              <a:prstGeom prst="rect">
                <a:avLst/>
              </a:prstGeom>
              <a:solidFill>
                <a:srgbClr val="000000"/>
              </a:solidFill>
              <a:ln w="9525">
                <a:noFill/>
                <a:miter lim="800000"/>
                <a:headEnd/>
                <a:tailEnd/>
              </a:ln>
            </p:spPr>
            <p:txBody>
              <a:bodyPr/>
              <a:lstStyle/>
              <a:p>
                <a:endParaRPr lang="zh-TW" altLang="en-US"/>
              </a:p>
            </p:txBody>
          </p:sp>
          <p:sp>
            <p:nvSpPr>
              <p:cNvPr id="118835" name="Rectangle 51"/>
              <p:cNvSpPr>
                <a:spLocks noChangeArrowheads="1"/>
              </p:cNvSpPr>
              <p:nvPr/>
            </p:nvSpPr>
            <p:spPr bwMode="auto">
              <a:xfrm>
                <a:off x="4421" y="2567"/>
                <a:ext cx="15" cy="5"/>
              </a:xfrm>
              <a:prstGeom prst="rect">
                <a:avLst/>
              </a:prstGeom>
              <a:solidFill>
                <a:srgbClr val="000000"/>
              </a:solidFill>
              <a:ln w="9525">
                <a:noFill/>
                <a:miter lim="800000"/>
                <a:headEnd/>
                <a:tailEnd/>
              </a:ln>
            </p:spPr>
            <p:txBody>
              <a:bodyPr/>
              <a:lstStyle/>
              <a:p>
                <a:endParaRPr lang="zh-TW" altLang="en-US"/>
              </a:p>
            </p:txBody>
          </p:sp>
          <p:sp>
            <p:nvSpPr>
              <p:cNvPr id="118836" name="Rectangle 52"/>
              <p:cNvSpPr>
                <a:spLocks noChangeArrowheads="1"/>
              </p:cNvSpPr>
              <p:nvPr/>
            </p:nvSpPr>
            <p:spPr bwMode="auto">
              <a:xfrm>
                <a:off x="4452" y="2567"/>
                <a:ext cx="16" cy="5"/>
              </a:xfrm>
              <a:prstGeom prst="rect">
                <a:avLst/>
              </a:prstGeom>
              <a:solidFill>
                <a:srgbClr val="000000"/>
              </a:solidFill>
              <a:ln w="9525">
                <a:noFill/>
                <a:miter lim="800000"/>
                <a:headEnd/>
                <a:tailEnd/>
              </a:ln>
            </p:spPr>
            <p:txBody>
              <a:bodyPr/>
              <a:lstStyle/>
              <a:p>
                <a:endParaRPr lang="zh-TW" altLang="en-US"/>
              </a:p>
            </p:txBody>
          </p:sp>
          <p:sp>
            <p:nvSpPr>
              <p:cNvPr id="118837" name="Rectangle 53"/>
              <p:cNvSpPr>
                <a:spLocks noChangeArrowheads="1"/>
              </p:cNvSpPr>
              <p:nvPr/>
            </p:nvSpPr>
            <p:spPr bwMode="auto">
              <a:xfrm>
                <a:off x="4483" y="2567"/>
                <a:ext cx="16" cy="5"/>
              </a:xfrm>
              <a:prstGeom prst="rect">
                <a:avLst/>
              </a:prstGeom>
              <a:solidFill>
                <a:srgbClr val="000000"/>
              </a:solidFill>
              <a:ln w="9525">
                <a:noFill/>
                <a:miter lim="800000"/>
                <a:headEnd/>
                <a:tailEnd/>
              </a:ln>
            </p:spPr>
            <p:txBody>
              <a:bodyPr/>
              <a:lstStyle/>
              <a:p>
                <a:endParaRPr lang="zh-TW" altLang="en-US"/>
              </a:p>
            </p:txBody>
          </p:sp>
          <p:sp>
            <p:nvSpPr>
              <p:cNvPr id="118838" name="Rectangle 54"/>
              <p:cNvSpPr>
                <a:spLocks noChangeArrowheads="1"/>
              </p:cNvSpPr>
              <p:nvPr/>
            </p:nvSpPr>
            <p:spPr bwMode="auto">
              <a:xfrm>
                <a:off x="4514" y="2567"/>
                <a:ext cx="16" cy="5"/>
              </a:xfrm>
              <a:prstGeom prst="rect">
                <a:avLst/>
              </a:prstGeom>
              <a:solidFill>
                <a:srgbClr val="000000"/>
              </a:solidFill>
              <a:ln w="9525">
                <a:noFill/>
                <a:miter lim="800000"/>
                <a:headEnd/>
                <a:tailEnd/>
              </a:ln>
            </p:spPr>
            <p:txBody>
              <a:bodyPr/>
              <a:lstStyle/>
              <a:p>
                <a:endParaRPr lang="zh-TW" altLang="en-US"/>
              </a:p>
            </p:txBody>
          </p:sp>
          <p:sp>
            <p:nvSpPr>
              <p:cNvPr id="118839" name="Rectangle 55"/>
              <p:cNvSpPr>
                <a:spLocks noChangeArrowheads="1"/>
              </p:cNvSpPr>
              <p:nvPr/>
            </p:nvSpPr>
            <p:spPr bwMode="auto">
              <a:xfrm>
                <a:off x="4546" y="2567"/>
                <a:ext cx="15" cy="5"/>
              </a:xfrm>
              <a:prstGeom prst="rect">
                <a:avLst/>
              </a:prstGeom>
              <a:solidFill>
                <a:srgbClr val="000000"/>
              </a:solidFill>
              <a:ln w="9525">
                <a:noFill/>
                <a:miter lim="800000"/>
                <a:headEnd/>
                <a:tailEnd/>
              </a:ln>
            </p:spPr>
            <p:txBody>
              <a:bodyPr/>
              <a:lstStyle/>
              <a:p>
                <a:endParaRPr lang="zh-TW" altLang="en-US"/>
              </a:p>
            </p:txBody>
          </p:sp>
          <p:sp>
            <p:nvSpPr>
              <p:cNvPr id="118840" name="Rectangle 56"/>
              <p:cNvSpPr>
                <a:spLocks noChangeArrowheads="1"/>
              </p:cNvSpPr>
              <p:nvPr/>
            </p:nvSpPr>
            <p:spPr bwMode="auto">
              <a:xfrm>
                <a:off x="4577" y="2567"/>
                <a:ext cx="15" cy="5"/>
              </a:xfrm>
              <a:prstGeom prst="rect">
                <a:avLst/>
              </a:prstGeom>
              <a:solidFill>
                <a:srgbClr val="000000"/>
              </a:solidFill>
              <a:ln w="9525">
                <a:noFill/>
                <a:miter lim="800000"/>
                <a:headEnd/>
                <a:tailEnd/>
              </a:ln>
            </p:spPr>
            <p:txBody>
              <a:bodyPr/>
              <a:lstStyle/>
              <a:p>
                <a:endParaRPr lang="zh-TW" altLang="en-US"/>
              </a:p>
            </p:txBody>
          </p:sp>
          <p:sp>
            <p:nvSpPr>
              <p:cNvPr id="118841" name="Rectangle 57"/>
              <p:cNvSpPr>
                <a:spLocks noChangeArrowheads="1"/>
              </p:cNvSpPr>
              <p:nvPr/>
            </p:nvSpPr>
            <p:spPr bwMode="auto">
              <a:xfrm>
                <a:off x="4608" y="2567"/>
                <a:ext cx="16" cy="5"/>
              </a:xfrm>
              <a:prstGeom prst="rect">
                <a:avLst/>
              </a:prstGeom>
              <a:solidFill>
                <a:srgbClr val="000000"/>
              </a:solidFill>
              <a:ln w="9525">
                <a:noFill/>
                <a:miter lim="800000"/>
                <a:headEnd/>
                <a:tailEnd/>
              </a:ln>
            </p:spPr>
            <p:txBody>
              <a:bodyPr/>
              <a:lstStyle/>
              <a:p>
                <a:endParaRPr lang="zh-TW" altLang="en-US"/>
              </a:p>
            </p:txBody>
          </p:sp>
          <p:sp>
            <p:nvSpPr>
              <p:cNvPr id="118842" name="Rectangle 58"/>
              <p:cNvSpPr>
                <a:spLocks noChangeArrowheads="1"/>
              </p:cNvSpPr>
              <p:nvPr/>
            </p:nvSpPr>
            <p:spPr bwMode="auto">
              <a:xfrm>
                <a:off x="4639" y="2567"/>
                <a:ext cx="16" cy="5"/>
              </a:xfrm>
              <a:prstGeom prst="rect">
                <a:avLst/>
              </a:prstGeom>
              <a:solidFill>
                <a:srgbClr val="000000"/>
              </a:solidFill>
              <a:ln w="9525">
                <a:noFill/>
                <a:miter lim="800000"/>
                <a:headEnd/>
                <a:tailEnd/>
              </a:ln>
            </p:spPr>
            <p:txBody>
              <a:bodyPr/>
              <a:lstStyle/>
              <a:p>
                <a:endParaRPr lang="zh-TW" altLang="en-US"/>
              </a:p>
            </p:txBody>
          </p:sp>
          <p:sp>
            <p:nvSpPr>
              <p:cNvPr id="118843" name="Rectangle 59"/>
              <p:cNvSpPr>
                <a:spLocks noChangeArrowheads="1"/>
              </p:cNvSpPr>
              <p:nvPr/>
            </p:nvSpPr>
            <p:spPr bwMode="auto">
              <a:xfrm>
                <a:off x="4671" y="2567"/>
                <a:ext cx="15" cy="5"/>
              </a:xfrm>
              <a:prstGeom prst="rect">
                <a:avLst/>
              </a:prstGeom>
              <a:solidFill>
                <a:srgbClr val="000000"/>
              </a:solidFill>
              <a:ln w="9525">
                <a:noFill/>
                <a:miter lim="800000"/>
                <a:headEnd/>
                <a:tailEnd/>
              </a:ln>
            </p:spPr>
            <p:txBody>
              <a:bodyPr/>
              <a:lstStyle/>
              <a:p>
                <a:endParaRPr lang="zh-TW" altLang="en-US"/>
              </a:p>
            </p:txBody>
          </p:sp>
          <p:sp>
            <p:nvSpPr>
              <p:cNvPr id="118844" name="Rectangle 60"/>
              <p:cNvSpPr>
                <a:spLocks noChangeArrowheads="1"/>
              </p:cNvSpPr>
              <p:nvPr/>
            </p:nvSpPr>
            <p:spPr bwMode="auto">
              <a:xfrm>
                <a:off x="4702" y="2567"/>
                <a:ext cx="15" cy="5"/>
              </a:xfrm>
              <a:prstGeom prst="rect">
                <a:avLst/>
              </a:prstGeom>
              <a:solidFill>
                <a:srgbClr val="000000"/>
              </a:solidFill>
              <a:ln w="9525">
                <a:noFill/>
                <a:miter lim="800000"/>
                <a:headEnd/>
                <a:tailEnd/>
              </a:ln>
            </p:spPr>
            <p:txBody>
              <a:bodyPr/>
              <a:lstStyle/>
              <a:p>
                <a:endParaRPr lang="zh-TW" altLang="en-US"/>
              </a:p>
            </p:txBody>
          </p:sp>
          <p:sp>
            <p:nvSpPr>
              <p:cNvPr id="118845" name="Rectangle 61"/>
              <p:cNvSpPr>
                <a:spLocks noChangeArrowheads="1"/>
              </p:cNvSpPr>
              <p:nvPr/>
            </p:nvSpPr>
            <p:spPr bwMode="auto">
              <a:xfrm>
                <a:off x="4733" y="2567"/>
                <a:ext cx="16" cy="5"/>
              </a:xfrm>
              <a:prstGeom prst="rect">
                <a:avLst/>
              </a:prstGeom>
              <a:solidFill>
                <a:srgbClr val="000000"/>
              </a:solidFill>
              <a:ln w="9525">
                <a:noFill/>
                <a:miter lim="800000"/>
                <a:headEnd/>
                <a:tailEnd/>
              </a:ln>
            </p:spPr>
            <p:txBody>
              <a:bodyPr/>
              <a:lstStyle/>
              <a:p>
                <a:endParaRPr lang="zh-TW" altLang="en-US"/>
              </a:p>
            </p:txBody>
          </p:sp>
          <p:sp>
            <p:nvSpPr>
              <p:cNvPr id="118846" name="Rectangle 62"/>
              <p:cNvSpPr>
                <a:spLocks noChangeArrowheads="1"/>
              </p:cNvSpPr>
              <p:nvPr/>
            </p:nvSpPr>
            <p:spPr bwMode="auto">
              <a:xfrm>
                <a:off x="4764" y="2567"/>
                <a:ext cx="16" cy="5"/>
              </a:xfrm>
              <a:prstGeom prst="rect">
                <a:avLst/>
              </a:prstGeom>
              <a:solidFill>
                <a:srgbClr val="000000"/>
              </a:solidFill>
              <a:ln w="9525">
                <a:noFill/>
                <a:miter lim="800000"/>
                <a:headEnd/>
                <a:tailEnd/>
              </a:ln>
            </p:spPr>
            <p:txBody>
              <a:bodyPr/>
              <a:lstStyle/>
              <a:p>
                <a:endParaRPr lang="zh-TW" altLang="en-US"/>
              </a:p>
            </p:txBody>
          </p:sp>
          <p:sp>
            <p:nvSpPr>
              <p:cNvPr id="118847" name="Rectangle 63"/>
              <p:cNvSpPr>
                <a:spLocks noChangeArrowheads="1"/>
              </p:cNvSpPr>
              <p:nvPr/>
            </p:nvSpPr>
            <p:spPr bwMode="auto">
              <a:xfrm>
                <a:off x="4795" y="2567"/>
                <a:ext cx="16" cy="5"/>
              </a:xfrm>
              <a:prstGeom prst="rect">
                <a:avLst/>
              </a:prstGeom>
              <a:solidFill>
                <a:srgbClr val="000000"/>
              </a:solidFill>
              <a:ln w="9525">
                <a:noFill/>
                <a:miter lim="800000"/>
                <a:headEnd/>
                <a:tailEnd/>
              </a:ln>
            </p:spPr>
            <p:txBody>
              <a:bodyPr/>
              <a:lstStyle/>
              <a:p>
                <a:endParaRPr lang="zh-TW" altLang="en-US"/>
              </a:p>
            </p:txBody>
          </p:sp>
          <p:sp>
            <p:nvSpPr>
              <p:cNvPr id="118848" name="Rectangle 64"/>
              <p:cNvSpPr>
                <a:spLocks noChangeArrowheads="1"/>
              </p:cNvSpPr>
              <p:nvPr/>
            </p:nvSpPr>
            <p:spPr bwMode="auto">
              <a:xfrm>
                <a:off x="4827" y="2567"/>
                <a:ext cx="15" cy="5"/>
              </a:xfrm>
              <a:prstGeom prst="rect">
                <a:avLst/>
              </a:prstGeom>
              <a:solidFill>
                <a:srgbClr val="000000"/>
              </a:solidFill>
              <a:ln w="9525">
                <a:noFill/>
                <a:miter lim="800000"/>
                <a:headEnd/>
                <a:tailEnd/>
              </a:ln>
            </p:spPr>
            <p:txBody>
              <a:bodyPr/>
              <a:lstStyle/>
              <a:p>
                <a:endParaRPr lang="zh-TW" altLang="en-US"/>
              </a:p>
            </p:txBody>
          </p:sp>
          <p:sp>
            <p:nvSpPr>
              <p:cNvPr id="118849" name="Rectangle 65"/>
              <p:cNvSpPr>
                <a:spLocks noChangeArrowheads="1"/>
              </p:cNvSpPr>
              <p:nvPr/>
            </p:nvSpPr>
            <p:spPr bwMode="auto">
              <a:xfrm>
                <a:off x="4858" y="2567"/>
                <a:ext cx="15" cy="5"/>
              </a:xfrm>
              <a:prstGeom prst="rect">
                <a:avLst/>
              </a:prstGeom>
              <a:solidFill>
                <a:srgbClr val="000000"/>
              </a:solidFill>
              <a:ln w="9525">
                <a:noFill/>
                <a:miter lim="800000"/>
                <a:headEnd/>
                <a:tailEnd/>
              </a:ln>
            </p:spPr>
            <p:txBody>
              <a:bodyPr/>
              <a:lstStyle/>
              <a:p>
                <a:endParaRPr lang="zh-TW" altLang="en-US"/>
              </a:p>
            </p:txBody>
          </p:sp>
          <p:sp>
            <p:nvSpPr>
              <p:cNvPr id="118850" name="Rectangle 66"/>
              <p:cNvSpPr>
                <a:spLocks noChangeArrowheads="1"/>
              </p:cNvSpPr>
              <p:nvPr/>
            </p:nvSpPr>
            <p:spPr bwMode="auto">
              <a:xfrm>
                <a:off x="4889" y="2567"/>
                <a:ext cx="16" cy="5"/>
              </a:xfrm>
              <a:prstGeom prst="rect">
                <a:avLst/>
              </a:prstGeom>
              <a:solidFill>
                <a:srgbClr val="000000"/>
              </a:solidFill>
              <a:ln w="9525">
                <a:noFill/>
                <a:miter lim="800000"/>
                <a:headEnd/>
                <a:tailEnd/>
              </a:ln>
            </p:spPr>
            <p:txBody>
              <a:bodyPr/>
              <a:lstStyle/>
              <a:p>
                <a:endParaRPr lang="zh-TW" altLang="en-US"/>
              </a:p>
            </p:txBody>
          </p:sp>
          <p:sp>
            <p:nvSpPr>
              <p:cNvPr id="118851" name="Rectangle 67"/>
              <p:cNvSpPr>
                <a:spLocks noChangeArrowheads="1"/>
              </p:cNvSpPr>
              <p:nvPr/>
            </p:nvSpPr>
            <p:spPr bwMode="auto">
              <a:xfrm>
                <a:off x="4920" y="2567"/>
                <a:ext cx="16" cy="5"/>
              </a:xfrm>
              <a:prstGeom prst="rect">
                <a:avLst/>
              </a:prstGeom>
              <a:solidFill>
                <a:srgbClr val="000000"/>
              </a:solidFill>
              <a:ln w="9525">
                <a:noFill/>
                <a:miter lim="800000"/>
                <a:headEnd/>
                <a:tailEnd/>
              </a:ln>
            </p:spPr>
            <p:txBody>
              <a:bodyPr/>
              <a:lstStyle/>
              <a:p>
                <a:endParaRPr lang="zh-TW" altLang="en-US"/>
              </a:p>
            </p:txBody>
          </p:sp>
          <p:sp>
            <p:nvSpPr>
              <p:cNvPr id="118852" name="Rectangle 68"/>
              <p:cNvSpPr>
                <a:spLocks noChangeArrowheads="1"/>
              </p:cNvSpPr>
              <p:nvPr/>
            </p:nvSpPr>
            <p:spPr bwMode="auto">
              <a:xfrm>
                <a:off x="4952" y="2567"/>
                <a:ext cx="15" cy="5"/>
              </a:xfrm>
              <a:prstGeom prst="rect">
                <a:avLst/>
              </a:prstGeom>
              <a:solidFill>
                <a:srgbClr val="000000"/>
              </a:solidFill>
              <a:ln w="9525">
                <a:noFill/>
                <a:miter lim="800000"/>
                <a:headEnd/>
                <a:tailEnd/>
              </a:ln>
            </p:spPr>
            <p:txBody>
              <a:bodyPr/>
              <a:lstStyle/>
              <a:p>
                <a:endParaRPr lang="zh-TW" altLang="en-US"/>
              </a:p>
            </p:txBody>
          </p:sp>
          <p:sp>
            <p:nvSpPr>
              <p:cNvPr id="118853" name="Rectangle 69"/>
              <p:cNvSpPr>
                <a:spLocks noChangeArrowheads="1"/>
              </p:cNvSpPr>
              <p:nvPr/>
            </p:nvSpPr>
            <p:spPr bwMode="auto">
              <a:xfrm>
                <a:off x="4983" y="2567"/>
                <a:ext cx="15" cy="5"/>
              </a:xfrm>
              <a:prstGeom prst="rect">
                <a:avLst/>
              </a:prstGeom>
              <a:solidFill>
                <a:srgbClr val="000000"/>
              </a:solidFill>
              <a:ln w="9525">
                <a:noFill/>
                <a:miter lim="800000"/>
                <a:headEnd/>
                <a:tailEnd/>
              </a:ln>
            </p:spPr>
            <p:txBody>
              <a:bodyPr/>
              <a:lstStyle/>
              <a:p>
                <a:endParaRPr lang="zh-TW" altLang="en-US"/>
              </a:p>
            </p:txBody>
          </p:sp>
          <p:sp>
            <p:nvSpPr>
              <p:cNvPr id="118854" name="Rectangle 70"/>
              <p:cNvSpPr>
                <a:spLocks noChangeArrowheads="1"/>
              </p:cNvSpPr>
              <p:nvPr/>
            </p:nvSpPr>
            <p:spPr bwMode="auto">
              <a:xfrm>
                <a:off x="5014" y="2567"/>
                <a:ext cx="16" cy="5"/>
              </a:xfrm>
              <a:prstGeom prst="rect">
                <a:avLst/>
              </a:prstGeom>
              <a:solidFill>
                <a:srgbClr val="000000"/>
              </a:solidFill>
              <a:ln w="9525">
                <a:noFill/>
                <a:miter lim="800000"/>
                <a:headEnd/>
                <a:tailEnd/>
              </a:ln>
            </p:spPr>
            <p:txBody>
              <a:bodyPr/>
              <a:lstStyle/>
              <a:p>
                <a:endParaRPr lang="zh-TW" altLang="en-US"/>
              </a:p>
            </p:txBody>
          </p:sp>
          <p:sp>
            <p:nvSpPr>
              <p:cNvPr id="118855" name="Rectangle 71"/>
              <p:cNvSpPr>
                <a:spLocks noChangeArrowheads="1"/>
              </p:cNvSpPr>
              <p:nvPr/>
            </p:nvSpPr>
            <p:spPr bwMode="auto">
              <a:xfrm>
                <a:off x="5045" y="2567"/>
                <a:ext cx="16" cy="5"/>
              </a:xfrm>
              <a:prstGeom prst="rect">
                <a:avLst/>
              </a:prstGeom>
              <a:solidFill>
                <a:srgbClr val="000000"/>
              </a:solidFill>
              <a:ln w="9525">
                <a:noFill/>
                <a:miter lim="800000"/>
                <a:headEnd/>
                <a:tailEnd/>
              </a:ln>
            </p:spPr>
            <p:txBody>
              <a:bodyPr/>
              <a:lstStyle/>
              <a:p>
                <a:endParaRPr lang="zh-TW" altLang="en-US"/>
              </a:p>
            </p:txBody>
          </p:sp>
        </p:grpSp>
        <p:grpSp>
          <p:nvGrpSpPr>
            <p:cNvPr id="6" name="Group 72"/>
            <p:cNvGrpSpPr>
              <a:grpSpLocks/>
            </p:cNvGrpSpPr>
            <p:nvPr/>
          </p:nvGrpSpPr>
          <p:grpSpPr bwMode="auto">
            <a:xfrm>
              <a:off x="4149" y="3780"/>
              <a:ext cx="658" cy="169"/>
              <a:chOff x="4149" y="3780"/>
              <a:chExt cx="658" cy="169"/>
            </a:xfrm>
          </p:grpSpPr>
          <p:sp>
            <p:nvSpPr>
              <p:cNvPr id="118858" name="Rectangle 74"/>
              <p:cNvSpPr>
                <a:spLocks noChangeArrowheads="1"/>
              </p:cNvSpPr>
              <p:nvPr/>
            </p:nvSpPr>
            <p:spPr bwMode="auto">
              <a:xfrm>
                <a:off x="4149" y="3780"/>
                <a:ext cx="75" cy="154"/>
              </a:xfrm>
              <a:prstGeom prst="rect">
                <a:avLst/>
              </a:prstGeom>
              <a:noFill/>
              <a:ln w="9525">
                <a:noFill/>
                <a:miter lim="800000"/>
                <a:headEnd/>
                <a:tailEnd/>
              </a:ln>
            </p:spPr>
            <p:txBody>
              <a:bodyPr wrap="none" lIns="0" tIns="0" rIns="0" bIns="0">
                <a:spAutoFit/>
              </a:bodyPr>
              <a:lstStyle/>
              <a:p>
                <a:r>
                  <a:rPr lang="de-CH" sz="1600" b="1">
                    <a:solidFill>
                      <a:srgbClr val="000000"/>
                    </a:solidFill>
                    <a:latin typeface="Arial" pitchFamily="34" charset="0"/>
                  </a:rPr>
                  <a:t>g</a:t>
                </a:r>
                <a:endParaRPr lang="de-CH" sz="1600" b="1">
                  <a:latin typeface="Arial" pitchFamily="34" charset="0"/>
                </a:endParaRPr>
              </a:p>
            </p:txBody>
          </p:sp>
          <p:sp>
            <p:nvSpPr>
              <p:cNvPr id="118859" name="Rectangle 75"/>
              <p:cNvSpPr>
                <a:spLocks noChangeArrowheads="1"/>
              </p:cNvSpPr>
              <p:nvPr/>
            </p:nvSpPr>
            <p:spPr bwMode="auto">
              <a:xfrm>
                <a:off x="4280" y="3780"/>
                <a:ext cx="71"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Arial" pitchFamily="34" charset="0"/>
                  </a:rPr>
                  <a:t>=</a:t>
                </a:r>
                <a:endParaRPr lang="de-CH" sz="1600">
                  <a:latin typeface="Arial" pitchFamily="34" charset="0"/>
                </a:endParaRPr>
              </a:p>
            </p:txBody>
          </p:sp>
          <p:sp>
            <p:nvSpPr>
              <p:cNvPr id="118860" name="Rectangle 76"/>
              <p:cNvSpPr>
                <a:spLocks noChangeArrowheads="1"/>
              </p:cNvSpPr>
              <p:nvPr/>
            </p:nvSpPr>
            <p:spPr bwMode="auto">
              <a:xfrm>
                <a:off x="4556" y="3780"/>
                <a:ext cx="71"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Arial" pitchFamily="34" charset="0"/>
                  </a:rPr>
                  <a:t>+</a:t>
                </a:r>
                <a:endParaRPr lang="de-CH" sz="1600">
                  <a:latin typeface="Arial" pitchFamily="34" charset="0"/>
                </a:endParaRPr>
              </a:p>
            </p:txBody>
          </p:sp>
          <p:sp>
            <p:nvSpPr>
              <p:cNvPr id="118861" name="Rectangle 77"/>
              <p:cNvSpPr>
                <a:spLocks noChangeArrowheads="1"/>
              </p:cNvSpPr>
              <p:nvPr/>
            </p:nvSpPr>
            <p:spPr bwMode="auto">
              <a:xfrm>
                <a:off x="4760" y="3853"/>
                <a:ext cx="47" cy="96"/>
              </a:xfrm>
              <a:prstGeom prst="rect">
                <a:avLst/>
              </a:prstGeom>
              <a:noFill/>
              <a:ln w="9525">
                <a:noFill/>
                <a:miter lim="800000"/>
                <a:headEnd/>
                <a:tailEnd/>
              </a:ln>
            </p:spPr>
            <p:txBody>
              <a:bodyPr wrap="none" lIns="0" tIns="0" rIns="0" bIns="0">
                <a:spAutoFit/>
              </a:bodyPr>
              <a:lstStyle/>
              <a:p>
                <a:r>
                  <a:rPr lang="de-CH" sz="1000">
                    <a:solidFill>
                      <a:srgbClr val="000000"/>
                    </a:solidFill>
                    <a:latin typeface="Arial" pitchFamily="34" charset="0"/>
                  </a:rPr>
                  <a:t>Z</a:t>
                </a:r>
                <a:endParaRPr lang="de-CH" sz="1600">
                  <a:latin typeface="Arial" pitchFamily="34" charset="0"/>
                </a:endParaRPr>
              </a:p>
            </p:txBody>
          </p:sp>
          <p:sp>
            <p:nvSpPr>
              <p:cNvPr id="118862" name="Rectangle 78"/>
              <p:cNvSpPr>
                <a:spLocks noChangeArrowheads="1"/>
              </p:cNvSpPr>
              <p:nvPr/>
            </p:nvSpPr>
            <p:spPr bwMode="auto">
              <a:xfrm>
                <a:off x="4678" y="3780"/>
                <a:ext cx="75" cy="154"/>
              </a:xfrm>
              <a:prstGeom prst="rect">
                <a:avLst/>
              </a:prstGeom>
              <a:noFill/>
              <a:ln w="9525">
                <a:noFill/>
                <a:miter lim="800000"/>
                <a:headEnd/>
                <a:tailEnd/>
              </a:ln>
            </p:spPr>
            <p:txBody>
              <a:bodyPr wrap="none" lIns="0" tIns="0" rIns="0" bIns="0">
                <a:spAutoFit/>
              </a:bodyPr>
              <a:lstStyle/>
              <a:p>
                <a:r>
                  <a:rPr lang="de-CH" sz="1600" b="1">
                    <a:solidFill>
                      <a:srgbClr val="000000"/>
                    </a:solidFill>
                    <a:latin typeface="Arial" pitchFamily="34" charset="0"/>
                  </a:rPr>
                  <a:t>b</a:t>
                </a:r>
                <a:endParaRPr lang="de-CH" sz="1600" b="1">
                  <a:latin typeface="Arial" pitchFamily="34" charset="0"/>
                </a:endParaRPr>
              </a:p>
            </p:txBody>
          </p:sp>
          <p:sp>
            <p:nvSpPr>
              <p:cNvPr id="118863" name="Rectangle 79"/>
              <p:cNvSpPr>
                <a:spLocks noChangeArrowheads="1"/>
              </p:cNvSpPr>
              <p:nvPr/>
            </p:nvSpPr>
            <p:spPr bwMode="auto">
              <a:xfrm>
                <a:off x="4390" y="3780"/>
                <a:ext cx="74" cy="154"/>
              </a:xfrm>
              <a:prstGeom prst="rect">
                <a:avLst/>
              </a:prstGeom>
              <a:noFill/>
              <a:ln w="9525">
                <a:noFill/>
                <a:miter lim="800000"/>
                <a:headEnd/>
                <a:tailEnd/>
              </a:ln>
            </p:spPr>
            <p:txBody>
              <a:bodyPr wrap="none" lIns="0" tIns="0" rIns="0" bIns="0">
                <a:spAutoFit/>
              </a:bodyPr>
              <a:lstStyle/>
              <a:p>
                <a:r>
                  <a:rPr lang="de-CH" sz="1600" b="1">
                    <a:solidFill>
                      <a:srgbClr val="000000"/>
                    </a:solidFill>
                    <a:latin typeface="Arial" pitchFamily="34" charset="0"/>
                  </a:rPr>
                  <a:t>b</a:t>
                </a:r>
                <a:endParaRPr lang="de-CH" sz="1600" b="1">
                  <a:latin typeface="Arial" pitchFamily="34" charset="0"/>
                </a:endParaRPr>
              </a:p>
            </p:txBody>
          </p:sp>
          <p:sp>
            <p:nvSpPr>
              <p:cNvPr id="118864" name="Rectangle 80"/>
              <p:cNvSpPr>
                <a:spLocks noChangeArrowheads="1"/>
              </p:cNvSpPr>
              <p:nvPr/>
            </p:nvSpPr>
            <p:spPr bwMode="auto">
              <a:xfrm>
                <a:off x="4464" y="3853"/>
                <a:ext cx="59" cy="96"/>
              </a:xfrm>
              <a:prstGeom prst="rect">
                <a:avLst/>
              </a:prstGeom>
              <a:noFill/>
              <a:ln w="9525">
                <a:noFill/>
                <a:miter lim="800000"/>
                <a:headEnd/>
                <a:tailEnd/>
              </a:ln>
            </p:spPr>
            <p:txBody>
              <a:bodyPr wrap="none" lIns="0" tIns="0" rIns="0" bIns="0">
                <a:spAutoFit/>
              </a:bodyPr>
              <a:lstStyle/>
              <a:p>
                <a:r>
                  <a:rPr lang="de-CH" sz="1000">
                    <a:solidFill>
                      <a:srgbClr val="000000"/>
                    </a:solidFill>
                    <a:latin typeface="Arial" pitchFamily="34" charset="0"/>
                  </a:rPr>
                  <a:t>G</a:t>
                </a:r>
                <a:endParaRPr lang="de-CH" sz="1600">
                  <a:latin typeface="Arial" pitchFamily="34" charset="0"/>
                </a:endParaRPr>
              </a:p>
            </p:txBody>
          </p:sp>
        </p:grpSp>
        <p:sp>
          <p:nvSpPr>
            <p:cNvPr id="118865" name="Oval 81"/>
            <p:cNvSpPr>
              <a:spLocks noChangeArrowheads="1"/>
            </p:cNvSpPr>
            <p:nvPr/>
          </p:nvSpPr>
          <p:spPr bwMode="auto">
            <a:xfrm>
              <a:off x="4048" y="1605"/>
              <a:ext cx="215" cy="89"/>
            </a:xfrm>
            <a:prstGeom prst="ellipse">
              <a:avLst/>
            </a:prstGeom>
            <a:noFill/>
            <a:ln w="7938">
              <a:solidFill>
                <a:srgbClr val="000000"/>
              </a:solidFill>
              <a:round/>
              <a:headEnd/>
              <a:tailEnd/>
            </a:ln>
          </p:spPr>
          <p:txBody>
            <a:bodyPr/>
            <a:lstStyle/>
            <a:p>
              <a:endParaRPr lang="zh-TW" altLang="en-US"/>
            </a:p>
          </p:txBody>
        </p:sp>
        <p:grpSp>
          <p:nvGrpSpPr>
            <p:cNvPr id="7" name="Group 82"/>
            <p:cNvGrpSpPr>
              <a:grpSpLocks/>
            </p:cNvGrpSpPr>
            <p:nvPr/>
          </p:nvGrpSpPr>
          <p:grpSpPr bwMode="auto">
            <a:xfrm>
              <a:off x="4121" y="1662"/>
              <a:ext cx="81" cy="52"/>
              <a:chOff x="4129" y="1598"/>
              <a:chExt cx="63" cy="52"/>
            </a:xfrm>
          </p:grpSpPr>
          <p:sp>
            <p:nvSpPr>
              <p:cNvPr id="118867" name="Rectangle 83"/>
              <p:cNvSpPr>
                <a:spLocks noChangeArrowheads="1"/>
              </p:cNvSpPr>
              <p:nvPr/>
            </p:nvSpPr>
            <p:spPr bwMode="auto">
              <a:xfrm>
                <a:off x="4145" y="1624"/>
                <a:ext cx="10" cy="6"/>
              </a:xfrm>
              <a:prstGeom prst="rect">
                <a:avLst/>
              </a:prstGeom>
              <a:solidFill>
                <a:srgbClr val="000000"/>
              </a:solidFill>
              <a:ln w="9525">
                <a:noFill/>
                <a:miter lim="800000"/>
                <a:headEnd/>
                <a:tailEnd/>
              </a:ln>
            </p:spPr>
            <p:txBody>
              <a:bodyPr/>
              <a:lstStyle/>
              <a:p>
                <a:endParaRPr lang="zh-TW" altLang="en-US"/>
              </a:p>
            </p:txBody>
          </p:sp>
          <p:sp>
            <p:nvSpPr>
              <p:cNvPr id="118868" name="Freeform 84"/>
              <p:cNvSpPr>
                <a:spLocks/>
              </p:cNvSpPr>
              <p:nvPr/>
            </p:nvSpPr>
            <p:spPr bwMode="auto">
              <a:xfrm>
                <a:off x="4129" y="1598"/>
                <a:ext cx="63" cy="52"/>
              </a:xfrm>
              <a:custGeom>
                <a:avLst/>
                <a:gdLst/>
                <a:ahLst/>
                <a:cxnLst>
                  <a:cxn ang="0">
                    <a:pos x="26" y="26"/>
                  </a:cxn>
                  <a:cxn ang="0">
                    <a:pos x="0" y="52"/>
                  </a:cxn>
                  <a:cxn ang="0">
                    <a:pos x="63" y="26"/>
                  </a:cxn>
                  <a:cxn ang="0">
                    <a:pos x="0" y="0"/>
                  </a:cxn>
                  <a:cxn ang="0">
                    <a:pos x="26" y="26"/>
                  </a:cxn>
                </a:cxnLst>
                <a:rect l="0" t="0" r="r" b="b"/>
                <a:pathLst>
                  <a:path w="63" h="52">
                    <a:moveTo>
                      <a:pt x="26" y="26"/>
                    </a:moveTo>
                    <a:lnTo>
                      <a:pt x="0" y="52"/>
                    </a:lnTo>
                    <a:lnTo>
                      <a:pt x="63" y="26"/>
                    </a:lnTo>
                    <a:lnTo>
                      <a:pt x="0" y="0"/>
                    </a:lnTo>
                    <a:lnTo>
                      <a:pt x="26" y="26"/>
                    </a:lnTo>
                    <a:close/>
                  </a:path>
                </a:pathLst>
              </a:custGeom>
              <a:solidFill>
                <a:srgbClr val="000000"/>
              </a:solidFill>
              <a:ln w="9525">
                <a:noFill/>
                <a:round/>
                <a:headEnd/>
                <a:tailEnd/>
              </a:ln>
            </p:spPr>
            <p:txBody>
              <a:bodyPr/>
              <a:lstStyle/>
              <a:p>
                <a:endParaRPr lang="zh-TW" altLang="en-US"/>
              </a:p>
            </p:txBody>
          </p:sp>
        </p:grpSp>
        <p:sp>
          <p:nvSpPr>
            <p:cNvPr id="118869" name="AutoShape 85"/>
            <p:cNvSpPr>
              <a:spLocks noChangeArrowheads="1"/>
            </p:cNvSpPr>
            <p:nvPr/>
          </p:nvSpPr>
          <p:spPr bwMode="auto">
            <a:xfrm>
              <a:off x="4099" y="1517"/>
              <a:ext cx="110" cy="104"/>
            </a:xfrm>
            <a:prstGeom prst="roundRect">
              <a:avLst>
                <a:gd name="adj" fmla="val 45194"/>
              </a:avLst>
            </a:prstGeom>
            <a:solidFill>
              <a:schemeClr val="bg1"/>
            </a:solidFill>
            <a:ln w="9525">
              <a:noFill/>
              <a:round/>
              <a:headEnd/>
              <a:tailEnd/>
            </a:ln>
          </p:spPr>
          <p:txBody>
            <a:bodyPr/>
            <a:lstStyle/>
            <a:p>
              <a:endParaRPr lang="zh-TW" altLang="en-US"/>
            </a:p>
          </p:txBody>
        </p:sp>
        <p:sp>
          <p:nvSpPr>
            <p:cNvPr id="118870" name="Rectangle 86"/>
            <p:cNvSpPr>
              <a:spLocks noChangeArrowheads="1"/>
            </p:cNvSpPr>
            <p:nvPr/>
          </p:nvSpPr>
          <p:spPr bwMode="auto">
            <a:xfrm>
              <a:off x="4110" y="1468"/>
              <a:ext cx="84" cy="154"/>
            </a:xfrm>
            <a:prstGeom prst="rect">
              <a:avLst/>
            </a:prstGeom>
            <a:solidFill>
              <a:schemeClr val="bg1"/>
            </a:solidFill>
            <a:ln w="9525">
              <a:noFill/>
              <a:miter lim="800000"/>
              <a:headEnd/>
              <a:tailEnd/>
            </a:ln>
          </p:spPr>
          <p:txBody>
            <a:bodyPr wrap="none" lIns="0" tIns="0" rIns="0" bIns="0">
              <a:spAutoFit/>
            </a:bodyPr>
            <a:lstStyle/>
            <a:p>
              <a:r>
                <a:rPr lang="de-CH" sz="1600">
                  <a:solidFill>
                    <a:srgbClr val="000000"/>
                  </a:solidFill>
                  <a:latin typeface="Symbol" pitchFamily="18" charset="2"/>
                </a:rPr>
                <a:t>w</a:t>
              </a:r>
              <a:endParaRPr lang="de-CH">
                <a:latin typeface="Symbol" pitchFamily="18" charset="2"/>
              </a:endParaRPr>
            </a:p>
          </p:txBody>
        </p:sp>
        <p:sp>
          <p:nvSpPr>
            <p:cNvPr id="118871" name="Line 87"/>
            <p:cNvSpPr>
              <a:spLocks noChangeShapeType="1"/>
            </p:cNvSpPr>
            <p:nvPr/>
          </p:nvSpPr>
          <p:spPr bwMode="auto">
            <a:xfrm>
              <a:off x="4780" y="2017"/>
              <a:ext cx="182" cy="1"/>
            </a:xfrm>
            <a:prstGeom prst="line">
              <a:avLst/>
            </a:prstGeom>
            <a:noFill/>
            <a:ln w="12700">
              <a:solidFill>
                <a:srgbClr val="D80704"/>
              </a:solidFill>
              <a:round/>
              <a:headEnd/>
              <a:tailEnd/>
            </a:ln>
          </p:spPr>
          <p:txBody>
            <a:bodyPr/>
            <a:lstStyle/>
            <a:p>
              <a:endParaRPr lang="zh-TW" altLang="en-US"/>
            </a:p>
          </p:txBody>
        </p:sp>
        <p:sp>
          <p:nvSpPr>
            <p:cNvPr id="118872" name="Freeform 88"/>
            <p:cNvSpPr>
              <a:spLocks/>
            </p:cNvSpPr>
            <p:nvPr/>
          </p:nvSpPr>
          <p:spPr bwMode="auto">
            <a:xfrm>
              <a:off x="4936" y="1990"/>
              <a:ext cx="62" cy="53"/>
            </a:xfrm>
            <a:custGeom>
              <a:avLst/>
              <a:gdLst/>
              <a:ahLst/>
              <a:cxnLst>
                <a:cxn ang="0">
                  <a:pos x="26" y="27"/>
                </a:cxn>
                <a:cxn ang="0">
                  <a:pos x="0" y="53"/>
                </a:cxn>
                <a:cxn ang="0">
                  <a:pos x="62" y="27"/>
                </a:cxn>
                <a:cxn ang="0">
                  <a:pos x="0" y="0"/>
                </a:cxn>
                <a:cxn ang="0">
                  <a:pos x="26" y="27"/>
                </a:cxn>
              </a:cxnLst>
              <a:rect l="0" t="0" r="r" b="b"/>
              <a:pathLst>
                <a:path w="62" h="53">
                  <a:moveTo>
                    <a:pt x="26" y="27"/>
                  </a:moveTo>
                  <a:lnTo>
                    <a:pt x="0" y="53"/>
                  </a:lnTo>
                  <a:lnTo>
                    <a:pt x="62" y="27"/>
                  </a:lnTo>
                  <a:lnTo>
                    <a:pt x="0" y="0"/>
                  </a:lnTo>
                  <a:lnTo>
                    <a:pt x="26" y="27"/>
                  </a:lnTo>
                  <a:close/>
                </a:path>
              </a:pathLst>
            </a:custGeom>
            <a:solidFill>
              <a:srgbClr val="D80704"/>
            </a:solidFill>
            <a:ln w="9525">
              <a:solidFill>
                <a:srgbClr val="D80704"/>
              </a:solidFill>
              <a:round/>
              <a:headEnd/>
              <a:tailEnd/>
            </a:ln>
          </p:spPr>
          <p:txBody>
            <a:bodyPr/>
            <a:lstStyle/>
            <a:p>
              <a:endParaRPr lang="zh-TW" altLang="en-US"/>
            </a:p>
          </p:txBody>
        </p:sp>
        <p:sp>
          <p:nvSpPr>
            <p:cNvPr id="118873" name="Freeform 89"/>
            <p:cNvSpPr>
              <a:spLocks/>
            </p:cNvSpPr>
            <p:nvPr/>
          </p:nvSpPr>
          <p:spPr bwMode="auto">
            <a:xfrm>
              <a:off x="4161" y="2563"/>
              <a:ext cx="67" cy="68"/>
            </a:xfrm>
            <a:custGeom>
              <a:avLst/>
              <a:gdLst/>
              <a:ahLst/>
              <a:cxnLst>
                <a:cxn ang="0">
                  <a:pos x="26" y="42"/>
                </a:cxn>
                <a:cxn ang="0">
                  <a:pos x="26" y="0"/>
                </a:cxn>
                <a:cxn ang="0">
                  <a:pos x="0" y="68"/>
                </a:cxn>
                <a:cxn ang="0">
                  <a:pos x="67" y="42"/>
                </a:cxn>
                <a:cxn ang="0">
                  <a:pos x="26" y="42"/>
                </a:cxn>
              </a:cxnLst>
              <a:rect l="0" t="0" r="r" b="b"/>
              <a:pathLst>
                <a:path w="67" h="68">
                  <a:moveTo>
                    <a:pt x="26" y="42"/>
                  </a:moveTo>
                  <a:lnTo>
                    <a:pt x="26" y="0"/>
                  </a:lnTo>
                  <a:lnTo>
                    <a:pt x="0" y="68"/>
                  </a:lnTo>
                  <a:lnTo>
                    <a:pt x="67" y="42"/>
                  </a:lnTo>
                  <a:lnTo>
                    <a:pt x="26" y="42"/>
                  </a:lnTo>
                  <a:close/>
                </a:path>
              </a:pathLst>
            </a:custGeom>
            <a:solidFill>
              <a:srgbClr val="D80704"/>
            </a:solidFill>
            <a:ln w="9525">
              <a:solidFill>
                <a:srgbClr val="D80704"/>
              </a:solidFill>
              <a:round/>
              <a:headEnd/>
              <a:tailEnd/>
            </a:ln>
          </p:spPr>
          <p:txBody>
            <a:bodyPr/>
            <a:lstStyle/>
            <a:p>
              <a:endParaRPr lang="zh-TW" altLang="en-US"/>
            </a:p>
          </p:txBody>
        </p:sp>
        <p:sp>
          <p:nvSpPr>
            <p:cNvPr id="118874" name="Freeform 90"/>
            <p:cNvSpPr>
              <a:spLocks/>
            </p:cNvSpPr>
            <p:nvPr/>
          </p:nvSpPr>
          <p:spPr bwMode="auto">
            <a:xfrm>
              <a:off x="4369" y="2548"/>
              <a:ext cx="73" cy="88"/>
            </a:xfrm>
            <a:custGeom>
              <a:avLst/>
              <a:gdLst/>
              <a:ahLst/>
              <a:cxnLst>
                <a:cxn ang="0">
                  <a:pos x="26" y="47"/>
                </a:cxn>
                <a:cxn ang="0">
                  <a:pos x="16" y="0"/>
                </a:cxn>
                <a:cxn ang="0">
                  <a:pos x="0" y="88"/>
                </a:cxn>
                <a:cxn ang="0">
                  <a:pos x="73" y="41"/>
                </a:cxn>
                <a:cxn ang="0">
                  <a:pos x="26" y="47"/>
                </a:cxn>
              </a:cxnLst>
              <a:rect l="0" t="0" r="r" b="b"/>
              <a:pathLst>
                <a:path w="73" h="88">
                  <a:moveTo>
                    <a:pt x="26" y="47"/>
                  </a:moveTo>
                  <a:lnTo>
                    <a:pt x="16" y="0"/>
                  </a:lnTo>
                  <a:lnTo>
                    <a:pt x="0" y="88"/>
                  </a:lnTo>
                  <a:lnTo>
                    <a:pt x="73" y="41"/>
                  </a:lnTo>
                  <a:lnTo>
                    <a:pt x="26" y="47"/>
                  </a:lnTo>
                  <a:close/>
                </a:path>
              </a:pathLst>
            </a:custGeom>
            <a:solidFill>
              <a:srgbClr val="0002F8"/>
            </a:solidFill>
            <a:ln w="9525">
              <a:solidFill>
                <a:srgbClr val="0002F8"/>
              </a:solidFill>
              <a:round/>
              <a:headEnd/>
              <a:tailEnd/>
            </a:ln>
          </p:spPr>
          <p:txBody>
            <a:bodyPr/>
            <a:lstStyle/>
            <a:p>
              <a:endParaRPr lang="zh-TW" altLang="en-US"/>
            </a:p>
          </p:txBody>
        </p:sp>
        <p:sp>
          <p:nvSpPr>
            <p:cNvPr id="118875" name="Rectangle 91"/>
            <p:cNvSpPr>
              <a:spLocks noChangeArrowheads="1"/>
            </p:cNvSpPr>
            <p:nvPr/>
          </p:nvSpPr>
          <p:spPr bwMode="auto">
            <a:xfrm>
              <a:off x="4265" y="2513"/>
              <a:ext cx="67"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Symbol" pitchFamily="18" charset="2"/>
                </a:rPr>
                <a:t>l</a:t>
              </a:r>
              <a:endParaRPr lang="de-CH">
                <a:latin typeface="Symbol" pitchFamily="18" charset="2"/>
              </a:endParaRPr>
            </a:p>
          </p:txBody>
        </p:sp>
        <p:sp>
          <p:nvSpPr>
            <p:cNvPr id="118876" name="Rectangle 92"/>
            <p:cNvSpPr>
              <a:spLocks noChangeArrowheads="1"/>
            </p:cNvSpPr>
            <p:nvPr/>
          </p:nvSpPr>
          <p:spPr bwMode="auto">
            <a:xfrm>
              <a:off x="4333" y="2491"/>
              <a:ext cx="23"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Arial" pitchFamily="34" charset="0"/>
                </a:rPr>
                <a:t>'</a:t>
              </a:r>
              <a:endParaRPr lang="de-CH">
                <a:latin typeface="Arial" pitchFamily="34" charset="0"/>
              </a:endParaRPr>
            </a:p>
          </p:txBody>
        </p:sp>
        <p:sp>
          <p:nvSpPr>
            <p:cNvPr id="118877" name="Rectangle 93"/>
            <p:cNvSpPr>
              <a:spLocks noChangeArrowheads="1"/>
            </p:cNvSpPr>
            <p:nvPr/>
          </p:nvSpPr>
          <p:spPr bwMode="auto">
            <a:xfrm>
              <a:off x="4218" y="2267"/>
              <a:ext cx="71" cy="173"/>
            </a:xfrm>
            <a:prstGeom prst="rect">
              <a:avLst/>
            </a:prstGeom>
            <a:noFill/>
            <a:ln w="9525">
              <a:noFill/>
              <a:miter lim="800000"/>
              <a:headEnd/>
              <a:tailEnd/>
            </a:ln>
          </p:spPr>
          <p:txBody>
            <a:bodyPr wrap="none" lIns="0" tIns="0" rIns="0" bIns="0">
              <a:spAutoFit/>
            </a:bodyPr>
            <a:lstStyle/>
            <a:p>
              <a:r>
                <a:rPr lang="de-CH" sz="1800">
                  <a:solidFill>
                    <a:srgbClr val="000000"/>
                  </a:solidFill>
                  <a:latin typeface="Symbol" pitchFamily="18" charset="2"/>
                </a:rPr>
                <a:t>q</a:t>
              </a:r>
              <a:endParaRPr lang="de-CH" sz="1800">
                <a:latin typeface="Symbol" pitchFamily="18" charset="2"/>
              </a:endParaRPr>
            </a:p>
          </p:txBody>
        </p:sp>
        <p:sp>
          <p:nvSpPr>
            <p:cNvPr id="118878" name="Rectangle 94"/>
            <p:cNvSpPr>
              <a:spLocks noChangeArrowheads="1"/>
            </p:cNvSpPr>
            <p:nvPr/>
          </p:nvSpPr>
          <p:spPr bwMode="auto">
            <a:xfrm>
              <a:off x="4567" y="2509"/>
              <a:ext cx="67"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Symbol" pitchFamily="18" charset="2"/>
                </a:rPr>
                <a:t>l</a:t>
              </a:r>
              <a:endParaRPr lang="de-CH">
                <a:latin typeface="Symbol" pitchFamily="18" charset="2"/>
              </a:endParaRPr>
            </a:p>
          </p:txBody>
        </p:sp>
        <p:sp>
          <p:nvSpPr>
            <p:cNvPr id="118879" name="Arc 95"/>
            <p:cNvSpPr>
              <a:spLocks/>
            </p:cNvSpPr>
            <p:nvPr/>
          </p:nvSpPr>
          <p:spPr bwMode="auto">
            <a:xfrm>
              <a:off x="4376" y="2526"/>
              <a:ext cx="119" cy="100"/>
            </a:xfrm>
            <a:custGeom>
              <a:avLst/>
              <a:gdLst>
                <a:gd name="G0" fmla="+- 0 0 0"/>
                <a:gd name="G1" fmla="+- 18056 0 0"/>
                <a:gd name="G2" fmla="+- 21600 0 0"/>
                <a:gd name="T0" fmla="*/ 11854 w 21599"/>
                <a:gd name="T1" fmla="*/ 0 h 18056"/>
                <a:gd name="T2" fmla="*/ 21599 w 21599"/>
                <a:gd name="T3" fmla="*/ 17873 h 18056"/>
                <a:gd name="T4" fmla="*/ 0 w 21599"/>
                <a:gd name="T5" fmla="*/ 18056 h 18056"/>
              </a:gdLst>
              <a:ahLst/>
              <a:cxnLst>
                <a:cxn ang="0">
                  <a:pos x="T0" y="T1"/>
                </a:cxn>
                <a:cxn ang="0">
                  <a:pos x="T2" y="T3"/>
                </a:cxn>
                <a:cxn ang="0">
                  <a:pos x="T4" y="T5"/>
                </a:cxn>
              </a:cxnLst>
              <a:rect l="0" t="0" r="r" b="b"/>
              <a:pathLst>
                <a:path w="21599" h="18056" fill="none" extrusionOk="0">
                  <a:moveTo>
                    <a:pt x="11854" y="-1"/>
                  </a:moveTo>
                  <a:cubicBezTo>
                    <a:pt x="17882" y="3957"/>
                    <a:pt x="21538" y="10662"/>
                    <a:pt x="21599" y="17872"/>
                  </a:cubicBezTo>
                </a:path>
                <a:path w="21599" h="18056" stroke="0" extrusionOk="0">
                  <a:moveTo>
                    <a:pt x="11854" y="-1"/>
                  </a:moveTo>
                  <a:cubicBezTo>
                    <a:pt x="17882" y="3957"/>
                    <a:pt x="21538" y="10662"/>
                    <a:pt x="21599" y="17872"/>
                  </a:cubicBezTo>
                  <a:lnTo>
                    <a:pt x="0" y="18056"/>
                  </a:lnTo>
                  <a:close/>
                </a:path>
              </a:pathLst>
            </a:custGeom>
            <a:noFill/>
            <a:ln w="7938">
              <a:solidFill>
                <a:srgbClr val="000000"/>
              </a:solidFill>
              <a:round/>
              <a:headEnd/>
              <a:tailEnd/>
            </a:ln>
          </p:spPr>
          <p:txBody>
            <a:bodyPr/>
            <a:lstStyle/>
            <a:p>
              <a:endParaRPr lang="zh-TW" altLang="en-US"/>
            </a:p>
          </p:txBody>
        </p:sp>
        <p:grpSp>
          <p:nvGrpSpPr>
            <p:cNvPr id="8" name="Group 96"/>
            <p:cNvGrpSpPr>
              <a:grpSpLocks/>
            </p:cNvGrpSpPr>
            <p:nvPr/>
          </p:nvGrpSpPr>
          <p:grpSpPr bwMode="auto">
            <a:xfrm>
              <a:off x="3234" y="2392"/>
              <a:ext cx="1842" cy="271"/>
              <a:chOff x="3234" y="2296"/>
              <a:chExt cx="1842" cy="271"/>
            </a:xfrm>
          </p:grpSpPr>
          <p:sp>
            <p:nvSpPr>
              <p:cNvPr id="118881" name="Arc 97"/>
              <p:cNvSpPr>
                <a:spLocks/>
              </p:cNvSpPr>
              <p:nvPr/>
            </p:nvSpPr>
            <p:spPr bwMode="auto">
              <a:xfrm>
                <a:off x="4150" y="2296"/>
                <a:ext cx="926" cy="2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938" cap="rnd">
                <a:solidFill>
                  <a:srgbClr val="A7A7A7"/>
                </a:solidFill>
                <a:round/>
                <a:headEnd/>
                <a:tailEnd/>
              </a:ln>
            </p:spPr>
            <p:txBody>
              <a:bodyPr/>
              <a:lstStyle/>
              <a:p>
                <a:endParaRPr lang="zh-TW" altLang="en-US"/>
              </a:p>
            </p:txBody>
          </p:sp>
          <p:sp>
            <p:nvSpPr>
              <p:cNvPr id="118882" name="Arc 98"/>
              <p:cNvSpPr>
                <a:spLocks/>
              </p:cNvSpPr>
              <p:nvPr/>
            </p:nvSpPr>
            <p:spPr bwMode="auto">
              <a:xfrm>
                <a:off x="3234" y="2296"/>
                <a:ext cx="927" cy="271"/>
              </a:xfrm>
              <a:custGeom>
                <a:avLst/>
                <a:gdLst>
                  <a:gd name="G0" fmla="+- 21600 0 0"/>
                  <a:gd name="G1" fmla="+- 21599 0 0"/>
                  <a:gd name="G2" fmla="+- 21600 0 0"/>
                  <a:gd name="T0" fmla="*/ 0 w 21600"/>
                  <a:gd name="T1" fmla="*/ 21599 h 21599"/>
                  <a:gd name="T2" fmla="*/ 21577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8"/>
                      <a:pt x="9656" y="11"/>
                      <a:pt x="21576" y="-1"/>
                    </a:cubicBezTo>
                  </a:path>
                  <a:path w="21600" h="21599" stroke="0" extrusionOk="0">
                    <a:moveTo>
                      <a:pt x="0" y="21599"/>
                    </a:moveTo>
                    <a:cubicBezTo>
                      <a:pt x="0" y="9678"/>
                      <a:pt x="9656" y="11"/>
                      <a:pt x="21576" y="-1"/>
                    </a:cubicBezTo>
                    <a:lnTo>
                      <a:pt x="21600" y="21599"/>
                    </a:lnTo>
                    <a:close/>
                  </a:path>
                </a:pathLst>
              </a:custGeom>
              <a:noFill/>
              <a:ln w="7938" cap="rnd">
                <a:solidFill>
                  <a:srgbClr val="A7A7A7"/>
                </a:solidFill>
                <a:round/>
                <a:headEnd/>
                <a:tailEnd/>
              </a:ln>
            </p:spPr>
            <p:txBody>
              <a:bodyPr/>
              <a:lstStyle/>
              <a:p>
                <a:endParaRPr lang="zh-TW" altLang="en-US"/>
              </a:p>
            </p:txBody>
          </p:sp>
        </p:grpSp>
        <p:grpSp>
          <p:nvGrpSpPr>
            <p:cNvPr id="9" name="Group 99"/>
            <p:cNvGrpSpPr>
              <a:grpSpLocks/>
            </p:cNvGrpSpPr>
            <p:nvPr/>
          </p:nvGrpSpPr>
          <p:grpSpPr bwMode="auto">
            <a:xfrm>
              <a:off x="3234" y="2636"/>
              <a:ext cx="1842" cy="271"/>
              <a:chOff x="3234" y="2557"/>
              <a:chExt cx="1842" cy="271"/>
            </a:xfrm>
          </p:grpSpPr>
          <p:sp>
            <p:nvSpPr>
              <p:cNvPr id="118884" name="Arc 100"/>
              <p:cNvSpPr>
                <a:spLocks/>
              </p:cNvSpPr>
              <p:nvPr/>
            </p:nvSpPr>
            <p:spPr bwMode="auto">
              <a:xfrm>
                <a:off x="4150" y="2557"/>
                <a:ext cx="926" cy="27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8001">
                <a:solidFill>
                  <a:srgbClr val="000000"/>
                </a:solidFill>
                <a:round/>
                <a:headEnd/>
                <a:tailEnd/>
              </a:ln>
            </p:spPr>
            <p:txBody>
              <a:bodyPr/>
              <a:lstStyle/>
              <a:p>
                <a:endParaRPr lang="zh-TW" altLang="en-US"/>
              </a:p>
            </p:txBody>
          </p:sp>
          <p:sp>
            <p:nvSpPr>
              <p:cNvPr id="118885" name="Arc 101"/>
              <p:cNvSpPr>
                <a:spLocks/>
              </p:cNvSpPr>
              <p:nvPr/>
            </p:nvSpPr>
            <p:spPr bwMode="auto">
              <a:xfrm>
                <a:off x="3234" y="2557"/>
                <a:ext cx="927" cy="271"/>
              </a:xfrm>
              <a:custGeom>
                <a:avLst/>
                <a:gdLst>
                  <a:gd name="G0" fmla="+- 21600 0 0"/>
                  <a:gd name="G1" fmla="+- 0 0 0"/>
                  <a:gd name="G2" fmla="+- 21600 0 0"/>
                  <a:gd name="T0" fmla="*/ 21577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576" y="21599"/>
                    </a:moveTo>
                    <a:cubicBezTo>
                      <a:pt x="9656" y="21587"/>
                      <a:pt x="0" y="11920"/>
                      <a:pt x="0" y="0"/>
                    </a:cubicBezTo>
                  </a:path>
                  <a:path w="21600" h="21599" stroke="0" extrusionOk="0">
                    <a:moveTo>
                      <a:pt x="21576" y="21599"/>
                    </a:moveTo>
                    <a:cubicBezTo>
                      <a:pt x="9656" y="21587"/>
                      <a:pt x="0" y="11920"/>
                      <a:pt x="0" y="0"/>
                    </a:cubicBezTo>
                    <a:lnTo>
                      <a:pt x="21600" y="0"/>
                    </a:lnTo>
                    <a:close/>
                  </a:path>
                </a:pathLst>
              </a:custGeom>
              <a:noFill/>
              <a:ln w="8001">
                <a:solidFill>
                  <a:srgbClr val="000000"/>
                </a:solidFill>
                <a:round/>
                <a:headEnd/>
                <a:tailEnd/>
              </a:ln>
            </p:spPr>
            <p:txBody>
              <a:bodyPr/>
              <a:lstStyle/>
              <a:p>
                <a:endParaRPr lang="zh-TW" altLang="en-US"/>
              </a:p>
            </p:txBody>
          </p:sp>
        </p:grpSp>
        <p:sp>
          <p:nvSpPr>
            <p:cNvPr id="118886" name="Line 102"/>
            <p:cNvSpPr>
              <a:spLocks noChangeShapeType="1"/>
            </p:cNvSpPr>
            <p:nvPr/>
          </p:nvSpPr>
          <p:spPr bwMode="auto">
            <a:xfrm>
              <a:off x="4155" y="1423"/>
              <a:ext cx="1" cy="2255"/>
            </a:xfrm>
            <a:prstGeom prst="line">
              <a:avLst/>
            </a:prstGeom>
            <a:noFill/>
            <a:ln w="7938">
              <a:solidFill>
                <a:srgbClr val="000000"/>
              </a:solidFill>
              <a:round/>
              <a:headEnd/>
              <a:tailEnd/>
            </a:ln>
          </p:spPr>
          <p:txBody>
            <a:bodyPr/>
            <a:lstStyle/>
            <a:p>
              <a:endParaRPr lang="zh-TW" altLang="en-US"/>
            </a:p>
          </p:txBody>
        </p:sp>
        <p:sp>
          <p:nvSpPr>
            <p:cNvPr id="118887" name="Line 103"/>
            <p:cNvSpPr>
              <a:spLocks noChangeShapeType="1"/>
            </p:cNvSpPr>
            <p:nvPr/>
          </p:nvSpPr>
          <p:spPr bwMode="auto">
            <a:xfrm flipH="1">
              <a:off x="4187" y="2017"/>
              <a:ext cx="588" cy="588"/>
            </a:xfrm>
            <a:prstGeom prst="line">
              <a:avLst/>
            </a:prstGeom>
            <a:noFill/>
            <a:ln w="12700">
              <a:solidFill>
                <a:srgbClr val="D80704"/>
              </a:solidFill>
              <a:round/>
              <a:headEnd/>
              <a:tailEnd/>
            </a:ln>
          </p:spPr>
          <p:txBody>
            <a:bodyPr/>
            <a:lstStyle/>
            <a:p>
              <a:endParaRPr lang="zh-TW" altLang="en-US"/>
            </a:p>
          </p:txBody>
        </p:sp>
        <p:sp>
          <p:nvSpPr>
            <p:cNvPr id="118888" name="Line 104"/>
            <p:cNvSpPr>
              <a:spLocks noChangeShapeType="1"/>
            </p:cNvSpPr>
            <p:nvPr/>
          </p:nvSpPr>
          <p:spPr bwMode="auto">
            <a:xfrm flipH="1">
              <a:off x="4384" y="2017"/>
              <a:ext cx="391" cy="598"/>
            </a:xfrm>
            <a:prstGeom prst="line">
              <a:avLst/>
            </a:prstGeom>
            <a:noFill/>
            <a:ln w="28575">
              <a:solidFill>
                <a:srgbClr val="0002F8"/>
              </a:solidFill>
              <a:round/>
              <a:headEnd/>
              <a:tailEnd/>
            </a:ln>
          </p:spPr>
          <p:txBody>
            <a:bodyPr/>
            <a:lstStyle/>
            <a:p>
              <a:endParaRPr lang="zh-TW" altLang="en-US"/>
            </a:p>
          </p:txBody>
        </p:sp>
      </p:grpSp>
      <p:sp>
        <p:nvSpPr>
          <p:cNvPr id="118889" name="Text Box 105"/>
          <p:cNvSpPr txBox="1">
            <a:spLocks noChangeArrowheads="1"/>
          </p:cNvSpPr>
          <p:nvPr/>
        </p:nvSpPr>
        <p:spPr bwMode="auto">
          <a:xfrm>
            <a:off x="365125" y="1489075"/>
            <a:ext cx="4968875" cy="457200"/>
          </a:xfrm>
          <a:prstGeom prst="rect">
            <a:avLst/>
          </a:prstGeom>
          <a:noFill/>
          <a:ln w="9525">
            <a:noFill/>
            <a:miter lim="800000"/>
            <a:headEnd/>
            <a:tailEnd/>
          </a:ln>
          <a:effectLst/>
        </p:spPr>
        <p:txBody>
          <a:bodyPr>
            <a:spAutoFit/>
          </a:bodyPr>
          <a:lstStyle/>
          <a:p>
            <a:endParaRPr lang="zh-TW" altLang="zh-TW"/>
          </a:p>
        </p:txBody>
      </p:sp>
      <p:sp>
        <p:nvSpPr>
          <p:cNvPr id="118890" name="Text Box 106"/>
          <p:cNvSpPr txBox="1">
            <a:spLocks noChangeArrowheads="1"/>
          </p:cNvSpPr>
          <p:nvPr/>
        </p:nvSpPr>
        <p:spPr bwMode="auto">
          <a:xfrm>
            <a:off x="152400" y="1143000"/>
            <a:ext cx="5486400" cy="1371600"/>
          </a:xfrm>
          <a:prstGeom prst="rect">
            <a:avLst/>
          </a:prstGeom>
          <a:noFill/>
          <a:ln w="9525">
            <a:noFill/>
            <a:miter lim="800000"/>
            <a:headEnd/>
            <a:tailEnd/>
          </a:ln>
          <a:effectLst/>
        </p:spPr>
        <p:txBody>
          <a:bodyPr wrap="square">
            <a:spAutoFit/>
          </a:bodyPr>
          <a:lstStyle/>
          <a:p>
            <a:pPr algn="just"/>
            <a:r>
              <a:rPr lang="en-US" altLang="zh-TW" sz="1200" dirty="0">
                <a:latin typeface="Wingdings" pitchFamily="2" charset="2"/>
                <a:ea typeface="新細明體" pitchFamily="18" charset="-120"/>
              </a:rPr>
              <a:t>l</a:t>
            </a:r>
            <a:r>
              <a:rPr lang="en-US" altLang="zh-TW" sz="2000" dirty="0">
                <a:latin typeface="+mj-lt"/>
                <a:ea typeface="新細明體" pitchFamily="18" charset="-120"/>
              </a:rPr>
              <a:t> </a:t>
            </a:r>
            <a:r>
              <a:rPr lang="en-US" altLang="zh-TW" sz="2000" dirty="0">
                <a:solidFill>
                  <a:srgbClr val="002060"/>
                </a:solidFill>
                <a:latin typeface="+mj-lt"/>
                <a:ea typeface="新細明體" pitchFamily="18" charset="-120"/>
              </a:rPr>
              <a:t>The </a:t>
            </a:r>
            <a:r>
              <a:rPr lang="en-US" altLang="zh-TW" sz="2000" dirty="0">
                <a:solidFill>
                  <a:srgbClr val="C00000"/>
                </a:solidFill>
                <a:latin typeface="+mj-lt"/>
                <a:ea typeface="新細明體" pitchFamily="18" charset="-120"/>
              </a:rPr>
              <a:t>geocentric</a:t>
            </a:r>
            <a:r>
              <a:rPr lang="en-US" altLang="zh-TW" sz="2000" dirty="0">
                <a:solidFill>
                  <a:srgbClr val="002060"/>
                </a:solidFill>
                <a:latin typeface="+mj-lt"/>
                <a:ea typeface="新細明體" pitchFamily="18" charset="-120"/>
              </a:rPr>
              <a:t> latitude </a:t>
            </a:r>
            <a:r>
              <a:rPr lang="en-US" altLang="zh-TW" sz="2000" dirty="0">
                <a:solidFill>
                  <a:srgbClr val="002060"/>
                </a:solidFill>
                <a:latin typeface="Symbol" pitchFamily="18" charset="2"/>
                <a:ea typeface="新細明體" pitchFamily="18" charset="-120"/>
              </a:rPr>
              <a:t>l</a:t>
            </a:r>
            <a:r>
              <a:rPr lang="en-US" altLang="zh-TW" sz="2000" dirty="0">
                <a:solidFill>
                  <a:srgbClr val="002060"/>
                </a:solidFill>
                <a:latin typeface="+mj-lt"/>
                <a:ea typeface="新細明體" pitchFamily="18" charset="-120"/>
              </a:rPr>
              <a:t>’ of a point on the Earth is defined by the angle between the radius (joining this point to the center of the Earth) and the equator.</a:t>
            </a:r>
          </a:p>
        </p:txBody>
      </p:sp>
      <p:sp>
        <p:nvSpPr>
          <p:cNvPr id="118891" name="Text Box 107"/>
          <p:cNvSpPr txBox="1">
            <a:spLocks noChangeArrowheads="1"/>
          </p:cNvSpPr>
          <p:nvPr/>
        </p:nvSpPr>
        <p:spPr bwMode="auto">
          <a:xfrm>
            <a:off x="136525" y="2819400"/>
            <a:ext cx="5426075" cy="707886"/>
          </a:xfrm>
          <a:prstGeom prst="rect">
            <a:avLst/>
          </a:prstGeom>
          <a:noFill/>
          <a:ln w="9525">
            <a:noFill/>
            <a:miter lim="800000"/>
            <a:headEnd/>
            <a:tailEnd/>
          </a:ln>
          <a:effectLst/>
        </p:spPr>
        <p:txBody>
          <a:bodyPr>
            <a:spAutoFit/>
          </a:bodyPr>
          <a:lstStyle/>
          <a:p>
            <a:pPr algn="just"/>
            <a:r>
              <a:rPr lang="en-US" altLang="zh-TW" sz="1200" dirty="0">
                <a:latin typeface="Wingdings" pitchFamily="2" charset="2"/>
                <a:ea typeface="新細明體" pitchFamily="18" charset="-120"/>
              </a:rPr>
              <a:t>l</a:t>
            </a:r>
            <a:r>
              <a:rPr lang="en-US" altLang="zh-TW" sz="2000" dirty="0">
                <a:ea typeface="新細明體" pitchFamily="18" charset="-120"/>
              </a:rPr>
              <a:t> </a:t>
            </a:r>
            <a:r>
              <a:rPr lang="en-US" altLang="zh-TW" sz="2000" dirty="0">
                <a:solidFill>
                  <a:srgbClr val="002060"/>
                </a:solidFill>
                <a:latin typeface="+mj-lt"/>
                <a:ea typeface="新細明體" pitchFamily="18" charset="-120"/>
              </a:rPr>
              <a:t>The </a:t>
            </a:r>
            <a:r>
              <a:rPr lang="en-US" altLang="zh-TW" sz="2000" dirty="0">
                <a:solidFill>
                  <a:srgbClr val="C00000"/>
                </a:solidFill>
                <a:latin typeface="+mj-lt"/>
                <a:ea typeface="新細明體" pitchFamily="18" charset="-120"/>
              </a:rPr>
              <a:t>geographic</a:t>
            </a:r>
            <a:r>
              <a:rPr lang="en-US" altLang="zh-TW" sz="2000" dirty="0">
                <a:solidFill>
                  <a:srgbClr val="002060"/>
                </a:solidFill>
                <a:latin typeface="+mj-lt"/>
                <a:ea typeface="新細明體" pitchFamily="18" charset="-120"/>
              </a:rPr>
              <a:t> latitude </a:t>
            </a:r>
            <a:r>
              <a:rPr lang="en-US" altLang="zh-TW" sz="2000" dirty="0">
                <a:solidFill>
                  <a:srgbClr val="002060"/>
                </a:solidFill>
                <a:latin typeface="Symbol" pitchFamily="18" charset="2"/>
                <a:ea typeface="新細明體" pitchFamily="18" charset="-120"/>
              </a:rPr>
              <a:t>l</a:t>
            </a:r>
            <a:r>
              <a:rPr lang="en-US" altLang="zh-TW" sz="2000" dirty="0">
                <a:solidFill>
                  <a:srgbClr val="002060"/>
                </a:solidFill>
                <a:latin typeface="+mj-lt"/>
                <a:ea typeface="新細明體" pitchFamily="18" charset="-120"/>
              </a:rPr>
              <a:t> is defined by the angle between the vertical at this point and the equator</a:t>
            </a:r>
          </a:p>
        </p:txBody>
      </p:sp>
      <p:sp>
        <p:nvSpPr>
          <p:cNvPr id="118892" name="Text Box 108"/>
          <p:cNvSpPr txBox="1">
            <a:spLocks noChangeArrowheads="1"/>
          </p:cNvSpPr>
          <p:nvPr/>
        </p:nvSpPr>
        <p:spPr bwMode="auto">
          <a:xfrm>
            <a:off x="136525" y="3962400"/>
            <a:ext cx="5426075" cy="1754326"/>
          </a:xfrm>
          <a:prstGeom prst="rect">
            <a:avLst/>
          </a:prstGeom>
          <a:noFill/>
          <a:ln w="9525">
            <a:noFill/>
            <a:miter lim="800000"/>
            <a:headEnd/>
            <a:tailEnd/>
          </a:ln>
          <a:effectLst/>
        </p:spPr>
        <p:txBody>
          <a:bodyPr>
            <a:spAutoFit/>
          </a:bodyPr>
          <a:lstStyle/>
          <a:p>
            <a:pPr algn="just"/>
            <a:r>
              <a:rPr lang="en-US" altLang="zh-TW" sz="1200" dirty="0">
                <a:latin typeface="Wingdings" pitchFamily="2" charset="2"/>
                <a:ea typeface="新細明體" pitchFamily="18" charset="-120"/>
              </a:rPr>
              <a:t>l</a:t>
            </a:r>
            <a:r>
              <a:rPr lang="en-US" altLang="zh-TW" sz="2000" dirty="0">
                <a:ea typeface="新細明體" pitchFamily="18" charset="-120"/>
              </a:rPr>
              <a:t> </a:t>
            </a:r>
            <a:r>
              <a:rPr lang="en-US" altLang="zh-TW" sz="2000" dirty="0">
                <a:solidFill>
                  <a:srgbClr val="002060"/>
                </a:solidFill>
                <a:ea typeface="新細明體" pitchFamily="18" charset="-120"/>
              </a:rPr>
              <a:t>In the case of an ellipsoid, the directions of the vertical and of the radius are </a:t>
            </a:r>
            <a:r>
              <a:rPr lang="en-US" altLang="zh-TW" sz="2000" dirty="0" smtClean="0">
                <a:solidFill>
                  <a:srgbClr val="002060"/>
                </a:solidFill>
                <a:ea typeface="新細明體" pitchFamily="18" charset="-120"/>
              </a:rPr>
              <a:t>different. </a:t>
            </a:r>
            <a:endParaRPr lang="en-US" altLang="zh-TW" sz="2000" dirty="0">
              <a:solidFill>
                <a:srgbClr val="002060"/>
              </a:solidFill>
              <a:ea typeface="新細明體" pitchFamily="18" charset="-120"/>
            </a:endParaRPr>
          </a:p>
          <a:p>
            <a:endParaRPr lang="en-US" altLang="zh-TW" sz="2000" dirty="0">
              <a:solidFill>
                <a:srgbClr val="002060"/>
              </a:solidFill>
              <a:ea typeface="新細明體" pitchFamily="18" charset="-120"/>
            </a:endParaRPr>
          </a:p>
          <a:p>
            <a:pPr algn="just"/>
            <a:r>
              <a:rPr lang="en-US" altLang="zh-TW" sz="1600" dirty="0" smtClean="0">
                <a:solidFill>
                  <a:srgbClr val="002060"/>
                </a:solidFill>
                <a:ea typeface="新細明體" pitchFamily="18" charset="-120"/>
              </a:rPr>
              <a:t>The </a:t>
            </a:r>
            <a:r>
              <a:rPr lang="en-US" altLang="zh-TW" sz="1600" dirty="0">
                <a:solidFill>
                  <a:srgbClr val="002060"/>
                </a:solidFill>
                <a:ea typeface="新細明體" pitchFamily="18" charset="-120"/>
              </a:rPr>
              <a:t>geographic and geocentric latitudes </a:t>
            </a:r>
            <a:r>
              <a:rPr lang="en-US" altLang="zh-TW" sz="1600" dirty="0" smtClean="0">
                <a:solidFill>
                  <a:srgbClr val="002060"/>
                </a:solidFill>
                <a:ea typeface="新細明體" pitchFamily="18" charset="-120"/>
              </a:rPr>
              <a:t>are different :</a:t>
            </a:r>
            <a:r>
              <a:rPr lang="en-US" altLang="zh-TW" sz="1600" dirty="0">
                <a:solidFill>
                  <a:srgbClr val="002060"/>
                </a:solidFill>
                <a:ea typeface="新細明體" pitchFamily="18" charset="-120"/>
              </a:rPr>
              <a:t> </a:t>
            </a:r>
            <a:r>
              <a:rPr lang="en-US" altLang="zh-TW" sz="1600" dirty="0" smtClean="0">
                <a:solidFill>
                  <a:srgbClr val="002060"/>
                </a:solidFill>
                <a:ea typeface="新細明體" pitchFamily="18" charset="-120"/>
              </a:rPr>
              <a:t>(</a:t>
            </a:r>
            <a:r>
              <a:rPr lang="en-US" altLang="zh-TW" sz="1600" dirty="0">
                <a:solidFill>
                  <a:srgbClr val="002060"/>
                </a:solidFill>
                <a:latin typeface="Symbol" pitchFamily="18" charset="2"/>
                <a:ea typeface="新細明體" pitchFamily="18" charset="-120"/>
              </a:rPr>
              <a:t>l</a:t>
            </a:r>
            <a:r>
              <a:rPr lang="en-US" altLang="zh-TW" sz="1600" dirty="0">
                <a:solidFill>
                  <a:srgbClr val="002060"/>
                </a:solidFill>
                <a:ea typeface="新細明體" pitchFamily="18" charset="-120"/>
              </a:rPr>
              <a:t> – </a:t>
            </a:r>
            <a:r>
              <a:rPr lang="en-US" altLang="zh-TW" sz="1600" dirty="0">
                <a:solidFill>
                  <a:srgbClr val="002060"/>
                </a:solidFill>
                <a:latin typeface="Symbol" pitchFamily="18" charset="2"/>
                <a:ea typeface="新細明體" pitchFamily="18" charset="-120"/>
              </a:rPr>
              <a:t>l</a:t>
            </a:r>
            <a:r>
              <a:rPr lang="en-US" altLang="zh-TW" sz="1600" dirty="0">
                <a:solidFill>
                  <a:srgbClr val="002060"/>
                </a:solidFill>
                <a:ea typeface="新細明體" pitchFamily="18" charset="-120"/>
              </a:rPr>
              <a:t>’) is zero at the equator and at the poles, and reaches a maximum of 0.19</a:t>
            </a:r>
            <a:r>
              <a:rPr lang="en-US" altLang="zh-TW" sz="1600" dirty="0">
                <a:solidFill>
                  <a:srgbClr val="002060"/>
                </a:solidFill>
                <a:ea typeface="新細明體" pitchFamily="18" charset="-120"/>
                <a:cs typeface="Arial" pitchFamily="34" charset="0"/>
              </a:rPr>
              <a:t>º</a:t>
            </a:r>
            <a:r>
              <a:rPr lang="en-US" altLang="zh-TW" sz="1600" dirty="0">
                <a:solidFill>
                  <a:srgbClr val="002060"/>
                </a:solidFill>
                <a:ea typeface="新細明體" pitchFamily="18" charset="-120"/>
              </a:rPr>
              <a:t> at 45</a:t>
            </a:r>
            <a:r>
              <a:rPr lang="en-US" altLang="zh-TW" sz="1600" dirty="0">
                <a:solidFill>
                  <a:srgbClr val="002060"/>
                </a:solidFill>
                <a:ea typeface="新細明體" pitchFamily="18" charset="-120"/>
                <a:cs typeface="Arial" pitchFamily="34" charset="0"/>
              </a:rPr>
              <a:t>º</a:t>
            </a:r>
            <a:r>
              <a:rPr lang="en-US" altLang="zh-TW" sz="1600" dirty="0">
                <a:solidFill>
                  <a:srgbClr val="002060"/>
                </a:solidFill>
                <a:ea typeface="新細明體" pitchFamily="18" charset="-120"/>
              </a:rPr>
              <a:t> latitude.</a:t>
            </a:r>
          </a:p>
        </p:txBody>
      </p:sp>
      <p:sp>
        <p:nvSpPr>
          <p:cNvPr id="110" name="Rectangle 109"/>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111" name="Title 6"/>
          <p:cNvSpPr txBox="1">
            <a:spLocks/>
          </p:cNvSpPr>
          <p:nvPr/>
        </p:nvSpPr>
        <p:spPr>
          <a:xfrm>
            <a:off x="214282" y="142828"/>
            <a:ext cx="8701118" cy="489790"/>
          </a:xfrm>
          <a:prstGeom prst="rect">
            <a:avLst/>
          </a:prstGeom>
        </p:spPr>
        <p:txBody>
          <a:bodyPr vert="horz" lIns="91440" tIns="45720" rIns="91440" bIns="45720" rtlCol="0" anchor="ctr">
            <a:noAutofit/>
          </a:bodyPr>
          <a:lstStyle/>
          <a:p>
            <a:pPr lvl="0">
              <a:spcBef>
                <a:spcPct val="0"/>
              </a:spcBef>
            </a:pPr>
            <a:r>
              <a:rPr lang="en-US" altLang="zh-TW" sz="3600" dirty="0" smtClean="0">
                <a:solidFill>
                  <a:schemeClr val="bg1"/>
                </a:solidFill>
                <a:ea typeface="新細明體" pitchFamily="18" charset="-120"/>
              </a:rPr>
              <a:t>Geographic &amp; geocentric latitudes</a:t>
            </a:r>
            <a:endParaRPr kumimoji="0" lang="fr-CH" sz="3200" b="0" i="1" u="none" strike="noStrike" kern="1200" cap="none" spc="0" normalizeH="0" baseline="0" noProof="0" dirty="0">
              <a:ln>
                <a:noFill/>
              </a:ln>
              <a:solidFill>
                <a:schemeClr val="bg1"/>
              </a:solidFill>
              <a:effectLst/>
              <a:uLnTx/>
              <a:uFillTx/>
              <a:latin typeface="+mj-lt"/>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9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214282" y="3846234"/>
            <a:ext cx="8643998" cy="2667000"/>
          </a:xfrm>
        </p:spPr>
        <p:txBody>
          <a:bodyPr>
            <a:normAutofit lnSpcReduction="10000"/>
          </a:bodyPr>
          <a:lstStyle/>
          <a:p>
            <a:pPr marL="0" indent="0" algn="just" eaLnBrk="1" hangingPunct="1">
              <a:spcBef>
                <a:spcPts val="600"/>
              </a:spcBef>
              <a:buNone/>
            </a:pPr>
            <a:r>
              <a:rPr lang="en-US" sz="1200" dirty="0" smtClean="0">
                <a:latin typeface="Wingdings" pitchFamily="2" charset="2"/>
              </a:rPr>
              <a:t>l</a:t>
            </a:r>
            <a:r>
              <a:rPr lang="en-US" dirty="0" smtClean="0"/>
              <a:t> </a:t>
            </a:r>
            <a:r>
              <a:rPr lang="en-US" sz="2000" dirty="0" err="1" smtClean="0">
                <a:solidFill>
                  <a:srgbClr val="002060"/>
                </a:solidFill>
              </a:rPr>
              <a:t>Axisymetric</a:t>
            </a:r>
            <a:r>
              <a:rPr lang="en-US" sz="2000" dirty="0" smtClean="0">
                <a:solidFill>
                  <a:srgbClr val="002060"/>
                </a:solidFill>
              </a:rPr>
              <a:t> terms  give access to the moment of inertia (A, B, C), hence to constraints on the radial mass distribution.</a:t>
            </a:r>
          </a:p>
          <a:p>
            <a:pPr marL="0" indent="0" algn="just" eaLnBrk="1" hangingPunct="1">
              <a:spcBef>
                <a:spcPts val="600"/>
              </a:spcBef>
              <a:buNone/>
            </a:pPr>
            <a:endParaRPr lang="en-US" sz="2000" dirty="0" smtClean="0">
              <a:solidFill>
                <a:srgbClr val="002060"/>
              </a:solidFill>
            </a:endParaRPr>
          </a:p>
          <a:p>
            <a:pPr marL="0" indent="0" algn="just" eaLnBrk="1" hangingPunct="1">
              <a:spcBef>
                <a:spcPts val="600"/>
              </a:spcBef>
              <a:buNone/>
            </a:pPr>
            <a:endParaRPr lang="en-US" sz="2000" dirty="0" smtClean="0">
              <a:solidFill>
                <a:srgbClr val="002060"/>
              </a:solidFill>
            </a:endParaRPr>
          </a:p>
          <a:p>
            <a:pPr marL="0" indent="0" algn="just" eaLnBrk="1" hangingPunct="1">
              <a:spcBef>
                <a:spcPts val="600"/>
              </a:spcBef>
              <a:buNone/>
            </a:pPr>
            <a:endParaRPr lang="en-US" sz="2000" dirty="0" smtClean="0">
              <a:solidFill>
                <a:srgbClr val="002060"/>
              </a:solidFill>
            </a:endParaRPr>
          </a:p>
          <a:p>
            <a:pPr marL="0" indent="0" algn="just" eaLnBrk="1" hangingPunct="1">
              <a:spcBef>
                <a:spcPts val="1200"/>
              </a:spcBef>
              <a:buNone/>
            </a:pPr>
            <a:r>
              <a:rPr lang="en-US" sz="1200" dirty="0" smtClean="0">
                <a:latin typeface="Wingdings" pitchFamily="2" charset="2"/>
              </a:rPr>
              <a:t>l</a:t>
            </a:r>
            <a:r>
              <a:rPr lang="en-US" sz="2000" dirty="0" smtClean="0"/>
              <a:t> </a:t>
            </a:r>
            <a:r>
              <a:rPr lang="en-US" sz="2000" dirty="0" smtClean="0">
                <a:solidFill>
                  <a:srgbClr val="002060"/>
                </a:solidFill>
              </a:rPr>
              <a:t>Lateral variations relative to this gives information on lithosphere thickness,  dynamic processes, lateral variations in interior.</a:t>
            </a:r>
          </a:p>
        </p:txBody>
      </p:sp>
      <p:sp>
        <p:nvSpPr>
          <p:cNvPr id="4" name="Rectangle 3"/>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6" name="Title 5"/>
          <p:cNvSpPr>
            <a:spLocks noGrp="1"/>
          </p:cNvSpPr>
          <p:nvPr>
            <p:ph type="title"/>
          </p:nvPr>
        </p:nvSpPr>
        <p:spPr>
          <a:xfrm>
            <a:off x="214282" y="152400"/>
            <a:ext cx="3671918" cy="489790"/>
          </a:xfrm>
        </p:spPr>
        <p:txBody>
          <a:bodyPr>
            <a:noAutofit/>
          </a:bodyPr>
          <a:lstStyle/>
          <a:p>
            <a:pPr algn="l"/>
            <a:r>
              <a:rPr lang="en-US" sz="3600" kern="1200" dirty="0" smtClean="0">
                <a:solidFill>
                  <a:schemeClr val="bg1"/>
                </a:solidFill>
                <a:latin typeface="Calibri"/>
                <a:ea typeface="+mj-ea"/>
                <a:cs typeface="+mj-cs"/>
              </a:rPr>
              <a:t>Gravity field</a:t>
            </a:r>
            <a:endParaRPr lang="fr-CH" sz="3600" dirty="0">
              <a:solidFill>
                <a:schemeClr val="bg1"/>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3459080920"/>
              </p:ext>
            </p:extLst>
          </p:nvPr>
        </p:nvGraphicFramePr>
        <p:xfrm>
          <a:off x="5280025" y="1524000"/>
          <a:ext cx="1620838" cy="809625"/>
        </p:xfrm>
        <a:graphic>
          <a:graphicData uri="http://schemas.openxmlformats.org/presentationml/2006/ole">
            <mc:AlternateContent xmlns:mc="http://schemas.openxmlformats.org/markup-compatibility/2006">
              <mc:Choice xmlns:v="urn:schemas-microsoft-com:vml" Requires="v">
                <p:oleObj spid="_x0000_s67703" name="Equation" r:id="rId3" imgW="736560" imgH="368280" progId="Equation.3">
                  <p:embed/>
                </p:oleObj>
              </mc:Choice>
              <mc:Fallback>
                <p:oleObj name="Equation" r:id="rId3" imgW="736560" imgH="368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1524000"/>
                        <a:ext cx="1620838"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0"/>
          <p:cNvSpPr txBox="1">
            <a:spLocks noChangeArrowheads="1"/>
          </p:cNvSpPr>
          <p:nvPr/>
        </p:nvSpPr>
        <p:spPr bwMode="auto">
          <a:xfrm>
            <a:off x="214282" y="1071546"/>
            <a:ext cx="8501122" cy="400110"/>
          </a:xfrm>
          <a:prstGeom prst="rect">
            <a:avLst/>
          </a:prstGeom>
          <a:noFill/>
          <a:ln w="9525">
            <a:noFill/>
            <a:miter lim="800000"/>
            <a:headEnd/>
            <a:tailEnd/>
          </a:ln>
        </p:spPr>
        <p:txBody>
          <a:bodyPr wrap="square">
            <a:spAutoFit/>
          </a:bodyPr>
          <a:lstStyle/>
          <a:p>
            <a:r>
              <a:rPr lang="en-US" sz="1200" dirty="0" smtClean="0">
                <a:latin typeface="Wingdings" pitchFamily="2" charset="2"/>
              </a:rPr>
              <a:t>l</a:t>
            </a:r>
            <a:r>
              <a:rPr lang="en-US" dirty="0" smtClean="0">
                <a:solidFill>
                  <a:srgbClr val="002060"/>
                </a:solidFill>
                <a:latin typeface="+mn-lt"/>
              </a:rPr>
              <a:t> </a:t>
            </a:r>
            <a:r>
              <a:rPr lang="en-US" sz="2000" dirty="0" smtClean="0">
                <a:solidFill>
                  <a:srgbClr val="002060"/>
                </a:solidFill>
                <a:latin typeface="+mn-lt"/>
              </a:rPr>
              <a:t>Gravity field derives from a potential. For </a:t>
            </a:r>
            <a:r>
              <a:rPr lang="en-US" sz="2000" dirty="0" smtClean="0">
                <a:solidFill>
                  <a:srgbClr val="C00000"/>
                </a:solidFill>
                <a:latin typeface="+mn-lt"/>
              </a:rPr>
              <a:t>symmetric</a:t>
            </a:r>
            <a:r>
              <a:rPr lang="en-US" sz="2000" dirty="0">
                <a:solidFill>
                  <a:srgbClr val="002060"/>
                </a:solidFill>
                <a:latin typeface="+mn-lt"/>
              </a:rPr>
              <a:t>, </a:t>
            </a:r>
            <a:r>
              <a:rPr lang="en-US" sz="2000" dirty="0" smtClean="0">
                <a:solidFill>
                  <a:srgbClr val="C00000"/>
                </a:solidFill>
                <a:latin typeface="+mn-lt"/>
              </a:rPr>
              <a:t>non-rotating</a:t>
            </a:r>
            <a:r>
              <a:rPr lang="en-US" sz="2000" dirty="0" smtClean="0">
                <a:solidFill>
                  <a:srgbClr val="002060"/>
                </a:solidFill>
                <a:latin typeface="+mn-lt"/>
              </a:rPr>
              <a:t> </a:t>
            </a:r>
            <a:r>
              <a:rPr lang="en-US" sz="2000" dirty="0">
                <a:solidFill>
                  <a:srgbClr val="002060"/>
                </a:solidFill>
                <a:latin typeface="+mn-lt"/>
              </a:rPr>
              <a:t>planet: </a:t>
            </a:r>
          </a:p>
        </p:txBody>
      </p:sp>
      <p:graphicFrame>
        <p:nvGraphicFramePr>
          <p:cNvPr id="141314" name="Object 2"/>
          <p:cNvGraphicFramePr>
            <a:graphicFrameLocks noChangeAspect="1"/>
          </p:cNvGraphicFramePr>
          <p:nvPr>
            <p:extLst>
              <p:ext uri="{D42A27DB-BD31-4B8C-83A1-F6EECF244321}">
                <p14:modId xmlns:p14="http://schemas.microsoft.com/office/powerpoint/2010/main" val="4199357578"/>
              </p:ext>
            </p:extLst>
          </p:nvPr>
        </p:nvGraphicFramePr>
        <p:xfrm>
          <a:off x="5257800" y="2438400"/>
          <a:ext cx="1428750" cy="857250"/>
        </p:xfrm>
        <a:graphic>
          <a:graphicData uri="http://schemas.openxmlformats.org/presentationml/2006/ole">
            <mc:AlternateContent xmlns:mc="http://schemas.openxmlformats.org/markup-compatibility/2006">
              <mc:Choice xmlns:v="urn:schemas-microsoft-com:vml" Requires="v">
                <p:oleObj spid="_x0000_s67704" name="Equation" r:id="rId5" imgW="634680" imgH="380880" progId="Equation.3">
                  <p:embed/>
                </p:oleObj>
              </mc:Choice>
              <mc:Fallback>
                <p:oleObj name="Equation" r:id="rId5" imgW="634680" imgH="380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438400"/>
                        <a:ext cx="14287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0"/>
          <p:cNvSpPr txBox="1">
            <a:spLocks noChangeArrowheads="1"/>
          </p:cNvSpPr>
          <p:nvPr/>
        </p:nvSpPr>
        <p:spPr bwMode="auto">
          <a:xfrm>
            <a:off x="285720" y="2743200"/>
            <a:ext cx="4643470" cy="400110"/>
          </a:xfrm>
          <a:prstGeom prst="rect">
            <a:avLst/>
          </a:prstGeom>
          <a:noFill/>
          <a:ln w="9525">
            <a:noFill/>
            <a:miter lim="800000"/>
            <a:headEnd/>
            <a:tailEnd/>
          </a:ln>
        </p:spPr>
        <p:txBody>
          <a:bodyPr wrap="square">
            <a:spAutoFit/>
          </a:bodyPr>
          <a:lstStyle/>
          <a:p>
            <a:r>
              <a:rPr lang="en-US" sz="2000" dirty="0" smtClean="0">
                <a:solidFill>
                  <a:srgbClr val="002060"/>
                </a:solidFill>
                <a:latin typeface="+mn-lt"/>
              </a:rPr>
              <a:t>And the gravity acceleration is :</a:t>
            </a:r>
            <a:endParaRPr lang="en-US" sz="2000" dirty="0">
              <a:solidFill>
                <a:srgbClr val="002060"/>
              </a:solidFill>
              <a:latin typeface="+mn-lt"/>
            </a:endParaRPr>
          </a:p>
        </p:txBody>
      </p:sp>
      <p:sp>
        <p:nvSpPr>
          <p:cNvPr id="9" name="Text Box 11"/>
          <p:cNvSpPr txBox="1">
            <a:spLocks noChangeArrowheads="1"/>
          </p:cNvSpPr>
          <p:nvPr/>
        </p:nvSpPr>
        <p:spPr bwMode="auto">
          <a:xfrm>
            <a:off x="304800" y="3276600"/>
            <a:ext cx="5029200" cy="400110"/>
          </a:xfrm>
          <a:prstGeom prst="rect">
            <a:avLst/>
          </a:prstGeom>
          <a:noFill/>
          <a:ln w="9525">
            <a:noFill/>
            <a:miter lim="800000"/>
            <a:headEnd/>
            <a:tailEnd/>
          </a:ln>
        </p:spPr>
        <p:txBody>
          <a:bodyPr wrap="square">
            <a:spAutoFit/>
          </a:bodyPr>
          <a:lstStyle/>
          <a:p>
            <a:r>
              <a:rPr lang="en-US" sz="2000" dirty="0" smtClean="0">
                <a:solidFill>
                  <a:srgbClr val="002060"/>
                </a:solidFill>
                <a:latin typeface="+mn-lt"/>
              </a:rPr>
              <a:t>Gravitational acceleration is directed inwards</a:t>
            </a:r>
            <a:endParaRPr lang="en-US" sz="2000" dirty="0">
              <a:solidFill>
                <a:srgbClr val="002060"/>
              </a:solidFill>
              <a:latin typeface="+mn-lt"/>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4032098834"/>
              </p:ext>
            </p:extLst>
          </p:nvPr>
        </p:nvGraphicFramePr>
        <p:xfrm>
          <a:off x="3657600" y="4649926"/>
          <a:ext cx="4368800" cy="777595"/>
        </p:xfrm>
        <a:graphic>
          <a:graphicData uri="http://schemas.openxmlformats.org/presentationml/2006/ole">
            <mc:AlternateContent xmlns:mc="http://schemas.openxmlformats.org/markup-compatibility/2006">
              <mc:Choice xmlns:v="urn:schemas-microsoft-com:vml" Requires="v">
                <p:oleObj spid="_x0000_s67705" name="Equation" r:id="rId7" imgW="2209680" imgH="393480" progId="Equation.3">
                  <p:embed/>
                </p:oleObj>
              </mc:Choice>
              <mc:Fallback>
                <p:oleObj name="Equation" r:id="rId7" imgW="2209680" imgH="393480" progId="Equation.3">
                  <p:embed/>
                  <p:pic>
                    <p:nvPicPr>
                      <p:cNvPr id="0" name=""/>
                      <p:cNvPicPr>
                        <a:picLocks noChangeAspect="1" noChangeArrowheads="1"/>
                      </p:cNvPicPr>
                      <p:nvPr/>
                    </p:nvPicPr>
                    <p:blipFill>
                      <a:blip r:embed="rId8"/>
                      <a:srcRect/>
                      <a:stretch>
                        <a:fillRect/>
                      </a:stretch>
                    </p:blipFill>
                    <p:spPr bwMode="auto">
                      <a:xfrm>
                        <a:off x="3657600" y="4649926"/>
                        <a:ext cx="4368800" cy="777595"/>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r>
              <a:rPr lang="en-US" altLang="zh-TW" sz="3600" b="1" dirty="0" smtClean="0">
                <a:solidFill>
                  <a:srgbClr val="C00000"/>
                </a:solidFill>
              </a:rPr>
              <a:t>Bibliography</a:t>
            </a:r>
            <a:endParaRPr lang="en-US" sz="3600" dirty="0"/>
          </a:p>
        </p:txBody>
      </p:sp>
      <p:sp>
        <p:nvSpPr>
          <p:cNvPr id="4" name="Text Box 6"/>
          <p:cNvSpPr txBox="1">
            <a:spLocks noChangeArrowheads="1"/>
          </p:cNvSpPr>
          <p:nvPr/>
        </p:nvSpPr>
        <p:spPr bwMode="auto">
          <a:xfrm>
            <a:off x="243349" y="4114800"/>
            <a:ext cx="8610600" cy="1785104"/>
          </a:xfrm>
          <a:prstGeom prst="rect">
            <a:avLst/>
          </a:prstGeom>
          <a:noFill/>
          <a:ln w="9525">
            <a:noFill/>
            <a:miter lim="800000"/>
            <a:headEnd/>
            <a:tailEnd/>
          </a:ln>
          <a:effectLst/>
        </p:spPr>
        <p:txBody>
          <a:bodyPr wrap="square">
            <a:spAutoFit/>
          </a:bodyPr>
          <a:lstStyle/>
          <a:p>
            <a:pPr algn="ctr" defTabSz="360000">
              <a:spcBef>
                <a:spcPct val="50000"/>
              </a:spcBef>
            </a:pPr>
            <a:r>
              <a:rPr lang="en-US" sz="1200" dirty="0" smtClean="0">
                <a:latin typeface="Wingdings" panose="05000000000000000000" pitchFamily="2" charset="2"/>
                <a:ea typeface="Arial Unicode MS" pitchFamily="34" charset="-128"/>
                <a:cs typeface="Arial" pitchFamily="34" charset="0"/>
              </a:rPr>
              <a:t>l</a:t>
            </a:r>
            <a:r>
              <a:rPr lang="en-US" sz="2000" dirty="0" smtClean="0">
                <a:solidFill>
                  <a:srgbClr val="002060"/>
                </a:solidFill>
                <a:latin typeface="Arial" pitchFamily="34" charset="0"/>
                <a:ea typeface="Arial Unicode MS" pitchFamily="34" charset="-128"/>
                <a:cs typeface="Arial" pitchFamily="34" charset="0"/>
              </a:rPr>
              <a:t> William </a:t>
            </a:r>
            <a:r>
              <a:rPr lang="en-US" sz="2000" dirty="0" err="1" smtClean="0">
                <a:solidFill>
                  <a:srgbClr val="002060"/>
                </a:solidFill>
                <a:latin typeface="Arial" pitchFamily="34" charset="0"/>
                <a:ea typeface="Arial Unicode MS" pitchFamily="34" charset="-128"/>
                <a:cs typeface="Arial" pitchFamily="34" charset="0"/>
              </a:rPr>
              <a:t>Lowrie</a:t>
            </a:r>
            <a:r>
              <a:rPr lang="en-US" sz="2000" dirty="0" smtClean="0">
                <a:solidFill>
                  <a:srgbClr val="002060"/>
                </a:solidFill>
                <a:latin typeface="Arial" pitchFamily="34" charset="0"/>
                <a:ea typeface="Arial Unicode MS" pitchFamily="34" charset="-128"/>
                <a:cs typeface="Arial" pitchFamily="34" charset="0"/>
              </a:rPr>
              <a:t> : Fundamentals of geophysics</a:t>
            </a:r>
          </a:p>
          <a:p>
            <a:pPr algn="ctr" defTabSz="360000">
              <a:spcBef>
                <a:spcPct val="50000"/>
              </a:spcBef>
            </a:pPr>
            <a:r>
              <a:rPr lang="en-US" sz="1200" dirty="0">
                <a:latin typeface="Wingdings" panose="05000000000000000000" pitchFamily="2" charset="2"/>
                <a:ea typeface="Arial Unicode MS" pitchFamily="34" charset="-128"/>
                <a:cs typeface="Arial" pitchFamily="34" charset="0"/>
              </a:rPr>
              <a:t>l</a:t>
            </a:r>
            <a:r>
              <a:rPr lang="en-US" sz="2000" dirty="0">
                <a:solidFill>
                  <a:srgbClr val="002060"/>
                </a:solidFill>
                <a:latin typeface="Arial" pitchFamily="34" charset="0"/>
                <a:ea typeface="Arial Unicode MS" pitchFamily="34" charset="-128"/>
                <a:cs typeface="Arial" pitchFamily="34" charset="0"/>
              </a:rPr>
              <a:t> </a:t>
            </a:r>
            <a:r>
              <a:rPr lang="en-US" sz="2000" dirty="0" smtClean="0">
                <a:solidFill>
                  <a:srgbClr val="002060"/>
                </a:solidFill>
                <a:latin typeface="Arial" pitchFamily="34" charset="0"/>
                <a:ea typeface="Arial Unicode MS" pitchFamily="34" charset="-128"/>
                <a:cs typeface="Arial" pitchFamily="34" charset="0"/>
              </a:rPr>
              <a:t>F. Stacey &amp; P. Davis </a:t>
            </a:r>
            <a:r>
              <a:rPr lang="en-US" sz="2000" dirty="0">
                <a:solidFill>
                  <a:srgbClr val="002060"/>
                </a:solidFill>
                <a:latin typeface="Arial" pitchFamily="34" charset="0"/>
                <a:ea typeface="Arial Unicode MS" pitchFamily="34" charset="-128"/>
                <a:cs typeface="Arial" pitchFamily="34" charset="0"/>
              </a:rPr>
              <a:t>: </a:t>
            </a:r>
            <a:r>
              <a:rPr lang="en-US" sz="2000" dirty="0" smtClean="0">
                <a:solidFill>
                  <a:srgbClr val="002060"/>
                </a:solidFill>
                <a:latin typeface="Arial" pitchFamily="34" charset="0"/>
                <a:ea typeface="Arial Unicode MS" pitchFamily="34" charset="-128"/>
                <a:cs typeface="Arial" pitchFamily="34" charset="0"/>
              </a:rPr>
              <a:t>Physics of the Earth </a:t>
            </a:r>
          </a:p>
          <a:p>
            <a:pPr algn="ctr" defTabSz="360000">
              <a:spcBef>
                <a:spcPct val="50000"/>
              </a:spcBef>
            </a:pPr>
            <a:r>
              <a:rPr lang="en-US" sz="1200" dirty="0" smtClean="0">
                <a:latin typeface="Wingdings" panose="05000000000000000000" pitchFamily="2" charset="2"/>
                <a:ea typeface="Arial Unicode MS" pitchFamily="34" charset="-128"/>
                <a:cs typeface="Arial" pitchFamily="34" charset="0"/>
              </a:rPr>
              <a:t>l</a:t>
            </a:r>
            <a:r>
              <a:rPr lang="en-US" sz="2000" dirty="0" smtClean="0">
                <a:solidFill>
                  <a:srgbClr val="002060"/>
                </a:solidFill>
                <a:latin typeface="Arial" pitchFamily="34" charset="0"/>
                <a:ea typeface="Arial Unicode MS" pitchFamily="34" charset="-128"/>
                <a:cs typeface="Arial" pitchFamily="34" charset="0"/>
              </a:rPr>
              <a:t> Geoffrey Davies </a:t>
            </a:r>
            <a:r>
              <a:rPr lang="en-US" sz="2000" dirty="0">
                <a:solidFill>
                  <a:srgbClr val="002060"/>
                </a:solidFill>
                <a:latin typeface="Arial" pitchFamily="34" charset="0"/>
                <a:ea typeface="Arial Unicode MS" pitchFamily="34" charset="-128"/>
                <a:cs typeface="Arial" pitchFamily="34" charset="0"/>
              </a:rPr>
              <a:t>: </a:t>
            </a:r>
            <a:r>
              <a:rPr lang="en-US" sz="2000" dirty="0" smtClean="0">
                <a:solidFill>
                  <a:srgbClr val="002060"/>
                </a:solidFill>
                <a:latin typeface="Arial" pitchFamily="34" charset="0"/>
                <a:ea typeface="Arial Unicode MS" pitchFamily="34" charset="-128"/>
                <a:cs typeface="Arial" pitchFamily="34" charset="0"/>
              </a:rPr>
              <a:t>Dynamic </a:t>
            </a:r>
            <a:r>
              <a:rPr lang="en-US" sz="2000" dirty="0">
                <a:solidFill>
                  <a:srgbClr val="002060"/>
                </a:solidFill>
                <a:latin typeface="Arial" pitchFamily="34" charset="0"/>
                <a:ea typeface="Arial Unicode MS" pitchFamily="34" charset="-128"/>
                <a:cs typeface="Arial" pitchFamily="34" charset="0"/>
              </a:rPr>
              <a:t>Earth </a:t>
            </a:r>
            <a:endParaRPr lang="en-US" sz="2000" dirty="0" smtClean="0">
              <a:solidFill>
                <a:srgbClr val="002060"/>
              </a:solidFill>
              <a:latin typeface="Arial" pitchFamily="34" charset="0"/>
              <a:ea typeface="Arial Unicode MS" pitchFamily="34" charset="-128"/>
              <a:cs typeface="Arial" pitchFamily="34" charset="0"/>
            </a:endParaRPr>
          </a:p>
          <a:p>
            <a:pPr algn="ctr" defTabSz="360000">
              <a:spcBef>
                <a:spcPct val="50000"/>
              </a:spcBef>
            </a:pPr>
            <a:r>
              <a:rPr lang="en-US" sz="1200" dirty="0">
                <a:latin typeface="Wingdings" panose="05000000000000000000" pitchFamily="2" charset="2"/>
                <a:ea typeface="Arial Unicode MS" pitchFamily="34" charset="-128"/>
                <a:cs typeface="Arial" pitchFamily="34" charset="0"/>
              </a:rPr>
              <a:t>l</a:t>
            </a:r>
            <a:r>
              <a:rPr lang="en-US" sz="2000" dirty="0">
                <a:solidFill>
                  <a:srgbClr val="002060"/>
                </a:solidFill>
                <a:latin typeface="Arial" pitchFamily="34" charset="0"/>
                <a:ea typeface="Arial Unicode MS" pitchFamily="34" charset="-128"/>
                <a:cs typeface="Arial" pitchFamily="34" charset="0"/>
              </a:rPr>
              <a:t> </a:t>
            </a:r>
            <a:r>
              <a:rPr lang="en-US" sz="2000" dirty="0" smtClean="0">
                <a:solidFill>
                  <a:srgbClr val="002060"/>
                </a:solidFill>
                <a:latin typeface="Arial" pitchFamily="34" charset="0"/>
                <a:ea typeface="Arial Unicode MS" pitchFamily="34" charset="-128"/>
                <a:cs typeface="Arial" pitchFamily="34" charset="0"/>
              </a:rPr>
              <a:t>D. </a:t>
            </a:r>
            <a:r>
              <a:rPr lang="en-US" sz="2000" dirty="0" err="1" smtClean="0">
                <a:solidFill>
                  <a:srgbClr val="002060"/>
                </a:solidFill>
                <a:latin typeface="Arial" pitchFamily="34" charset="0"/>
                <a:ea typeface="Arial Unicode MS" pitchFamily="34" charset="-128"/>
                <a:cs typeface="Arial" pitchFamily="34" charset="0"/>
              </a:rPr>
              <a:t>Turcotte</a:t>
            </a:r>
            <a:r>
              <a:rPr lang="en-US" sz="2000" dirty="0" smtClean="0">
                <a:solidFill>
                  <a:srgbClr val="002060"/>
                </a:solidFill>
                <a:latin typeface="Arial" pitchFamily="34" charset="0"/>
                <a:ea typeface="Arial Unicode MS" pitchFamily="34" charset="-128"/>
                <a:cs typeface="Arial" pitchFamily="34" charset="0"/>
              </a:rPr>
              <a:t> </a:t>
            </a:r>
            <a:r>
              <a:rPr lang="en-US" sz="2000" dirty="0">
                <a:solidFill>
                  <a:srgbClr val="002060"/>
                </a:solidFill>
                <a:latin typeface="Arial" pitchFamily="34" charset="0"/>
                <a:ea typeface="Arial Unicode MS" pitchFamily="34" charset="-128"/>
                <a:cs typeface="Arial" pitchFamily="34" charset="0"/>
              </a:rPr>
              <a:t>&amp; </a:t>
            </a:r>
            <a:r>
              <a:rPr lang="en-US" sz="2000" dirty="0" smtClean="0">
                <a:solidFill>
                  <a:srgbClr val="002060"/>
                </a:solidFill>
                <a:latin typeface="Arial" pitchFamily="34" charset="0"/>
                <a:ea typeface="Arial Unicode MS" pitchFamily="34" charset="-128"/>
                <a:cs typeface="Arial" pitchFamily="34" charset="0"/>
              </a:rPr>
              <a:t>G. Schubert </a:t>
            </a:r>
            <a:r>
              <a:rPr lang="en-US" sz="2000" dirty="0">
                <a:solidFill>
                  <a:srgbClr val="002060"/>
                </a:solidFill>
                <a:latin typeface="Arial" pitchFamily="34" charset="0"/>
                <a:ea typeface="Arial Unicode MS" pitchFamily="34" charset="-128"/>
                <a:cs typeface="Arial" pitchFamily="34" charset="0"/>
              </a:rPr>
              <a:t>: </a:t>
            </a:r>
            <a:r>
              <a:rPr lang="en-US" sz="2000" dirty="0" smtClean="0">
                <a:solidFill>
                  <a:srgbClr val="002060"/>
                </a:solidFill>
                <a:latin typeface="Arial" pitchFamily="34" charset="0"/>
                <a:ea typeface="Arial Unicode MS" pitchFamily="34" charset="-128"/>
                <a:cs typeface="Arial" pitchFamily="34" charset="0"/>
              </a:rPr>
              <a:t>Geodynamics </a:t>
            </a:r>
          </a:p>
        </p:txBody>
      </p:sp>
      <p:sp>
        <p:nvSpPr>
          <p:cNvPr id="5" name="TextBox 4"/>
          <p:cNvSpPr txBox="1"/>
          <p:nvPr/>
        </p:nvSpPr>
        <p:spPr>
          <a:xfrm>
            <a:off x="1434082" y="1286093"/>
            <a:ext cx="6428235" cy="707886"/>
          </a:xfrm>
          <a:prstGeom prst="rect">
            <a:avLst/>
          </a:prstGeom>
          <a:noFill/>
        </p:spPr>
        <p:txBody>
          <a:bodyPr wrap="none" rtlCol="0">
            <a:spAutoFit/>
          </a:bodyPr>
          <a:lstStyle/>
          <a:p>
            <a:pPr algn="ctr"/>
            <a:r>
              <a:rPr lang="en-US" sz="2000" dirty="0" smtClean="0">
                <a:solidFill>
                  <a:srgbClr val="002060"/>
                </a:solidFill>
                <a:latin typeface="Arial" panose="020B0604020202020204" pitchFamily="34" charset="0"/>
                <a:cs typeface="Arial" panose="020B0604020202020204" pitchFamily="34" charset="0"/>
              </a:rPr>
              <a:t>Download on</a:t>
            </a:r>
          </a:p>
          <a:p>
            <a:pPr algn="ctr"/>
            <a:r>
              <a:rPr lang="en-US" sz="2000" b="1" dirty="0" smtClean="0"/>
              <a:t>http</a:t>
            </a:r>
            <a:r>
              <a:rPr lang="en-US" sz="2000" b="1" dirty="0"/>
              <a:t>://www.earth.sinica.edu.tw/content/people/frederic/</a:t>
            </a:r>
          </a:p>
        </p:txBody>
      </p:sp>
      <p:sp>
        <p:nvSpPr>
          <p:cNvPr id="3" name="Rectangle 2"/>
          <p:cNvSpPr/>
          <p:nvPr/>
        </p:nvSpPr>
        <p:spPr>
          <a:xfrm>
            <a:off x="2895600" y="304800"/>
            <a:ext cx="3306098" cy="646331"/>
          </a:xfrm>
          <a:prstGeom prst="rect">
            <a:avLst/>
          </a:prstGeom>
        </p:spPr>
        <p:txBody>
          <a:bodyPr wrap="none">
            <a:spAutoFit/>
          </a:bodyPr>
          <a:lstStyle/>
          <a:p>
            <a:r>
              <a:rPr lang="en-US" sz="3600" b="1" dirty="0" smtClean="0">
                <a:solidFill>
                  <a:srgbClr val="C00000"/>
                </a:solidFill>
              </a:rPr>
              <a:t>PowerPoint files</a:t>
            </a:r>
            <a:endParaRPr lang="en-US" sz="3600" b="1" dirty="0">
              <a:solidFill>
                <a:srgbClr val="C00000"/>
              </a:solidFill>
            </a:endParaRPr>
          </a:p>
        </p:txBody>
      </p:sp>
    </p:spTree>
    <p:extLst>
      <p:ext uri="{BB962C8B-B14F-4D97-AF65-F5344CB8AC3E}">
        <p14:creationId xmlns:p14="http://schemas.microsoft.com/office/powerpoint/2010/main" val="3745799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676400" y="5352871"/>
            <a:ext cx="3050835" cy="1200329"/>
          </a:xfrm>
          <a:prstGeom prst="rect">
            <a:avLst/>
          </a:prstGeom>
          <a:noFill/>
          <a:ln w="12700">
            <a:noFill/>
            <a:miter lim="800000"/>
            <a:headEnd/>
            <a:tailEnd/>
          </a:ln>
          <a:effectLst/>
        </p:spPr>
        <p:txBody>
          <a:bodyPr wrap="none">
            <a:spAutoFit/>
          </a:bodyPr>
          <a:lstStyle/>
          <a:p>
            <a:pPr>
              <a:spcAft>
                <a:spcPct val="30000"/>
              </a:spcAft>
            </a:pPr>
            <a:r>
              <a:rPr lang="de-CH" dirty="0">
                <a:latin typeface="Arial" pitchFamily="34" charset="0"/>
              </a:rPr>
              <a:t>	</a:t>
            </a:r>
            <a:r>
              <a:rPr lang="de-CH" sz="2000" i="1" dirty="0">
                <a:latin typeface="+mn-lt"/>
              </a:rPr>
              <a:t>C</a:t>
            </a:r>
            <a:r>
              <a:rPr lang="de-CH" sz="2000" dirty="0">
                <a:latin typeface="+mn-lt"/>
              </a:rPr>
              <a:t>  =  </a:t>
            </a:r>
            <a:r>
              <a:rPr lang="de-CH" sz="2000" dirty="0">
                <a:latin typeface="Symbol" pitchFamily="18" charset="2"/>
              </a:rPr>
              <a:t></a:t>
            </a:r>
            <a:r>
              <a:rPr lang="de-CH" sz="2000" dirty="0">
                <a:latin typeface="+mn-lt"/>
              </a:rPr>
              <a:t> </a:t>
            </a:r>
            <a:r>
              <a:rPr lang="de-CH" sz="2000" i="1" dirty="0">
                <a:latin typeface="+mn-lt"/>
              </a:rPr>
              <a:t>m</a:t>
            </a:r>
            <a:r>
              <a:rPr lang="de-CH" sz="2000" i="1" baseline="-25000" dirty="0">
                <a:latin typeface="+mn-lt"/>
              </a:rPr>
              <a:t>i</a:t>
            </a:r>
            <a:r>
              <a:rPr lang="de-CH" sz="2000" dirty="0">
                <a:latin typeface="+mn-lt"/>
              </a:rPr>
              <a:t> (</a:t>
            </a:r>
            <a:r>
              <a:rPr lang="de-CH" sz="2000" i="1" dirty="0">
                <a:latin typeface="+mn-lt"/>
              </a:rPr>
              <a:t>x</a:t>
            </a:r>
            <a:r>
              <a:rPr lang="de-CH" sz="2000" i="1" baseline="-25000" dirty="0">
                <a:latin typeface="+mn-lt"/>
              </a:rPr>
              <a:t>i</a:t>
            </a:r>
            <a:r>
              <a:rPr lang="de-CH" sz="2000" baseline="30000" dirty="0">
                <a:latin typeface="+mn-lt"/>
              </a:rPr>
              <a:t>2</a:t>
            </a:r>
            <a:r>
              <a:rPr lang="de-CH" sz="2000" dirty="0">
                <a:latin typeface="+mn-lt"/>
              </a:rPr>
              <a:t> + </a:t>
            </a:r>
            <a:r>
              <a:rPr lang="de-CH" sz="2000" i="1" dirty="0">
                <a:latin typeface="+mn-lt"/>
              </a:rPr>
              <a:t>y</a:t>
            </a:r>
            <a:r>
              <a:rPr lang="de-CH" sz="2000" i="1" baseline="-25000" dirty="0">
                <a:latin typeface="+mn-lt"/>
              </a:rPr>
              <a:t>i</a:t>
            </a:r>
            <a:r>
              <a:rPr lang="de-CH" sz="2000" baseline="30000" dirty="0">
                <a:latin typeface="+mn-lt"/>
              </a:rPr>
              <a:t>2</a:t>
            </a:r>
            <a:r>
              <a:rPr lang="de-CH" sz="2000" dirty="0">
                <a:latin typeface="+mn-lt"/>
              </a:rPr>
              <a:t> )</a:t>
            </a:r>
          </a:p>
          <a:p>
            <a:pPr>
              <a:spcAft>
                <a:spcPct val="30000"/>
              </a:spcAft>
            </a:pPr>
            <a:r>
              <a:rPr lang="de-CH" sz="2000" dirty="0">
                <a:latin typeface="+mn-lt"/>
              </a:rPr>
              <a:t>	</a:t>
            </a:r>
            <a:r>
              <a:rPr lang="de-CH" sz="2000" i="1" dirty="0">
                <a:latin typeface="+mn-lt"/>
              </a:rPr>
              <a:t>A</a:t>
            </a:r>
            <a:r>
              <a:rPr lang="de-CH" sz="2000" dirty="0">
                <a:latin typeface="+mn-lt"/>
              </a:rPr>
              <a:t>  =  </a:t>
            </a:r>
            <a:r>
              <a:rPr lang="de-CH" sz="2000" dirty="0">
                <a:latin typeface="Symbol" pitchFamily="18" charset="2"/>
              </a:rPr>
              <a:t></a:t>
            </a:r>
            <a:r>
              <a:rPr lang="de-CH" sz="2000" dirty="0">
                <a:latin typeface="+mn-lt"/>
              </a:rPr>
              <a:t> </a:t>
            </a:r>
            <a:r>
              <a:rPr lang="de-CH" sz="2000" i="1" dirty="0">
                <a:latin typeface="+mn-lt"/>
              </a:rPr>
              <a:t>m</a:t>
            </a:r>
            <a:r>
              <a:rPr lang="de-CH" sz="2000" i="1" baseline="-25000" dirty="0">
                <a:latin typeface="+mn-lt"/>
              </a:rPr>
              <a:t>i</a:t>
            </a:r>
            <a:r>
              <a:rPr lang="de-CH" sz="2000" dirty="0">
                <a:latin typeface="+mn-lt"/>
              </a:rPr>
              <a:t> (</a:t>
            </a:r>
            <a:r>
              <a:rPr lang="de-CH" sz="2000" i="1" dirty="0">
                <a:latin typeface="+mn-lt"/>
              </a:rPr>
              <a:t>y</a:t>
            </a:r>
            <a:r>
              <a:rPr lang="de-CH" sz="2000" i="1" baseline="-25000" dirty="0">
                <a:latin typeface="+mn-lt"/>
              </a:rPr>
              <a:t>i</a:t>
            </a:r>
            <a:r>
              <a:rPr lang="de-CH" sz="2000" baseline="30000" dirty="0">
                <a:latin typeface="+mn-lt"/>
              </a:rPr>
              <a:t>2</a:t>
            </a:r>
            <a:r>
              <a:rPr lang="de-CH" sz="2000" dirty="0">
                <a:latin typeface="+mn-lt"/>
              </a:rPr>
              <a:t> + </a:t>
            </a:r>
            <a:r>
              <a:rPr lang="de-CH" sz="2000" i="1" dirty="0">
                <a:latin typeface="+mn-lt"/>
              </a:rPr>
              <a:t>z</a:t>
            </a:r>
            <a:r>
              <a:rPr lang="de-CH" sz="2000" i="1" baseline="-25000" dirty="0">
                <a:latin typeface="+mn-lt"/>
              </a:rPr>
              <a:t>i</a:t>
            </a:r>
            <a:r>
              <a:rPr lang="de-CH" sz="2000" baseline="30000" dirty="0">
                <a:latin typeface="+mn-lt"/>
              </a:rPr>
              <a:t>2</a:t>
            </a:r>
            <a:r>
              <a:rPr lang="de-CH" sz="2000" dirty="0">
                <a:latin typeface="+mn-lt"/>
              </a:rPr>
              <a:t> )</a:t>
            </a:r>
          </a:p>
          <a:p>
            <a:pPr>
              <a:spcAft>
                <a:spcPct val="30000"/>
              </a:spcAft>
            </a:pPr>
            <a:r>
              <a:rPr lang="de-CH" sz="2000" dirty="0">
                <a:latin typeface="+mn-lt"/>
              </a:rPr>
              <a:t>	</a:t>
            </a:r>
            <a:r>
              <a:rPr lang="de-CH" sz="2000" i="1" dirty="0">
                <a:latin typeface="+mn-lt"/>
              </a:rPr>
              <a:t>B</a:t>
            </a:r>
            <a:r>
              <a:rPr lang="de-CH" sz="2000" dirty="0">
                <a:latin typeface="+mn-lt"/>
              </a:rPr>
              <a:t>  =  </a:t>
            </a:r>
            <a:r>
              <a:rPr lang="de-CH" sz="2000" dirty="0">
                <a:latin typeface="Symbol" pitchFamily="18" charset="2"/>
              </a:rPr>
              <a:t></a:t>
            </a:r>
            <a:r>
              <a:rPr lang="de-CH" sz="2000" dirty="0">
                <a:latin typeface="+mn-lt"/>
              </a:rPr>
              <a:t> </a:t>
            </a:r>
            <a:r>
              <a:rPr lang="de-CH" sz="2000" i="1" dirty="0">
                <a:latin typeface="+mn-lt"/>
              </a:rPr>
              <a:t>m</a:t>
            </a:r>
            <a:r>
              <a:rPr lang="de-CH" sz="2000" i="1" baseline="-25000" dirty="0">
                <a:latin typeface="+mn-lt"/>
              </a:rPr>
              <a:t>i</a:t>
            </a:r>
            <a:r>
              <a:rPr lang="de-CH" sz="2000" dirty="0">
                <a:latin typeface="+mn-lt"/>
              </a:rPr>
              <a:t> (</a:t>
            </a:r>
            <a:r>
              <a:rPr lang="de-CH" sz="2000" i="1" dirty="0">
                <a:latin typeface="+mn-lt"/>
              </a:rPr>
              <a:t>z</a:t>
            </a:r>
            <a:r>
              <a:rPr lang="de-CH" sz="2000" i="1" baseline="-25000" dirty="0">
                <a:latin typeface="+mn-lt"/>
              </a:rPr>
              <a:t>i</a:t>
            </a:r>
            <a:r>
              <a:rPr lang="de-CH" sz="2000" baseline="30000" dirty="0">
                <a:latin typeface="+mn-lt"/>
              </a:rPr>
              <a:t>2</a:t>
            </a:r>
            <a:r>
              <a:rPr lang="de-CH" sz="2000" dirty="0">
                <a:latin typeface="+mn-lt"/>
              </a:rPr>
              <a:t> + </a:t>
            </a:r>
            <a:r>
              <a:rPr lang="de-CH" sz="2000" i="1" dirty="0">
                <a:latin typeface="+mn-lt"/>
              </a:rPr>
              <a:t>x</a:t>
            </a:r>
            <a:r>
              <a:rPr lang="de-CH" sz="2000" i="1" baseline="-25000" dirty="0">
                <a:latin typeface="+mn-lt"/>
              </a:rPr>
              <a:t>i</a:t>
            </a:r>
            <a:r>
              <a:rPr lang="de-CH" sz="2000" baseline="30000" dirty="0">
                <a:latin typeface="+mn-lt"/>
              </a:rPr>
              <a:t>2</a:t>
            </a:r>
            <a:r>
              <a:rPr lang="de-CH" sz="2000" dirty="0">
                <a:latin typeface="+mn-lt"/>
              </a:rPr>
              <a:t> )</a:t>
            </a:r>
          </a:p>
        </p:txBody>
      </p:sp>
      <p:sp>
        <p:nvSpPr>
          <p:cNvPr id="7" name="Rectangle 3"/>
          <p:cNvSpPr>
            <a:spLocks noChangeArrowheads="1"/>
          </p:cNvSpPr>
          <p:nvPr/>
        </p:nvSpPr>
        <p:spPr bwMode="auto">
          <a:xfrm>
            <a:off x="1752600" y="1752600"/>
            <a:ext cx="2133600" cy="1320874"/>
          </a:xfrm>
          <a:prstGeom prst="rect">
            <a:avLst/>
          </a:prstGeom>
          <a:noFill/>
          <a:ln w="12700">
            <a:noFill/>
            <a:miter lim="800000"/>
            <a:headEnd/>
            <a:tailEnd/>
          </a:ln>
          <a:effectLst/>
        </p:spPr>
        <p:txBody>
          <a:bodyPr wrap="square" lIns="90487" tIns="44450" rIns="90487" bIns="44450">
            <a:spAutoFit/>
          </a:bodyPr>
          <a:lstStyle/>
          <a:p>
            <a:r>
              <a:rPr lang="de-CH" sz="2000" dirty="0" smtClean="0">
                <a:latin typeface="+mn-lt"/>
              </a:rPr>
              <a:t>I </a:t>
            </a:r>
            <a:r>
              <a:rPr lang="de-CH" sz="2000" dirty="0">
                <a:latin typeface="+mn-lt"/>
              </a:rPr>
              <a:t>= </a:t>
            </a:r>
            <a:r>
              <a:rPr lang="de-CH" sz="2000" dirty="0">
                <a:latin typeface="Symbol" pitchFamily="18" charset="2"/>
              </a:rPr>
              <a:t></a:t>
            </a:r>
            <a:r>
              <a:rPr lang="de-CH" sz="2000" dirty="0">
                <a:latin typeface="+mn-lt"/>
              </a:rPr>
              <a:t> </a:t>
            </a:r>
            <a:r>
              <a:rPr lang="de-CH" sz="2000" i="1" dirty="0">
                <a:latin typeface="+mn-lt"/>
              </a:rPr>
              <a:t>m</a:t>
            </a:r>
            <a:r>
              <a:rPr lang="de-CH" sz="2000" i="1" baseline="-25000" dirty="0">
                <a:latin typeface="+mn-lt"/>
              </a:rPr>
              <a:t>i </a:t>
            </a:r>
            <a:r>
              <a:rPr lang="de-CH" sz="2000" dirty="0">
                <a:latin typeface="+mn-lt"/>
              </a:rPr>
              <a:t>(</a:t>
            </a:r>
            <a:r>
              <a:rPr lang="de-CH" sz="2000" i="1" dirty="0">
                <a:latin typeface="+mn-lt"/>
              </a:rPr>
              <a:t>x</a:t>
            </a:r>
            <a:r>
              <a:rPr lang="de-CH" sz="2000" i="1" baseline="-25000" dirty="0">
                <a:latin typeface="+mn-lt"/>
              </a:rPr>
              <a:t>i</a:t>
            </a:r>
            <a:r>
              <a:rPr lang="de-CH" sz="2000" baseline="30000" dirty="0">
                <a:latin typeface="+mn-lt"/>
              </a:rPr>
              <a:t>2</a:t>
            </a:r>
            <a:r>
              <a:rPr lang="de-CH" sz="2000" dirty="0">
                <a:latin typeface="+mn-lt"/>
              </a:rPr>
              <a:t> + </a:t>
            </a:r>
            <a:r>
              <a:rPr lang="de-CH" sz="2000" i="1" dirty="0">
                <a:latin typeface="+mn-lt"/>
              </a:rPr>
              <a:t>y</a:t>
            </a:r>
            <a:r>
              <a:rPr lang="de-CH" sz="2000" i="1" baseline="-25000" dirty="0">
                <a:latin typeface="+mn-lt"/>
              </a:rPr>
              <a:t>i</a:t>
            </a:r>
            <a:r>
              <a:rPr lang="de-CH" sz="2000" baseline="30000" dirty="0">
                <a:latin typeface="+mn-lt"/>
              </a:rPr>
              <a:t>2 </a:t>
            </a:r>
            <a:r>
              <a:rPr lang="de-CH" sz="2000" dirty="0" smtClean="0">
                <a:latin typeface="+mn-lt"/>
              </a:rPr>
              <a:t>)</a:t>
            </a:r>
            <a:endParaRPr lang="de-CH" sz="2000" dirty="0">
              <a:latin typeface="+mn-lt"/>
            </a:endParaRPr>
          </a:p>
          <a:p>
            <a:pPr>
              <a:spcBef>
                <a:spcPts val="1200"/>
              </a:spcBef>
            </a:pPr>
            <a:r>
              <a:rPr lang="de-CH" sz="2000" dirty="0" smtClean="0">
                <a:latin typeface="+mn-lt"/>
              </a:rPr>
              <a:t>  = </a:t>
            </a:r>
            <a:r>
              <a:rPr lang="de-CH" sz="2000" dirty="0">
                <a:latin typeface="+mn-lt"/>
              </a:rPr>
              <a:t>∫ (</a:t>
            </a:r>
            <a:r>
              <a:rPr lang="de-CH" sz="2000" i="1" dirty="0">
                <a:latin typeface="+mn-lt"/>
              </a:rPr>
              <a:t>x</a:t>
            </a:r>
            <a:r>
              <a:rPr lang="de-CH" sz="2000" i="1" baseline="30000" dirty="0">
                <a:latin typeface="+mn-lt"/>
              </a:rPr>
              <a:t>2</a:t>
            </a:r>
            <a:r>
              <a:rPr lang="de-CH" sz="2000" dirty="0">
                <a:latin typeface="+mn-lt"/>
              </a:rPr>
              <a:t> + </a:t>
            </a:r>
            <a:r>
              <a:rPr lang="de-CH" sz="2000" i="1" dirty="0">
                <a:latin typeface="+mn-lt"/>
              </a:rPr>
              <a:t>y</a:t>
            </a:r>
            <a:r>
              <a:rPr lang="de-CH" sz="2000" baseline="30000" dirty="0">
                <a:latin typeface="+mn-lt"/>
              </a:rPr>
              <a:t>2 </a:t>
            </a:r>
            <a:r>
              <a:rPr lang="de-CH" sz="2000" dirty="0">
                <a:latin typeface="+mn-lt"/>
              </a:rPr>
              <a:t>) </a:t>
            </a:r>
            <a:r>
              <a:rPr lang="de-CH" sz="2000" dirty="0" smtClean="0">
                <a:latin typeface="+mn-lt"/>
              </a:rPr>
              <a:t>d</a:t>
            </a:r>
            <a:r>
              <a:rPr lang="de-CH" sz="2000" i="1" dirty="0" smtClean="0">
                <a:latin typeface="+mn-lt"/>
              </a:rPr>
              <a:t>m</a:t>
            </a:r>
            <a:endParaRPr lang="de-CH" sz="2000" i="1" dirty="0">
              <a:latin typeface="+mn-lt"/>
            </a:endParaRPr>
          </a:p>
          <a:p>
            <a:pPr>
              <a:spcBef>
                <a:spcPts val="1200"/>
              </a:spcBef>
            </a:pPr>
            <a:r>
              <a:rPr lang="de-CH" sz="2000" dirty="0" smtClean="0">
                <a:latin typeface="+mn-lt"/>
              </a:rPr>
              <a:t>  = </a:t>
            </a:r>
            <a:r>
              <a:rPr lang="de-CH" sz="2000" dirty="0">
                <a:latin typeface="+mn-lt"/>
              </a:rPr>
              <a:t>∫ (</a:t>
            </a:r>
            <a:r>
              <a:rPr lang="de-CH" sz="2000" i="1" dirty="0">
                <a:latin typeface="+mn-lt"/>
              </a:rPr>
              <a:t>x</a:t>
            </a:r>
            <a:r>
              <a:rPr lang="de-CH" sz="2000" i="1" baseline="30000" dirty="0">
                <a:latin typeface="+mn-lt"/>
              </a:rPr>
              <a:t>2</a:t>
            </a:r>
            <a:r>
              <a:rPr lang="de-CH" sz="2000" dirty="0">
                <a:latin typeface="+mn-lt"/>
              </a:rPr>
              <a:t> + y</a:t>
            </a:r>
            <a:r>
              <a:rPr lang="de-CH" sz="2000" baseline="30000" dirty="0">
                <a:latin typeface="+mn-lt"/>
              </a:rPr>
              <a:t>2 </a:t>
            </a:r>
            <a:r>
              <a:rPr lang="de-CH" sz="2000" dirty="0">
                <a:latin typeface="+mn-lt"/>
              </a:rPr>
              <a:t>) </a:t>
            </a:r>
            <a:r>
              <a:rPr lang="de-CH" sz="2000" dirty="0">
                <a:latin typeface="Symbol" pitchFamily="18" charset="2"/>
              </a:rPr>
              <a:t></a:t>
            </a:r>
            <a:r>
              <a:rPr lang="de-CH" sz="2000" dirty="0" smtClean="0">
                <a:latin typeface="+mn-lt"/>
              </a:rPr>
              <a:t>d</a:t>
            </a:r>
            <a:r>
              <a:rPr lang="de-CH" sz="2000" i="1" dirty="0" smtClean="0">
                <a:latin typeface="+mn-lt"/>
              </a:rPr>
              <a:t>V</a:t>
            </a:r>
            <a:r>
              <a:rPr lang="de-CH" sz="2000" dirty="0" smtClean="0">
                <a:latin typeface="+mn-lt"/>
              </a:rPr>
              <a:t> </a:t>
            </a:r>
            <a:endParaRPr lang="de-CH" sz="2000" dirty="0">
              <a:latin typeface="+mn-lt"/>
            </a:endParaRPr>
          </a:p>
        </p:txBody>
      </p:sp>
      <p:sp>
        <p:nvSpPr>
          <p:cNvPr id="32" name="Rectangle 31"/>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pic>
        <p:nvPicPr>
          <p:cNvPr id="33" name="Picture 32" descr="L05_moment_of_inertia.jpg"/>
          <p:cNvPicPr>
            <a:picLocks noChangeAspect="1"/>
          </p:cNvPicPr>
          <p:nvPr/>
        </p:nvPicPr>
        <p:blipFill>
          <a:blip r:embed="rId3" cstate="print"/>
          <a:stretch>
            <a:fillRect/>
          </a:stretch>
        </p:blipFill>
        <p:spPr>
          <a:xfrm>
            <a:off x="6097092" y="1295400"/>
            <a:ext cx="2284908" cy="2508845"/>
          </a:xfrm>
          <a:prstGeom prst="rect">
            <a:avLst/>
          </a:prstGeom>
        </p:spPr>
      </p:pic>
      <p:sp>
        <p:nvSpPr>
          <p:cNvPr id="35" name="Title 34"/>
          <p:cNvSpPr>
            <a:spLocks noGrp="1"/>
          </p:cNvSpPr>
          <p:nvPr>
            <p:ph type="title"/>
          </p:nvPr>
        </p:nvSpPr>
        <p:spPr>
          <a:xfrm>
            <a:off x="142844" y="76200"/>
            <a:ext cx="7772400" cy="538178"/>
          </a:xfrm>
        </p:spPr>
        <p:txBody>
          <a:bodyPr>
            <a:noAutofit/>
          </a:bodyPr>
          <a:lstStyle/>
          <a:p>
            <a:pPr algn="l"/>
            <a:r>
              <a:rPr lang="en-US" sz="3600" kern="1200" dirty="0" smtClean="0">
                <a:solidFill>
                  <a:schemeClr val="bg1"/>
                </a:solidFill>
                <a:latin typeface="Calibri"/>
                <a:ea typeface="+mj-ea"/>
                <a:cs typeface="+mj-cs"/>
              </a:rPr>
              <a:t>Moment of inertia: definition</a:t>
            </a:r>
            <a:endParaRPr lang="fr-CH" sz="3600" dirty="0">
              <a:solidFill>
                <a:schemeClr val="bg1"/>
              </a:solidFill>
            </a:endParaRPr>
          </a:p>
        </p:txBody>
      </p:sp>
      <p:sp>
        <p:nvSpPr>
          <p:cNvPr id="36" name="TextBox 35"/>
          <p:cNvSpPr txBox="1"/>
          <p:nvPr/>
        </p:nvSpPr>
        <p:spPr>
          <a:xfrm>
            <a:off x="142844" y="928670"/>
            <a:ext cx="7781956" cy="707886"/>
          </a:xfrm>
          <a:prstGeom prst="rect">
            <a:avLst/>
          </a:prstGeom>
          <a:noFill/>
        </p:spPr>
        <p:txBody>
          <a:bodyPr wrap="square" rtlCol="0">
            <a:spAutoFit/>
          </a:bodyPr>
          <a:lstStyle/>
          <a:p>
            <a:pPr algn="just"/>
            <a:r>
              <a:rPr lang="fr-CH" sz="1200" dirty="0" smtClean="0">
                <a:latin typeface="Wingdings" pitchFamily="2" charset="2"/>
              </a:rPr>
              <a:t>l</a:t>
            </a:r>
            <a:r>
              <a:rPr lang="fr-CH" dirty="0" smtClean="0">
                <a:solidFill>
                  <a:srgbClr val="002060"/>
                </a:solidFill>
                <a:latin typeface="+mn-lt"/>
              </a:rPr>
              <a:t> </a:t>
            </a:r>
            <a:r>
              <a:rPr lang="fr-CH" sz="2000" dirty="0" smtClean="0">
                <a:solidFill>
                  <a:srgbClr val="002060"/>
                </a:solidFill>
                <a:latin typeface="+mn-lt"/>
              </a:rPr>
              <a:t>The moment of </a:t>
            </a:r>
            <a:r>
              <a:rPr lang="fr-CH" sz="2000" dirty="0" err="1" smtClean="0">
                <a:solidFill>
                  <a:srgbClr val="002060"/>
                </a:solidFill>
                <a:latin typeface="+mn-lt"/>
              </a:rPr>
              <a:t>inertia</a:t>
            </a:r>
            <a:r>
              <a:rPr lang="fr-CH" sz="2000" dirty="0" smtClean="0">
                <a:solidFill>
                  <a:srgbClr val="002060"/>
                </a:solidFill>
                <a:latin typeface="+mn-lt"/>
              </a:rPr>
              <a:t> </a:t>
            </a:r>
            <a:r>
              <a:rPr lang="fr-CH" sz="2000" dirty="0" err="1" smtClean="0">
                <a:solidFill>
                  <a:srgbClr val="002060"/>
                </a:solidFill>
                <a:latin typeface="+mn-lt"/>
              </a:rPr>
              <a:t>describe</a:t>
            </a:r>
            <a:r>
              <a:rPr lang="fr-CH" sz="2000" dirty="0" smtClean="0">
                <a:solidFill>
                  <a:srgbClr val="002060"/>
                </a:solidFill>
                <a:latin typeface="+mn-lt"/>
              </a:rPr>
              <a:t> the </a:t>
            </a:r>
            <a:r>
              <a:rPr lang="fr-CH" sz="2000" dirty="0" smtClean="0">
                <a:solidFill>
                  <a:srgbClr val="C00000"/>
                </a:solidFill>
                <a:latin typeface="+mn-lt"/>
              </a:rPr>
              <a:t>mass </a:t>
            </a:r>
            <a:r>
              <a:rPr lang="fr-CH" sz="2000" dirty="0" err="1" smtClean="0">
                <a:solidFill>
                  <a:srgbClr val="C00000"/>
                </a:solidFill>
                <a:latin typeface="+mn-lt"/>
              </a:rPr>
              <a:t>repartition</a:t>
            </a:r>
            <a:r>
              <a:rPr lang="fr-CH" sz="2000" dirty="0" smtClean="0">
                <a:solidFill>
                  <a:srgbClr val="C00000"/>
                </a:solidFill>
                <a:latin typeface="+mn-lt"/>
              </a:rPr>
              <a:t> </a:t>
            </a:r>
            <a:r>
              <a:rPr lang="fr-CH" sz="2000" dirty="0" smtClean="0">
                <a:solidFill>
                  <a:srgbClr val="002060"/>
                </a:solidFill>
                <a:latin typeface="+mn-lt"/>
              </a:rPr>
              <a:t>about a  </a:t>
            </a:r>
            <a:r>
              <a:rPr lang="fr-CH" sz="2000" dirty="0" err="1" smtClean="0">
                <a:solidFill>
                  <a:srgbClr val="002060"/>
                </a:solidFill>
                <a:latin typeface="+mn-lt"/>
              </a:rPr>
              <a:t>reference</a:t>
            </a:r>
            <a:r>
              <a:rPr lang="fr-CH" sz="2000" dirty="0" smtClean="0">
                <a:solidFill>
                  <a:srgbClr val="002060"/>
                </a:solidFill>
                <a:latin typeface="+mn-lt"/>
              </a:rPr>
              <a:t> axis. For instance, about Oz (</a:t>
            </a:r>
            <a:r>
              <a:rPr lang="de-CH" sz="2000" dirty="0" smtClean="0">
                <a:solidFill>
                  <a:srgbClr val="002060"/>
                </a:solidFill>
                <a:latin typeface="+mn-lt"/>
              </a:rPr>
              <a:t>radius, </a:t>
            </a:r>
            <a:r>
              <a:rPr lang="de-CH" sz="2000" i="1" dirty="0" smtClean="0">
                <a:solidFill>
                  <a:srgbClr val="002060"/>
                </a:solidFill>
                <a:latin typeface="+mn-lt"/>
              </a:rPr>
              <a:t>R</a:t>
            </a:r>
            <a:r>
              <a:rPr lang="de-CH" sz="2000" i="1" baseline="-25000" dirty="0" smtClean="0">
                <a:solidFill>
                  <a:srgbClr val="002060"/>
                </a:solidFill>
                <a:latin typeface="+mn-lt"/>
              </a:rPr>
              <a:t>i</a:t>
            </a:r>
            <a:r>
              <a:rPr lang="de-CH" sz="2000" dirty="0" smtClean="0">
                <a:solidFill>
                  <a:srgbClr val="002060"/>
                </a:solidFill>
                <a:latin typeface="+mn-lt"/>
              </a:rPr>
              <a:t> = </a:t>
            </a:r>
            <a:r>
              <a:rPr lang="de-CH" sz="2000" i="1" dirty="0" smtClean="0">
                <a:solidFill>
                  <a:srgbClr val="002060"/>
                </a:solidFill>
                <a:latin typeface="+mn-lt"/>
              </a:rPr>
              <a:t>x</a:t>
            </a:r>
            <a:r>
              <a:rPr lang="de-CH" sz="2000" i="1" baseline="-25000" dirty="0" smtClean="0">
                <a:solidFill>
                  <a:srgbClr val="002060"/>
                </a:solidFill>
                <a:latin typeface="+mn-lt"/>
              </a:rPr>
              <a:t>i</a:t>
            </a:r>
            <a:r>
              <a:rPr lang="de-CH" sz="2000" baseline="30000" dirty="0" smtClean="0">
                <a:solidFill>
                  <a:srgbClr val="002060"/>
                </a:solidFill>
                <a:latin typeface="+mn-lt"/>
              </a:rPr>
              <a:t>2</a:t>
            </a:r>
            <a:r>
              <a:rPr lang="de-CH" sz="2000" dirty="0" smtClean="0">
                <a:solidFill>
                  <a:srgbClr val="002060"/>
                </a:solidFill>
                <a:latin typeface="+mn-lt"/>
              </a:rPr>
              <a:t> + </a:t>
            </a:r>
            <a:r>
              <a:rPr lang="de-CH" sz="2000" i="1" dirty="0" smtClean="0">
                <a:solidFill>
                  <a:srgbClr val="002060"/>
                </a:solidFill>
                <a:latin typeface="+mn-lt"/>
              </a:rPr>
              <a:t>y</a:t>
            </a:r>
            <a:r>
              <a:rPr lang="de-CH" sz="2000" i="1" baseline="-25000" dirty="0" smtClean="0">
                <a:solidFill>
                  <a:srgbClr val="002060"/>
                </a:solidFill>
                <a:latin typeface="+mn-lt"/>
              </a:rPr>
              <a:t>i</a:t>
            </a:r>
            <a:r>
              <a:rPr lang="de-CH" sz="2000" baseline="30000" dirty="0" smtClean="0">
                <a:solidFill>
                  <a:srgbClr val="002060"/>
                </a:solidFill>
                <a:latin typeface="+mn-lt"/>
              </a:rPr>
              <a:t>2</a:t>
            </a:r>
            <a:r>
              <a:rPr lang="fr-CH" sz="2000" dirty="0" smtClean="0">
                <a:solidFill>
                  <a:srgbClr val="002060"/>
                </a:solidFill>
                <a:latin typeface="+mn-lt"/>
              </a:rPr>
              <a:t>):</a:t>
            </a:r>
            <a:endParaRPr lang="fr-CH" sz="2000" dirty="0">
              <a:solidFill>
                <a:srgbClr val="002060"/>
              </a:solidFill>
              <a:latin typeface="+mn-lt"/>
            </a:endParaRPr>
          </a:p>
        </p:txBody>
      </p:sp>
      <p:sp>
        <p:nvSpPr>
          <p:cNvPr id="37" name="Rectangle 36"/>
          <p:cNvSpPr/>
          <p:nvPr/>
        </p:nvSpPr>
        <p:spPr>
          <a:xfrm>
            <a:off x="5857884" y="3929066"/>
            <a:ext cx="3071834" cy="2786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8" name="Picture 3"/>
          <p:cNvPicPr>
            <a:picLocks noChangeAspect="1" noChangeArrowheads="1"/>
          </p:cNvPicPr>
          <p:nvPr/>
        </p:nvPicPr>
        <p:blipFill>
          <a:blip r:embed="rId4" cstate="print"/>
          <a:srcRect/>
          <a:stretch>
            <a:fillRect/>
          </a:stretch>
        </p:blipFill>
        <p:spPr bwMode="auto">
          <a:xfrm>
            <a:off x="6172200" y="4038600"/>
            <a:ext cx="2420747" cy="2626106"/>
          </a:xfrm>
          <a:prstGeom prst="rect">
            <a:avLst/>
          </a:prstGeom>
          <a:noFill/>
          <a:ln w="12700">
            <a:noFill/>
            <a:miter lim="800000"/>
            <a:headEnd/>
            <a:tailEnd/>
          </a:ln>
          <a:effectLst/>
        </p:spPr>
      </p:pic>
      <p:sp>
        <p:nvSpPr>
          <p:cNvPr id="39" name="TextBox 38"/>
          <p:cNvSpPr txBox="1"/>
          <p:nvPr/>
        </p:nvSpPr>
        <p:spPr>
          <a:xfrm>
            <a:off x="152400" y="3581400"/>
            <a:ext cx="6019800" cy="707886"/>
          </a:xfrm>
          <a:prstGeom prst="rect">
            <a:avLst/>
          </a:prstGeom>
          <a:noFill/>
        </p:spPr>
        <p:txBody>
          <a:bodyPr wrap="square" rtlCol="0">
            <a:spAutoFit/>
          </a:bodyPr>
          <a:lstStyle/>
          <a:p>
            <a:r>
              <a:rPr lang="fr-CH" sz="1200" dirty="0" smtClean="0">
                <a:latin typeface="Wingdings" pitchFamily="2" charset="2"/>
              </a:rPr>
              <a:t>l</a:t>
            </a:r>
            <a:r>
              <a:rPr lang="fr-CH" sz="2000" dirty="0" smtClean="0">
                <a:solidFill>
                  <a:srgbClr val="002060"/>
                </a:solidFill>
                <a:latin typeface="+mn-lt"/>
              </a:rPr>
              <a:t> Moment </a:t>
            </a:r>
            <a:r>
              <a:rPr lang="fr-CH" sz="2000" i="1" dirty="0" smtClean="0">
                <a:solidFill>
                  <a:srgbClr val="002060"/>
                </a:solidFill>
                <a:latin typeface="+mn-lt"/>
              </a:rPr>
              <a:t>I</a:t>
            </a:r>
            <a:r>
              <a:rPr lang="fr-CH" sz="2000" dirty="0" smtClean="0">
                <a:solidFill>
                  <a:srgbClr val="002060"/>
                </a:solidFill>
                <a:latin typeface="+mn-lt"/>
              </a:rPr>
              <a:t> about the axis (OP) </a:t>
            </a:r>
            <a:r>
              <a:rPr lang="fr-CH" sz="2000" dirty="0" err="1" smtClean="0">
                <a:solidFill>
                  <a:srgbClr val="002060"/>
                </a:solidFill>
                <a:latin typeface="+mn-lt"/>
              </a:rPr>
              <a:t>joining</a:t>
            </a:r>
            <a:r>
              <a:rPr lang="fr-CH" sz="2000" dirty="0" smtClean="0">
                <a:solidFill>
                  <a:srgbClr val="002060"/>
                </a:solidFill>
                <a:latin typeface="+mn-lt"/>
              </a:rPr>
              <a:t> the center of </a:t>
            </a:r>
            <a:r>
              <a:rPr lang="fr-CH" sz="2000" dirty="0" smtClean="0">
                <a:solidFill>
                  <a:srgbClr val="002060"/>
                </a:solidFill>
              </a:rPr>
              <a:t>mass, and the observation point </a:t>
            </a:r>
            <a:r>
              <a:rPr lang="fr-CH" sz="2000" dirty="0" smtClean="0">
                <a:solidFill>
                  <a:srgbClr val="002060"/>
                </a:solidFill>
                <a:latin typeface="+mn-lt"/>
              </a:rPr>
              <a:t>: </a:t>
            </a:r>
          </a:p>
        </p:txBody>
      </p:sp>
      <p:graphicFrame>
        <p:nvGraphicFramePr>
          <p:cNvPr id="76802" name="Object 2"/>
          <p:cNvGraphicFramePr>
            <a:graphicFrameLocks noChangeAspect="1"/>
          </p:cNvGraphicFramePr>
          <p:nvPr>
            <p:extLst>
              <p:ext uri="{D42A27DB-BD31-4B8C-83A1-F6EECF244321}">
                <p14:modId xmlns:p14="http://schemas.microsoft.com/office/powerpoint/2010/main" val="2408840839"/>
              </p:ext>
            </p:extLst>
          </p:nvPr>
        </p:nvGraphicFramePr>
        <p:xfrm>
          <a:off x="609600" y="4343400"/>
          <a:ext cx="3678238" cy="411163"/>
        </p:xfrm>
        <a:graphic>
          <a:graphicData uri="http://schemas.openxmlformats.org/presentationml/2006/ole">
            <mc:AlternateContent xmlns:mc="http://schemas.openxmlformats.org/markup-compatibility/2006">
              <mc:Choice xmlns:v="urn:schemas-microsoft-com:vml" Requires="v">
                <p:oleObj spid="_x0000_s76855" name="Equation" r:id="rId5" imgW="2044440" imgH="228600" progId="Equation.3">
                  <p:embed/>
                </p:oleObj>
              </mc:Choice>
              <mc:Fallback>
                <p:oleObj name="Equation" r:id="rId5" imgW="204444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343400"/>
                        <a:ext cx="3678238"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2"/>
          <p:cNvSpPr txBox="1">
            <a:spLocks noChangeArrowheads="1"/>
          </p:cNvSpPr>
          <p:nvPr/>
        </p:nvSpPr>
        <p:spPr>
          <a:xfrm>
            <a:off x="228600" y="4800600"/>
            <a:ext cx="5715000" cy="838200"/>
          </a:xfrm>
          <a:prstGeom prst="rect">
            <a:avLst/>
          </a:prstGeom>
          <a:no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tab pos="1257300" algn="l"/>
                <a:tab pos="4000500" algn="l"/>
              </a:tabLst>
              <a:defRPr/>
            </a:pPr>
            <a:r>
              <a:rPr kumimoji="0" lang="de-CH" sz="1600" b="0" i="0" u="none" strike="noStrike" kern="1200" cap="none" spc="0" normalizeH="0" baseline="0" noProof="0" dirty="0" smtClean="0">
                <a:ln>
                  <a:noFill/>
                </a:ln>
                <a:solidFill>
                  <a:srgbClr val="002060"/>
                </a:solidFill>
                <a:effectLst/>
                <a:uLnTx/>
                <a:uFillTx/>
                <a:latin typeface="+mn-lt"/>
                <a:ea typeface="+mn-ea"/>
                <a:cs typeface="+mn-cs"/>
              </a:rPr>
              <a:t>where</a:t>
            </a:r>
            <a:r>
              <a:rPr kumimoji="0" lang="de-CH" sz="1600" b="0" i="0" u="none" strike="noStrike" kern="1200" cap="none" spc="0" normalizeH="0" baseline="0" noProof="0" dirty="0" smtClean="0">
                <a:ln>
                  <a:noFill/>
                </a:ln>
                <a:solidFill>
                  <a:srgbClr val="002060"/>
                </a:solidFill>
                <a:effectLst/>
                <a:uLnTx/>
                <a:uFillTx/>
                <a:latin typeface="Symbol" pitchFamily="18" charset="2"/>
              </a:rPr>
              <a:t> l</a:t>
            </a:r>
            <a:r>
              <a:rPr kumimoji="0" lang="de-CH" sz="1600" b="0" i="0" u="none" strike="noStrike" kern="1200" cap="none" spc="0" normalizeH="0" baseline="0" noProof="0" dirty="0" smtClean="0">
                <a:ln>
                  <a:noFill/>
                </a:ln>
                <a:solidFill>
                  <a:srgbClr val="002060"/>
                </a:solidFill>
                <a:effectLst/>
                <a:uLnTx/>
                <a:uFillTx/>
                <a:latin typeface="+mn-lt"/>
                <a:ea typeface="+mn-ea"/>
                <a:cs typeface="+mn-cs"/>
              </a:rPr>
              <a:t>, </a:t>
            </a:r>
            <a:r>
              <a:rPr kumimoji="0" lang="de-CH" sz="1600" b="0" i="0" u="none" strike="noStrike" kern="1200" cap="none" spc="0" normalizeH="0" baseline="0" noProof="0" dirty="0" smtClean="0">
                <a:ln>
                  <a:noFill/>
                </a:ln>
                <a:solidFill>
                  <a:srgbClr val="002060"/>
                </a:solidFill>
                <a:effectLst/>
                <a:uLnTx/>
                <a:uFillTx/>
                <a:latin typeface="Symbol" pitchFamily="18" charset="2"/>
              </a:rPr>
              <a:t>m</a:t>
            </a:r>
            <a:r>
              <a:rPr kumimoji="0" lang="de-CH" sz="1600" b="0" i="0" u="none" strike="noStrike" kern="1200" cap="none" spc="0" normalizeH="0" baseline="0" noProof="0" dirty="0" smtClean="0">
                <a:ln>
                  <a:noFill/>
                </a:ln>
                <a:solidFill>
                  <a:srgbClr val="002060"/>
                </a:solidFill>
                <a:effectLst/>
                <a:uLnTx/>
                <a:uFillTx/>
                <a:latin typeface="+mn-lt"/>
                <a:ea typeface="+mn-ea"/>
                <a:cs typeface="+mn-cs"/>
              </a:rPr>
              <a:t>, and </a:t>
            </a:r>
            <a:r>
              <a:rPr kumimoji="0" lang="de-CH" sz="1600" b="0" i="0" u="none" strike="noStrike" kern="1200" cap="none" spc="0" normalizeH="0" baseline="0" noProof="0" dirty="0" smtClean="0">
                <a:ln>
                  <a:noFill/>
                </a:ln>
                <a:solidFill>
                  <a:srgbClr val="002060"/>
                </a:solidFill>
                <a:effectLst/>
                <a:uLnTx/>
                <a:uFillTx/>
                <a:latin typeface="Symbol" pitchFamily="18" charset="2"/>
              </a:rPr>
              <a:t>n</a:t>
            </a:r>
            <a:r>
              <a:rPr kumimoji="0" lang="de-CH" sz="1600" b="0" i="0" u="none" strike="noStrike" kern="1200" cap="none" spc="0" normalizeH="0" baseline="0" noProof="0" dirty="0" smtClean="0">
                <a:ln>
                  <a:noFill/>
                </a:ln>
                <a:solidFill>
                  <a:srgbClr val="002060"/>
                </a:solidFill>
                <a:effectLst/>
                <a:uLnTx/>
                <a:uFillTx/>
                <a:latin typeface="+mn-lt"/>
                <a:ea typeface="+mn-ea"/>
                <a:cs typeface="+mn-cs"/>
              </a:rPr>
              <a:t> are the angles between the direction OP and the x, y, and z axis, and </a:t>
            </a:r>
            <a:r>
              <a:rPr kumimoji="0" lang="de-CH" sz="1600" b="0" i="0" u="none" strike="noStrike" kern="1200" cap="none" spc="0" normalizeH="0" baseline="0" noProof="0" dirty="0" smtClean="0">
                <a:ln>
                  <a:noFill/>
                </a:ln>
                <a:solidFill>
                  <a:srgbClr val="FF0000"/>
                </a:solidFill>
                <a:effectLst/>
                <a:uLnTx/>
                <a:uFillTx/>
                <a:latin typeface="+mn-lt"/>
                <a:ea typeface="+mn-ea"/>
                <a:cs typeface="+mn-cs"/>
              </a:rPr>
              <a:t>A, B, and C</a:t>
            </a:r>
            <a:r>
              <a:rPr kumimoji="0" lang="de-CH" sz="1600" b="0" i="0" u="none" strike="noStrike" kern="1200" cap="none" spc="0" normalizeH="0" baseline="0" noProof="0" dirty="0" smtClean="0">
                <a:ln>
                  <a:noFill/>
                </a:ln>
                <a:solidFill>
                  <a:srgbClr val="002060"/>
                </a:solidFill>
                <a:effectLst/>
                <a:uLnTx/>
                <a:uFillTx/>
                <a:latin typeface="+mn-lt"/>
                <a:ea typeface="+mn-ea"/>
                <a:cs typeface="+mn-cs"/>
              </a:rPr>
              <a:t> are the </a:t>
            </a:r>
            <a:r>
              <a:rPr kumimoji="0" lang="de-CH" sz="1600" b="0" i="0" u="none" strike="noStrike" kern="1200" cap="none" spc="0" normalizeH="0" baseline="0" noProof="0" dirty="0" smtClean="0">
                <a:ln>
                  <a:noFill/>
                </a:ln>
                <a:solidFill>
                  <a:srgbClr val="FF0000"/>
                </a:solidFill>
                <a:effectLst/>
                <a:uLnTx/>
                <a:uFillTx/>
                <a:latin typeface="+mn-lt"/>
                <a:ea typeface="+mn-ea"/>
                <a:cs typeface="+mn-cs"/>
              </a:rPr>
              <a:t>main moments of inertia</a:t>
            </a:r>
            <a:r>
              <a:rPr kumimoji="0" lang="de-CH" sz="1600" b="0" i="0" u="none" strike="noStrike" kern="1200" cap="none" spc="0" normalizeH="0" baseline="0" noProof="0" dirty="0" smtClean="0">
                <a:ln>
                  <a:noFill/>
                </a:ln>
                <a:solidFill>
                  <a:srgbClr val="002060"/>
                </a:solidFill>
                <a:effectLst/>
                <a:uLnTx/>
                <a:uFillTx/>
                <a:latin typeface="+mn-lt"/>
                <a:ea typeface="+mn-ea"/>
                <a:cs typeface="+mn-cs"/>
              </a:rPr>
              <a:t>: </a:t>
            </a:r>
            <a:endParaRPr kumimoji="0" lang="de-CH" sz="1600" b="0"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8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animBg="1"/>
      <p:bldP spid="39"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152400" y="1066800"/>
            <a:ext cx="8763000" cy="1219200"/>
          </a:xfrm>
          <a:prstGeom prst="rect">
            <a:avLst/>
          </a:prstGeom>
          <a:noFill/>
          <a:ln w="12700">
            <a:noFill/>
            <a:miter lim="800000"/>
            <a:headEnd/>
            <a:tailEnd/>
          </a:ln>
          <a:effectLst/>
        </p:spPr>
        <p:txBody>
          <a:bodyPr lIns="90487" tIns="44450" rIns="90487" bIns="44450"/>
          <a:lstStyle/>
          <a:p>
            <a:pPr eaLnBrk="1" hangingPunct="1">
              <a:lnSpc>
                <a:spcPct val="90000"/>
              </a:lnSpc>
              <a:spcBef>
                <a:spcPct val="20000"/>
              </a:spcBef>
              <a:tabLst>
                <a:tab pos="1257300" algn="l"/>
                <a:tab pos="4000500" algn="l"/>
              </a:tabLst>
            </a:pPr>
            <a:r>
              <a:rPr lang="de-CH" sz="1200" dirty="0" smtClean="0">
                <a:latin typeface="Wingdings" pitchFamily="2" charset="2"/>
              </a:rPr>
              <a:t>l</a:t>
            </a:r>
            <a:r>
              <a:rPr lang="de-CH" dirty="0" smtClean="0">
                <a:latin typeface="Arial" pitchFamily="34" charset="0"/>
              </a:rPr>
              <a:t> </a:t>
            </a:r>
            <a:r>
              <a:rPr lang="de-CH" sz="2000" dirty="0" smtClean="0">
                <a:solidFill>
                  <a:srgbClr val="002060"/>
                </a:solidFill>
                <a:latin typeface="+mn-lt"/>
              </a:rPr>
              <a:t>Axisymetic ellipsoid (A = B):</a:t>
            </a:r>
            <a:r>
              <a:rPr lang="de-CH" sz="2000" dirty="0">
                <a:solidFill>
                  <a:srgbClr val="002060"/>
                </a:solidFill>
              </a:rPr>
              <a:t> </a:t>
            </a:r>
            <a:r>
              <a:rPr lang="de-CH" sz="2000" dirty="0" smtClean="0">
                <a:solidFill>
                  <a:srgbClr val="002060"/>
                </a:solidFill>
              </a:rPr>
              <a:t>                                                   where </a:t>
            </a:r>
            <a:r>
              <a:rPr lang="de-CH" sz="2000" dirty="0" smtClean="0">
                <a:solidFill>
                  <a:srgbClr val="002060"/>
                </a:solidFill>
                <a:latin typeface="Symbol" pitchFamily="18" charset="2"/>
              </a:rPr>
              <a:t>q</a:t>
            </a:r>
            <a:r>
              <a:rPr lang="de-CH" sz="2000" dirty="0" smtClean="0">
                <a:solidFill>
                  <a:srgbClr val="002060"/>
                </a:solidFill>
                <a:latin typeface="+mn-lt"/>
              </a:rPr>
              <a:t> </a:t>
            </a:r>
            <a:r>
              <a:rPr lang="de-CH" sz="2000" dirty="0">
                <a:solidFill>
                  <a:srgbClr val="002060"/>
                </a:solidFill>
                <a:latin typeface="+mn-lt"/>
              </a:rPr>
              <a:t>is </a:t>
            </a:r>
            <a:r>
              <a:rPr lang="de-CH" sz="2000" dirty="0" smtClean="0">
                <a:solidFill>
                  <a:srgbClr val="002060"/>
                </a:solidFill>
                <a:latin typeface="+mn-lt"/>
              </a:rPr>
              <a:t>the colatitude</a:t>
            </a:r>
            <a:endParaRPr lang="de-CH" sz="2000" dirty="0">
              <a:solidFill>
                <a:srgbClr val="002060"/>
              </a:solidFill>
              <a:latin typeface="+mn-lt"/>
            </a:endParaRPr>
          </a:p>
        </p:txBody>
      </p:sp>
      <p:graphicFrame>
        <p:nvGraphicFramePr>
          <p:cNvPr id="9" name="Object 1"/>
          <p:cNvGraphicFramePr>
            <a:graphicFrameLocks noChangeAspect="1"/>
          </p:cNvGraphicFramePr>
          <p:nvPr/>
        </p:nvGraphicFramePr>
        <p:xfrm>
          <a:off x="3505200" y="1066800"/>
          <a:ext cx="2116138" cy="319088"/>
        </p:xfrm>
        <a:graphic>
          <a:graphicData uri="http://schemas.openxmlformats.org/presentationml/2006/ole">
            <mc:AlternateContent xmlns:mc="http://schemas.openxmlformats.org/markup-compatibility/2006">
              <mc:Choice xmlns:v="urn:schemas-microsoft-com:vml" Requires="v">
                <p:oleObj spid="_x0000_s63700" r:id="rId3" imgW="1320227" imgH="203112" progId="Equation.3">
                  <p:embed/>
                </p:oleObj>
              </mc:Choice>
              <mc:Fallback>
                <p:oleObj r:id="rId3" imgW="1320227" imgH="203112"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2116138"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
          <p:cNvGraphicFramePr>
            <a:graphicFrameLocks noChangeAspect="1"/>
          </p:cNvGraphicFramePr>
          <p:nvPr/>
        </p:nvGraphicFramePr>
        <p:xfrm>
          <a:off x="3429000" y="1636712"/>
          <a:ext cx="4721225" cy="1335088"/>
        </p:xfrm>
        <a:graphic>
          <a:graphicData uri="http://schemas.openxmlformats.org/presentationml/2006/ole">
            <mc:AlternateContent xmlns:mc="http://schemas.openxmlformats.org/markup-compatibility/2006">
              <mc:Choice xmlns:v="urn:schemas-microsoft-com:vml" Requires="v">
                <p:oleObj spid="_x0000_s63701" r:id="rId5" imgW="3136900" imgH="889000" progId="Equation.3">
                  <p:embed/>
                </p:oleObj>
              </mc:Choice>
              <mc:Fallback>
                <p:oleObj r:id="rId5" imgW="3136900" imgH="8890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636712"/>
                        <a:ext cx="4721225" cy="133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29"/>
          <p:cNvSpPr>
            <a:spLocks noChangeArrowheads="1"/>
          </p:cNvSpPr>
          <p:nvPr/>
        </p:nvSpPr>
        <p:spPr bwMode="auto">
          <a:xfrm>
            <a:off x="228600" y="6172200"/>
            <a:ext cx="8458200" cy="533400"/>
          </a:xfrm>
          <a:prstGeom prst="rect">
            <a:avLst/>
          </a:prstGeom>
          <a:noFill/>
          <a:ln w="12700">
            <a:noFill/>
            <a:miter lim="800000"/>
            <a:headEnd/>
            <a:tailEnd/>
          </a:ln>
          <a:effectLst/>
        </p:spPr>
        <p:txBody>
          <a:bodyPr lIns="90487" tIns="44450" rIns="90487" bIns="44450"/>
          <a:lstStyle/>
          <a:p>
            <a:pPr eaLnBrk="1" hangingPunct="1">
              <a:lnSpc>
                <a:spcPct val="90000"/>
              </a:lnSpc>
              <a:spcBef>
                <a:spcPct val="20000"/>
              </a:spcBef>
              <a:tabLst>
                <a:tab pos="1257300" algn="l"/>
                <a:tab pos="4000500" algn="l"/>
              </a:tabLst>
            </a:pPr>
            <a:r>
              <a:rPr lang="de-CH" sz="1200" dirty="0">
                <a:latin typeface="Wingdings" pitchFamily="2" charset="2"/>
              </a:rPr>
              <a:t>l</a:t>
            </a:r>
            <a:r>
              <a:rPr lang="de-CH" dirty="0">
                <a:latin typeface="Arial" pitchFamily="34" charset="0"/>
              </a:rPr>
              <a:t> </a:t>
            </a:r>
            <a:r>
              <a:rPr lang="de-CH" sz="2000" dirty="0">
                <a:solidFill>
                  <a:srgbClr val="C00000"/>
                </a:solidFill>
                <a:latin typeface="+mn-lt"/>
              </a:rPr>
              <a:t>Dynamical ellipticity</a:t>
            </a:r>
            <a:r>
              <a:rPr lang="de-CH" sz="2000" dirty="0" smtClean="0">
                <a:solidFill>
                  <a:srgbClr val="002060"/>
                </a:solidFill>
                <a:latin typeface="+mn-lt"/>
              </a:rPr>
              <a:t>:  H </a:t>
            </a:r>
            <a:r>
              <a:rPr lang="de-CH" sz="2000" dirty="0">
                <a:solidFill>
                  <a:srgbClr val="002060"/>
                </a:solidFill>
                <a:latin typeface="+mn-lt"/>
              </a:rPr>
              <a:t>= (C – A)/</a:t>
            </a:r>
            <a:r>
              <a:rPr lang="de-CH" sz="2000" dirty="0" smtClean="0">
                <a:solidFill>
                  <a:srgbClr val="002060"/>
                </a:solidFill>
                <a:latin typeface="+mn-lt"/>
              </a:rPr>
              <a:t>C         for </a:t>
            </a:r>
            <a:r>
              <a:rPr lang="de-CH" sz="2000" dirty="0">
                <a:solidFill>
                  <a:srgbClr val="002060"/>
                </a:solidFill>
                <a:latin typeface="+mn-lt"/>
              </a:rPr>
              <a:t>the Earth:        H = 1/305.456</a:t>
            </a:r>
          </a:p>
        </p:txBody>
      </p:sp>
      <p:sp>
        <p:nvSpPr>
          <p:cNvPr id="12" name="Rectangle 11"/>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13" name="Title 12"/>
          <p:cNvSpPr>
            <a:spLocks noGrp="1"/>
          </p:cNvSpPr>
          <p:nvPr>
            <p:ph type="title"/>
          </p:nvPr>
        </p:nvSpPr>
        <p:spPr>
          <a:xfrm>
            <a:off x="142844" y="76200"/>
            <a:ext cx="8786874" cy="538178"/>
          </a:xfrm>
        </p:spPr>
        <p:txBody>
          <a:bodyPr>
            <a:noAutofit/>
          </a:bodyPr>
          <a:lstStyle/>
          <a:p>
            <a:pPr algn="l"/>
            <a:r>
              <a:rPr lang="fr-CH" sz="3600" dirty="0" smtClean="0">
                <a:solidFill>
                  <a:schemeClr val="bg1"/>
                </a:solidFill>
              </a:rPr>
              <a:t>Moment of </a:t>
            </a:r>
            <a:r>
              <a:rPr lang="fr-CH" sz="3600" dirty="0" err="1" smtClean="0">
                <a:solidFill>
                  <a:schemeClr val="bg1"/>
                </a:solidFill>
              </a:rPr>
              <a:t>inertia</a:t>
            </a:r>
            <a:r>
              <a:rPr lang="fr-CH" sz="3600" dirty="0" smtClean="0">
                <a:solidFill>
                  <a:schemeClr val="bg1"/>
                </a:solidFill>
              </a:rPr>
              <a:t>: </a:t>
            </a:r>
            <a:r>
              <a:rPr lang="fr-CH" sz="3600" dirty="0" err="1" smtClean="0">
                <a:solidFill>
                  <a:schemeClr val="bg1"/>
                </a:solidFill>
              </a:rPr>
              <a:t>axisymetric</a:t>
            </a:r>
            <a:r>
              <a:rPr lang="fr-CH" sz="3600" dirty="0" smtClean="0">
                <a:solidFill>
                  <a:schemeClr val="bg1"/>
                </a:solidFill>
              </a:rPr>
              <a:t> </a:t>
            </a:r>
            <a:r>
              <a:rPr lang="fr-CH" sz="3600" dirty="0" err="1" smtClean="0">
                <a:solidFill>
                  <a:schemeClr val="bg1"/>
                </a:solidFill>
              </a:rPr>
              <a:t>ellipsoid</a:t>
            </a:r>
            <a:endParaRPr lang="fr-CH" sz="3600" dirty="0">
              <a:solidFill>
                <a:schemeClr val="bg1"/>
              </a:solidFill>
            </a:endParaRPr>
          </a:p>
        </p:txBody>
      </p:sp>
      <p:sp>
        <p:nvSpPr>
          <p:cNvPr id="20" name="Rectangle 3"/>
          <p:cNvSpPr>
            <a:spLocks noChangeArrowheads="1"/>
          </p:cNvSpPr>
          <p:nvPr/>
        </p:nvSpPr>
        <p:spPr bwMode="auto">
          <a:xfrm>
            <a:off x="76200" y="3255963"/>
            <a:ext cx="8763000" cy="914400"/>
          </a:xfrm>
          <a:prstGeom prst="rect">
            <a:avLst/>
          </a:prstGeom>
          <a:noFill/>
          <a:ln w="12700">
            <a:noFill/>
            <a:miter lim="800000"/>
            <a:headEnd/>
            <a:tailEnd/>
          </a:ln>
          <a:effectLst/>
        </p:spPr>
        <p:txBody>
          <a:bodyPr lIns="90487" tIns="44450" rIns="90487" bIns="44450"/>
          <a:lstStyle/>
          <a:p>
            <a:pPr eaLnBrk="1" hangingPunct="1">
              <a:spcBef>
                <a:spcPct val="20000"/>
              </a:spcBef>
              <a:tabLst>
                <a:tab pos="1257300" algn="l"/>
                <a:tab pos="4000500" algn="l"/>
              </a:tabLst>
            </a:pPr>
            <a:r>
              <a:rPr lang="en-US" altLang="zh-TW" sz="1200" dirty="0">
                <a:latin typeface="Wingdings" pitchFamily="2" charset="2"/>
                <a:ea typeface="新細明體" pitchFamily="18" charset="-120"/>
              </a:rPr>
              <a:t>l</a:t>
            </a:r>
            <a:r>
              <a:rPr lang="en-US" altLang="zh-TW" dirty="0">
                <a:latin typeface="Arial" pitchFamily="34" charset="0"/>
                <a:ea typeface="新細明體" pitchFamily="18" charset="-120"/>
              </a:rPr>
              <a:t> </a:t>
            </a:r>
            <a:r>
              <a:rPr lang="en-US" altLang="zh-TW" sz="2000" dirty="0" smtClean="0">
                <a:solidFill>
                  <a:srgbClr val="002060"/>
                </a:solidFill>
                <a:latin typeface="+mj-lt"/>
                <a:ea typeface="新細明體" pitchFamily="18" charset="-120"/>
              </a:rPr>
              <a:t>Gravitational potential (</a:t>
            </a:r>
            <a:r>
              <a:rPr lang="de-CH" altLang="zh-TW" sz="2000" dirty="0" smtClean="0">
                <a:solidFill>
                  <a:srgbClr val="002060"/>
                </a:solidFill>
                <a:latin typeface="+mj-lt"/>
              </a:rPr>
              <a:t>McCullagh‘s equation), and acceleartion of gravity  for an ellipsoidal Earth :</a:t>
            </a:r>
            <a:endParaRPr lang="de-CH" sz="1800" dirty="0">
              <a:latin typeface="Arial" pitchFamily="34" charset="0"/>
            </a:endParaRPr>
          </a:p>
        </p:txBody>
      </p:sp>
      <p:graphicFrame>
        <p:nvGraphicFramePr>
          <p:cNvPr id="22" name="Object 0"/>
          <p:cNvGraphicFramePr>
            <a:graphicFrameLocks noChangeAspect="1"/>
          </p:cNvGraphicFramePr>
          <p:nvPr>
            <p:extLst>
              <p:ext uri="{D42A27DB-BD31-4B8C-83A1-F6EECF244321}">
                <p14:modId xmlns:p14="http://schemas.microsoft.com/office/powerpoint/2010/main" val="2906568059"/>
              </p:ext>
            </p:extLst>
          </p:nvPr>
        </p:nvGraphicFramePr>
        <p:xfrm>
          <a:off x="690563" y="4084638"/>
          <a:ext cx="3619500" cy="630237"/>
        </p:xfrm>
        <a:graphic>
          <a:graphicData uri="http://schemas.openxmlformats.org/presentationml/2006/ole">
            <mc:AlternateContent xmlns:mc="http://schemas.openxmlformats.org/markup-compatibility/2006">
              <mc:Choice xmlns:v="urn:schemas-microsoft-com:vml" Requires="v">
                <p:oleObj spid="_x0000_s63702" name="Equation" r:id="rId7" imgW="2247840" imgH="393480" progId="Equation.3">
                  <p:embed/>
                </p:oleObj>
              </mc:Choice>
              <mc:Fallback>
                <p:oleObj name="Equation" r:id="rId7" imgW="2247840" imgH="393480" progId="Equation.3">
                  <p:embed/>
                  <p:pic>
                    <p:nvPicPr>
                      <p:cNvPr id="0" name="Picture 6"/>
                      <p:cNvPicPr>
                        <a:picLocks noChangeAspect="1" noChangeArrowheads="1"/>
                      </p:cNvPicPr>
                      <p:nvPr/>
                    </p:nvPicPr>
                    <p:blipFill>
                      <a:blip r:embed="rId8"/>
                      <a:srcRect/>
                      <a:stretch>
                        <a:fillRect/>
                      </a:stretch>
                    </p:blipFill>
                    <p:spPr bwMode="auto">
                      <a:xfrm>
                        <a:off x="690563" y="4084638"/>
                        <a:ext cx="3619500"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
          <p:cNvGraphicFramePr>
            <a:graphicFrameLocks noChangeAspect="1"/>
          </p:cNvGraphicFramePr>
          <p:nvPr/>
        </p:nvGraphicFramePr>
        <p:xfrm>
          <a:off x="762000" y="4941888"/>
          <a:ext cx="3405187" cy="609600"/>
        </p:xfrm>
        <a:graphic>
          <a:graphicData uri="http://schemas.openxmlformats.org/presentationml/2006/ole">
            <mc:AlternateContent xmlns:mc="http://schemas.openxmlformats.org/markup-compatibility/2006">
              <mc:Choice xmlns:v="urn:schemas-microsoft-com:vml" Requires="v">
                <p:oleObj spid="_x0000_s63703" name="Equation" r:id="rId9" imgW="2108160" imgH="380880" progId="Equation.3">
                  <p:embed/>
                </p:oleObj>
              </mc:Choice>
              <mc:Fallback>
                <p:oleObj name="Equation" r:id="rId9" imgW="2108160" imgH="3808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941888"/>
                        <a:ext cx="340518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graphicFrame>
        <p:nvGraphicFramePr>
          <p:cNvPr id="5" name="Object 6"/>
          <p:cNvGraphicFramePr>
            <a:graphicFrameLocks noChangeAspect="1"/>
          </p:cNvGraphicFramePr>
          <p:nvPr/>
        </p:nvGraphicFramePr>
        <p:xfrm>
          <a:off x="4608513" y="1181100"/>
          <a:ext cx="3948112" cy="989013"/>
        </p:xfrm>
        <a:graphic>
          <a:graphicData uri="http://schemas.openxmlformats.org/presentationml/2006/ole">
            <mc:AlternateContent xmlns:mc="http://schemas.openxmlformats.org/markup-compatibility/2006">
              <mc:Choice xmlns:v="urn:schemas-microsoft-com:vml" Requires="v">
                <p:oleObj spid="_x0000_s69846" name="Equation" r:id="rId3" imgW="1981080" imgH="495000" progId="Equation.3">
                  <p:embed/>
                </p:oleObj>
              </mc:Choice>
              <mc:Fallback>
                <p:oleObj name="Equation" r:id="rId3" imgW="1981080" imgH="49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1181100"/>
                        <a:ext cx="3948112"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12"/>
          <p:cNvSpPr txBox="1">
            <a:spLocks noChangeArrowheads="1"/>
          </p:cNvSpPr>
          <p:nvPr/>
        </p:nvSpPr>
        <p:spPr bwMode="auto">
          <a:xfrm>
            <a:off x="838200" y="2382421"/>
            <a:ext cx="4357718" cy="338554"/>
          </a:xfrm>
          <a:prstGeom prst="rect">
            <a:avLst/>
          </a:prstGeom>
          <a:noFill/>
          <a:ln w="12700">
            <a:noFill/>
            <a:miter lim="800000"/>
            <a:headEnd/>
            <a:tailEnd/>
          </a:ln>
          <a:effectLst/>
        </p:spPr>
        <p:txBody>
          <a:bodyPr wrap="square">
            <a:spAutoFit/>
          </a:bodyPr>
          <a:lstStyle/>
          <a:p>
            <a:r>
              <a:rPr lang="en-US" sz="1600" b="0" dirty="0" smtClean="0">
                <a:solidFill>
                  <a:srgbClr val="002060"/>
                </a:solidFill>
                <a:latin typeface="+mn-lt"/>
              </a:rPr>
              <a:t>- Non-dimensional </a:t>
            </a:r>
            <a:r>
              <a:rPr lang="en-US" sz="1600" b="0" dirty="0">
                <a:solidFill>
                  <a:srgbClr val="002060"/>
                </a:solidFill>
                <a:latin typeface="+mn-lt"/>
              </a:rPr>
              <a:t>moment of inertia:</a:t>
            </a:r>
          </a:p>
        </p:txBody>
      </p:sp>
      <p:graphicFrame>
        <p:nvGraphicFramePr>
          <p:cNvPr id="8" name="Object 13"/>
          <p:cNvGraphicFramePr>
            <a:graphicFrameLocks noChangeAspect="1"/>
          </p:cNvGraphicFramePr>
          <p:nvPr/>
        </p:nvGraphicFramePr>
        <p:xfrm>
          <a:off x="4289425" y="2197100"/>
          <a:ext cx="1216025" cy="609600"/>
        </p:xfrm>
        <a:graphic>
          <a:graphicData uri="http://schemas.openxmlformats.org/presentationml/2006/ole">
            <mc:AlternateContent xmlns:mc="http://schemas.openxmlformats.org/markup-compatibility/2006">
              <mc:Choice xmlns:v="urn:schemas-microsoft-com:vml" Requires="v">
                <p:oleObj spid="_x0000_s69847" name="Equation" r:id="rId5" imgW="749160" imgH="380880" progId="Equation.3">
                  <p:embed/>
                </p:oleObj>
              </mc:Choice>
              <mc:Fallback>
                <p:oleObj name="Equation" r:id="rId5" imgW="749160" imgH="380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9425" y="2197100"/>
                        <a:ext cx="12160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9"/>
          <p:cNvGraphicFramePr>
            <a:graphicFrameLocks noChangeAspect="1"/>
          </p:cNvGraphicFramePr>
          <p:nvPr/>
        </p:nvGraphicFramePr>
        <p:xfrm>
          <a:off x="3111500" y="4051300"/>
          <a:ext cx="4189413" cy="765175"/>
        </p:xfrm>
        <a:graphic>
          <a:graphicData uri="http://schemas.openxmlformats.org/presentationml/2006/ole">
            <mc:AlternateContent xmlns:mc="http://schemas.openxmlformats.org/markup-compatibility/2006">
              <mc:Choice xmlns:v="urn:schemas-microsoft-com:vml" Requires="v">
                <p:oleObj spid="_x0000_s69848" name="Equation" r:id="rId7" imgW="2070000" imgH="380880" progId="Equation.3">
                  <p:embed/>
                </p:oleObj>
              </mc:Choice>
              <mc:Fallback>
                <p:oleObj name="Equation" r:id="rId7" imgW="2070000" imgH="3808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500" y="4051300"/>
                        <a:ext cx="4189413"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0"/>
          <p:cNvSpPr>
            <a:spLocks noGrp="1"/>
          </p:cNvSpPr>
          <p:nvPr>
            <p:ph type="title"/>
          </p:nvPr>
        </p:nvSpPr>
        <p:spPr>
          <a:xfrm>
            <a:off x="142844" y="142852"/>
            <a:ext cx="8229600" cy="561228"/>
          </a:xfrm>
        </p:spPr>
        <p:txBody>
          <a:bodyPr>
            <a:noAutofit/>
          </a:bodyPr>
          <a:lstStyle/>
          <a:p>
            <a:pPr algn="l"/>
            <a:r>
              <a:rPr lang="fr-CH" sz="3600" dirty="0" err="1" smtClean="0">
                <a:solidFill>
                  <a:schemeClr val="bg1"/>
                </a:solidFill>
              </a:rPr>
              <a:t>MacCullagh</a:t>
            </a:r>
            <a:r>
              <a:rPr lang="fr-CH" sz="3600" dirty="0" smtClean="0">
                <a:solidFill>
                  <a:schemeClr val="bg1"/>
                </a:solidFill>
              </a:rPr>
              <a:t> formula</a:t>
            </a:r>
            <a:endParaRPr lang="fr-CH" sz="3600" dirty="0">
              <a:solidFill>
                <a:schemeClr val="bg1"/>
              </a:solidFill>
            </a:endParaRPr>
          </a:p>
        </p:txBody>
      </p:sp>
      <p:graphicFrame>
        <p:nvGraphicFramePr>
          <p:cNvPr id="135174" name="Object 6"/>
          <p:cNvGraphicFramePr>
            <a:graphicFrameLocks noChangeAspect="1"/>
          </p:cNvGraphicFramePr>
          <p:nvPr/>
        </p:nvGraphicFramePr>
        <p:xfrm>
          <a:off x="4351338" y="2836863"/>
          <a:ext cx="2344737" cy="590550"/>
        </p:xfrm>
        <a:graphic>
          <a:graphicData uri="http://schemas.openxmlformats.org/presentationml/2006/ole">
            <mc:AlternateContent xmlns:mc="http://schemas.openxmlformats.org/markup-compatibility/2006">
              <mc:Choice xmlns:v="urn:schemas-microsoft-com:vml" Requires="v">
                <p:oleObj spid="_x0000_s69849" name="Equation" r:id="rId9" imgW="1447560" imgH="368280" progId="Equation.3">
                  <p:embed/>
                </p:oleObj>
              </mc:Choice>
              <mc:Fallback>
                <p:oleObj name="Equation" r:id="rId9" imgW="1447560" imgH="3682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1338" y="2836863"/>
                        <a:ext cx="2344737"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2"/>
          <p:cNvSpPr txBox="1">
            <a:spLocks noChangeArrowheads="1"/>
          </p:cNvSpPr>
          <p:nvPr/>
        </p:nvSpPr>
        <p:spPr bwMode="auto">
          <a:xfrm>
            <a:off x="838200" y="2970212"/>
            <a:ext cx="4357718" cy="338554"/>
          </a:xfrm>
          <a:prstGeom prst="rect">
            <a:avLst/>
          </a:prstGeom>
          <a:noFill/>
          <a:ln w="12700">
            <a:noFill/>
            <a:miter lim="800000"/>
            <a:headEnd/>
            <a:tailEnd/>
          </a:ln>
          <a:effectLst/>
        </p:spPr>
        <p:txBody>
          <a:bodyPr wrap="square">
            <a:spAutoFit/>
          </a:bodyPr>
          <a:lstStyle/>
          <a:p>
            <a:r>
              <a:rPr lang="en-US" sz="1600" b="0" dirty="0" smtClean="0">
                <a:solidFill>
                  <a:srgbClr val="002060"/>
                </a:solidFill>
                <a:latin typeface="+mn-lt"/>
              </a:rPr>
              <a:t>- Degree 2 Legendre Polynomial:</a:t>
            </a:r>
            <a:endParaRPr lang="en-US" sz="1600" b="0" dirty="0">
              <a:solidFill>
                <a:srgbClr val="002060"/>
              </a:solidFill>
              <a:latin typeface="+mn-lt"/>
            </a:endParaRPr>
          </a:p>
        </p:txBody>
      </p:sp>
      <p:sp>
        <p:nvSpPr>
          <p:cNvPr id="14" name="Text Box 12"/>
          <p:cNvSpPr txBox="1">
            <a:spLocks noChangeArrowheads="1"/>
          </p:cNvSpPr>
          <p:nvPr/>
        </p:nvSpPr>
        <p:spPr bwMode="auto">
          <a:xfrm>
            <a:off x="228600" y="1427102"/>
            <a:ext cx="3962400" cy="400110"/>
          </a:xfrm>
          <a:prstGeom prst="rect">
            <a:avLst/>
          </a:prstGeom>
          <a:noFill/>
          <a:ln w="12700">
            <a:noFill/>
            <a:miter lim="800000"/>
            <a:headEnd/>
            <a:tailEnd/>
          </a:ln>
          <a:effectLst/>
        </p:spPr>
        <p:txBody>
          <a:bodyPr wrap="square">
            <a:spAutoFit/>
          </a:bodyPr>
          <a:lstStyle/>
          <a:p>
            <a:r>
              <a:rPr lang="en-US" sz="1200" b="0" dirty="0" smtClean="0">
                <a:latin typeface="Wingdings" pitchFamily="2" charset="2"/>
              </a:rPr>
              <a:t>l</a:t>
            </a:r>
            <a:r>
              <a:rPr lang="en-US" b="0" dirty="0" smtClean="0">
                <a:solidFill>
                  <a:srgbClr val="002060"/>
                </a:solidFill>
                <a:latin typeface="+mn-lt"/>
              </a:rPr>
              <a:t> </a:t>
            </a:r>
            <a:r>
              <a:rPr lang="en-US" sz="2000" b="0" dirty="0" smtClean="0">
                <a:solidFill>
                  <a:srgbClr val="002060"/>
                </a:solidFill>
                <a:latin typeface="+mn-lt"/>
              </a:rPr>
              <a:t>Potential to the second order:</a:t>
            </a:r>
            <a:endParaRPr lang="en-US" sz="2000" b="0" dirty="0">
              <a:solidFill>
                <a:srgbClr val="002060"/>
              </a:solidFill>
              <a:latin typeface="+mn-lt"/>
            </a:endParaRPr>
          </a:p>
        </p:txBody>
      </p:sp>
      <p:sp>
        <p:nvSpPr>
          <p:cNvPr id="15" name="Text Box 12"/>
          <p:cNvSpPr txBox="1">
            <a:spLocks noChangeArrowheads="1"/>
          </p:cNvSpPr>
          <p:nvPr/>
        </p:nvSpPr>
        <p:spPr bwMode="auto">
          <a:xfrm>
            <a:off x="228600" y="4243374"/>
            <a:ext cx="2590800" cy="400110"/>
          </a:xfrm>
          <a:prstGeom prst="rect">
            <a:avLst/>
          </a:prstGeom>
          <a:noFill/>
          <a:ln w="12700">
            <a:noFill/>
            <a:miter lim="800000"/>
            <a:headEnd/>
            <a:tailEnd/>
          </a:ln>
          <a:effectLst/>
        </p:spPr>
        <p:txBody>
          <a:bodyPr wrap="square">
            <a:spAutoFit/>
          </a:bodyPr>
          <a:lstStyle/>
          <a:p>
            <a:r>
              <a:rPr lang="en-US" sz="1200" b="0" dirty="0" smtClean="0">
                <a:latin typeface="Wingdings" pitchFamily="2" charset="2"/>
              </a:rPr>
              <a:t>l</a:t>
            </a:r>
            <a:r>
              <a:rPr lang="en-US" b="0" dirty="0" smtClean="0">
                <a:solidFill>
                  <a:srgbClr val="002060"/>
                </a:solidFill>
                <a:latin typeface="+mn-lt"/>
              </a:rPr>
              <a:t> </a:t>
            </a:r>
            <a:r>
              <a:rPr lang="en-US" sz="2000" b="0" dirty="0" err="1" smtClean="0">
                <a:solidFill>
                  <a:srgbClr val="002060"/>
                </a:solidFill>
                <a:latin typeface="+mn-lt"/>
              </a:rPr>
              <a:t>MacCullagh</a:t>
            </a:r>
            <a:r>
              <a:rPr lang="en-US" sz="2000" b="0" dirty="0" smtClean="0">
                <a:solidFill>
                  <a:srgbClr val="002060"/>
                </a:solidFill>
                <a:latin typeface="+mn-lt"/>
              </a:rPr>
              <a:t> formul</a:t>
            </a:r>
            <a:r>
              <a:rPr lang="en-US" sz="2000" dirty="0" smtClean="0">
                <a:solidFill>
                  <a:srgbClr val="002060"/>
                </a:solidFill>
                <a:latin typeface="+mn-lt"/>
              </a:rPr>
              <a:t>a</a:t>
            </a:r>
            <a:r>
              <a:rPr lang="en-US" sz="2000" b="0" dirty="0" smtClean="0">
                <a:solidFill>
                  <a:srgbClr val="002060"/>
                </a:solidFill>
                <a:latin typeface="+mn-lt"/>
              </a:rPr>
              <a:t>:</a:t>
            </a:r>
            <a:endParaRPr lang="en-US" sz="2000" b="0" dirty="0">
              <a:solidFill>
                <a:srgbClr val="002060"/>
              </a:solidFill>
              <a:latin typeface="+mn-lt"/>
            </a:endParaRPr>
          </a:p>
        </p:txBody>
      </p:sp>
      <p:sp>
        <p:nvSpPr>
          <p:cNvPr id="12" name="Text Box 12"/>
          <p:cNvSpPr txBox="1">
            <a:spLocks noChangeArrowheads="1"/>
          </p:cNvSpPr>
          <p:nvPr/>
        </p:nvSpPr>
        <p:spPr bwMode="auto">
          <a:xfrm>
            <a:off x="3733800" y="5029200"/>
            <a:ext cx="1066800" cy="453907"/>
          </a:xfrm>
          <a:prstGeom prst="rect">
            <a:avLst/>
          </a:prstGeom>
          <a:noFill/>
          <a:ln w="12700">
            <a:noFill/>
            <a:miter lim="800000"/>
            <a:headEnd/>
            <a:tailEnd/>
          </a:ln>
          <a:effectLst/>
        </p:spPr>
        <p:txBody>
          <a:bodyPr wrap="square">
            <a:spAutoFit/>
          </a:bodyPr>
          <a:lstStyle/>
          <a:p>
            <a:pPr algn="ctr">
              <a:lnSpc>
                <a:spcPts val="1400"/>
              </a:lnSpc>
            </a:pPr>
            <a:r>
              <a:rPr lang="en-US" sz="1400" b="0" dirty="0" smtClean="0">
                <a:solidFill>
                  <a:srgbClr val="002060"/>
                </a:solidFill>
                <a:latin typeface="+mn-lt"/>
              </a:rPr>
              <a:t>Potential for a sphere</a:t>
            </a:r>
            <a:endParaRPr lang="en-US" sz="1400" b="0" dirty="0">
              <a:solidFill>
                <a:srgbClr val="002060"/>
              </a:solidFill>
              <a:latin typeface="+mn-lt"/>
            </a:endParaRPr>
          </a:p>
        </p:txBody>
      </p:sp>
      <p:sp>
        <p:nvSpPr>
          <p:cNvPr id="16" name="Text Box 12"/>
          <p:cNvSpPr txBox="1">
            <a:spLocks noChangeArrowheads="1"/>
          </p:cNvSpPr>
          <p:nvPr/>
        </p:nvSpPr>
        <p:spPr bwMode="auto">
          <a:xfrm>
            <a:off x="5334000" y="5026223"/>
            <a:ext cx="1828800" cy="307777"/>
          </a:xfrm>
          <a:prstGeom prst="rect">
            <a:avLst/>
          </a:prstGeom>
          <a:noFill/>
          <a:ln w="12700">
            <a:noFill/>
            <a:miter lim="800000"/>
            <a:headEnd/>
            <a:tailEnd/>
          </a:ln>
          <a:effectLst/>
        </p:spPr>
        <p:txBody>
          <a:bodyPr wrap="square">
            <a:spAutoFit/>
          </a:bodyPr>
          <a:lstStyle/>
          <a:p>
            <a:r>
              <a:rPr lang="en-US" sz="1400" b="0" dirty="0" smtClean="0">
                <a:solidFill>
                  <a:srgbClr val="002060"/>
                </a:solidFill>
                <a:latin typeface="+mn-lt"/>
              </a:rPr>
              <a:t>Flattening (2</a:t>
            </a:r>
            <a:r>
              <a:rPr lang="en-US" sz="1400" b="0" baseline="30000" dirty="0" smtClean="0">
                <a:solidFill>
                  <a:srgbClr val="002060"/>
                </a:solidFill>
                <a:latin typeface="+mn-lt"/>
              </a:rPr>
              <a:t>nd</a:t>
            </a:r>
            <a:r>
              <a:rPr lang="en-US" sz="1400" b="0" dirty="0" smtClean="0">
                <a:solidFill>
                  <a:srgbClr val="002060"/>
                </a:solidFill>
                <a:latin typeface="+mn-lt"/>
              </a:rPr>
              <a:t> order)</a:t>
            </a:r>
            <a:endParaRPr lang="en-US" sz="1400" b="0" dirty="0">
              <a:solidFill>
                <a:srgbClr val="002060"/>
              </a:solidFill>
              <a:latin typeface="+mn-lt"/>
            </a:endParaRPr>
          </a:p>
        </p:txBody>
      </p:sp>
      <p:sp>
        <p:nvSpPr>
          <p:cNvPr id="17" name="Text Box 13"/>
          <p:cNvSpPr txBox="1">
            <a:spLocks noChangeArrowheads="1"/>
          </p:cNvSpPr>
          <p:nvPr/>
        </p:nvSpPr>
        <p:spPr bwMode="auto">
          <a:xfrm>
            <a:off x="370210" y="5867400"/>
            <a:ext cx="6716390" cy="400110"/>
          </a:xfrm>
          <a:prstGeom prst="rect">
            <a:avLst/>
          </a:prstGeom>
          <a:noFill/>
          <a:ln w="9525">
            <a:noFill/>
            <a:miter lim="800000"/>
            <a:headEnd/>
            <a:tailEnd/>
          </a:ln>
          <a:effectLst/>
        </p:spPr>
        <p:txBody>
          <a:bodyPr wrap="none">
            <a:spAutoFit/>
          </a:bodyPr>
          <a:lstStyle/>
          <a:p>
            <a:r>
              <a:rPr lang="en-US" altLang="zh-TW" sz="2000" dirty="0">
                <a:solidFill>
                  <a:srgbClr val="002060"/>
                </a:solidFill>
                <a:latin typeface="+mj-lt"/>
                <a:ea typeface="新細明體" pitchFamily="18" charset="-120"/>
              </a:rPr>
              <a:t>Still need to add the centrifugal acceleration due to rotation … </a:t>
            </a:r>
          </a:p>
        </p:txBody>
      </p:sp>
      <p:sp>
        <p:nvSpPr>
          <p:cNvPr id="18" name="Right Brace 17"/>
          <p:cNvSpPr/>
          <p:nvPr/>
        </p:nvSpPr>
        <p:spPr>
          <a:xfrm rot="5400000">
            <a:off x="4206241" y="4556759"/>
            <a:ext cx="45719"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Right Brace 18"/>
          <p:cNvSpPr/>
          <p:nvPr/>
        </p:nvSpPr>
        <p:spPr>
          <a:xfrm rot="5400000">
            <a:off x="5943601" y="3657599"/>
            <a:ext cx="76198" cy="2514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Rectangle 19"/>
          <p:cNvSpPr/>
          <p:nvPr/>
        </p:nvSpPr>
        <p:spPr>
          <a:xfrm>
            <a:off x="3810000" y="4038600"/>
            <a:ext cx="762000" cy="7620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20"/>
          <p:cNvSpPr/>
          <p:nvPr/>
        </p:nvSpPr>
        <p:spPr>
          <a:xfrm>
            <a:off x="4724400" y="4038600"/>
            <a:ext cx="2590800" cy="762000"/>
          </a:xfrm>
          <a:prstGeom prst="rect">
            <a:avLst/>
          </a:prstGeom>
          <a:solidFill>
            <a:schemeClr val="accent2">
              <a:lumMod val="75000"/>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2" grpId="0"/>
      <p:bldP spid="16" grpId="0"/>
      <p:bldP spid="17" grpId="0" autoUpdateAnimBg="0"/>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Text Box 4"/>
          <p:cNvSpPr txBox="1">
            <a:spLocks noChangeArrowheads="1"/>
          </p:cNvSpPr>
          <p:nvPr/>
        </p:nvSpPr>
        <p:spPr bwMode="auto">
          <a:xfrm>
            <a:off x="152400" y="838200"/>
            <a:ext cx="8572560" cy="1169551"/>
          </a:xfrm>
          <a:prstGeom prst="rect">
            <a:avLst/>
          </a:prstGeom>
          <a:noFill/>
          <a:ln w="9525">
            <a:noFill/>
            <a:miter lim="800000"/>
            <a:headEnd/>
            <a:tailEnd/>
          </a:ln>
        </p:spPr>
        <p:txBody>
          <a:bodyPr wrap="square">
            <a:spAutoFit/>
          </a:bodyPr>
          <a:lstStyle/>
          <a:p>
            <a:pPr algn="just"/>
            <a:r>
              <a:rPr lang="en-US" sz="1200" dirty="0" smtClean="0">
                <a:latin typeface="Wingdings" pitchFamily="2" charset="2"/>
              </a:rPr>
              <a:t>l</a:t>
            </a:r>
            <a:r>
              <a:rPr lang="en-US" dirty="0" smtClean="0">
                <a:solidFill>
                  <a:srgbClr val="002060"/>
                </a:solidFill>
                <a:latin typeface="+mn-lt"/>
              </a:rPr>
              <a:t> </a:t>
            </a:r>
            <a:r>
              <a:rPr lang="en-US" sz="2000" dirty="0" smtClean="0">
                <a:solidFill>
                  <a:srgbClr val="002060"/>
                </a:solidFill>
                <a:latin typeface="+mn-lt"/>
              </a:rPr>
              <a:t>A </a:t>
            </a:r>
            <a:r>
              <a:rPr lang="en-US" sz="2000" dirty="0">
                <a:solidFill>
                  <a:srgbClr val="002060"/>
                </a:solidFill>
                <a:latin typeface="+mn-lt"/>
              </a:rPr>
              <a:t>fluid planet adopts the shape of the effective </a:t>
            </a:r>
            <a:r>
              <a:rPr lang="en-US" sz="2000" dirty="0" smtClean="0">
                <a:solidFill>
                  <a:srgbClr val="002060"/>
                </a:solidFill>
                <a:latin typeface="+mn-lt"/>
              </a:rPr>
              <a:t>gravitational potential </a:t>
            </a:r>
            <a:r>
              <a:rPr lang="en-US" sz="2000" dirty="0">
                <a:solidFill>
                  <a:srgbClr val="002060"/>
                </a:solidFill>
                <a:latin typeface="+mn-lt"/>
              </a:rPr>
              <a:t>in the rotating frame of </a:t>
            </a:r>
            <a:r>
              <a:rPr lang="en-US" sz="2000" dirty="0" smtClean="0">
                <a:solidFill>
                  <a:srgbClr val="002060"/>
                </a:solidFill>
                <a:latin typeface="+mn-lt"/>
              </a:rPr>
              <a:t>reference, or “reference ellipsoid”.</a:t>
            </a:r>
            <a:endParaRPr lang="en-US" sz="2000" dirty="0">
              <a:solidFill>
                <a:srgbClr val="002060"/>
              </a:solidFill>
              <a:latin typeface="+mn-lt"/>
            </a:endParaRPr>
          </a:p>
          <a:p>
            <a:pPr algn="just">
              <a:spcBef>
                <a:spcPts val="1200"/>
              </a:spcBef>
            </a:pPr>
            <a:r>
              <a:rPr lang="en-US" sz="2000" dirty="0" smtClean="0">
                <a:solidFill>
                  <a:srgbClr val="002060"/>
                </a:solidFill>
                <a:latin typeface="+mn-lt"/>
              </a:rPr>
              <a:t>This </a:t>
            </a:r>
            <a:r>
              <a:rPr lang="en-US" sz="2000" dirty="0">
                <a:solidFill>
                  <a:srgbClr val="002060"/>
                </a:solidFill>
                <a:latin typeface="+mn-lt"/>
              </a:rPr>
              <a:t>includes gravitational and centrifugal terms. </a:t>
            </a:r>
          </a:p>
        </p:txBody>
      </p:sp>
      <p:graphicFrame>
        <p:nvGraphicFramePr>
          <p:cNvPr id="70658" name="Object 2"/>
          <p:cNvGraphicFramePr>
            <a:graphicFrameLocks noChangeAspect="1"/>
          </p:cNvGraphicFramePr>
          <p:nvPr/>
        </p:nvGraphicFramePr>
        <p:xfrm>
          <a:off x="3359180" y="2057400"/>
          <a:ext cx="2311400" cy="738188"/>
        </p:xfrm>
        <a:graphic>
          <a:graphicData uri="http://schemas.openxmlformats.org/presentationml/2006/ole">
            <mc:AlternateContent xmlns:mc="http://schemas.openxmlformats.org/markup-compatibility/2006">
              <mc:Choice xmlns:v="urn:schemas-microsoft-com:vml" Requires="v">
                <p:oleObj spid="_x0000_s70970" name="Equation" r:id="rId3" imgW="1155600" imgH="368280" progId="Equation.3">
                  <p:embed/>
                </p:oleObj>
              </mc:Choice>
              <mc:Fallback>
                <p:oleObj name="Equation" r:id="rId3" imgW="1155600" imgH="368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80" y="2057400"/>
                        <a:ext cx="2311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59" name="Object 3"/>
          <p:cNvGraphicFramePr>
            <a:graphicFrameLocks noChangeAspect="1"/>
          </p:cNvGraphicFramePr>
          <p:nvPr/>
        </p:nvGraphicFramePr>
        <p:xfrm>
          <a:off x="5353080" y="4926013"/>
          <a:ext cx="1295400" cy="788987"/>
        </p:xfrm>
        <a:graphic>
          <a:graphicData uri="http://schemas.openxmlformats.org/presentationml/2006/ole">
            <mc:AlternateContent xmlns:mc="http://schemas.openxmlformats.org/markup-compatibility/2006">
              <mc:Choice xmlns:v="urn:schemas-microsoft-com:vml" Requires="v">
                <p:oleObj spid="_x0000_s70971" name="Equation" r:id="rId5" imgW="647640" imgH="393480" progId="Equation.3">
                  <p:embed/>
                </p:oleObj>
              </mc:Choice>
              <mc:Fallback>
                <p:oleObj name="Equation" r:id="rId5" imgW="64764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80" y="4926013"/>
                        <a:ext cx="1295400"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0" name="Object 4"/>
          <p:cNvGraphicFramePr>
            <a:graphicFrameLocks noChangeAspect="1"/>
          </p:cNvGraphicFramePr>
          <p:nvPr/>
        </p:nvGraphicFramePr>
        <p:xfrm>
          <a:off x="2057400" y="6113463"/>
          <a:ext cx="815975" cy="592137"/>
        </p:xfrm>
        <a:graphic>
          <a:graphicData uri="http://schemas.openxmlformats.org/presentationml/2006/ole">
            <mc:AlternateContent xmlns:mc="http://schemas.openxmlformats.org/markup-compatibility/2006">
              <mc:Choice xmlns:v="urn:schemas-microsoft-com:vml" Requires="v">
                <p:oleObj spid="_x0000_s70972" name="Equation" r:id="rId7" imgW="507960" imgH="368280" progId="Equation.3">
                  <p:embed/>
                </p:oleObj>
              </mc:Choice>
              <mc:Fallback>
                <p:oleObj name="Equation" r:id="rId7" imgW="507960" imgH="3682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6113463"/>
                        <a:ext cx="815975"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1" name="Object 5"/>
          <p:cNvGraphicFramePr>
            <a:graphicFrameLocks noChangeAspect="1"/>
          </p:cNvGraphicFramePr>
          <p:nvPr/>
        </p:nvGraphicFramePr>
        <p:xfrm>
          <a:off x="6400800" y="6096000"/>
          <a:ext cx="812800" cy="588962"/>
        </p:xfrm>
        <a:graphic>
          <a:graphicData uri="http://schemas.openxmlformats.org/presentationml/2006/ole">
            <mc:AlternateContent xmlns:mc="http://schemas.openxmlformats.org/markup-compatibility/2006">
              <mc:Choice xmlns:v="urn:schemas-microsoft-com:vml" Requires="v">
                <p:oleObj spid="_x0000_s70973" name="Equation" r:id="rId9" imgW="507960" imgH="368280" progId="Equation.3">
                  <p:embed/>
                </p:oleObj>
              </mc:Choice>
              <mc:Fallback>
                <p:oleObj name="Equation" r:id="rId9" imgW="507960" imgH="3682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6096000"/>
                        <a:ext cx="812800"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4" name="Text Box 9"/>
          <p:cNvSpPr txBox="1">
            <a:spLocks noChangeArrowheads="1"/>
          </p:cNvSpPr>
          <p:nvPr/>
        </p:nvSpPr>
        <p:spPr bwMode="auto">
          <a:xfrm>
            <a:off x="152400" y="2209800"/>
            <a:ext cx="3041795" cy="400110"/>
          </a:xfrm>
          <a:prstGeom prst="rect">
            <a:avLst/>
          </a:prstGeom>
          <a:noFill/>
          <a:ln w="9525">
            <a:noFill/>
            <a:miter lim="800000"/>
            <a:headEnd/>
            <a:tailEnd/>
          </a:ln>
        </p:spPr>
        <p:txBody>
          <a:bodyPr wrap="none">
            <a:spAutoFit/>
          </a:bodyPr>
          <a:lstStyle/>
          <a:p>
            <a:r>
              <a:rPr lang="en-US" sz="1200" dirty="0" smtClean="0">
                <a:latin typeface="Wingdings" pitchFamily="2" charset="2"/>
              </a:rPr>
              <a:t>l</a:t>
            </a:r>
            <a:r>
              <a:rPr lang="en-US" dirty="0" smtClean="0">
                <a:solidFill>
                  <a:srgbClr val="002060"/>
                </a:solidFill>
              </a:rPr>
              <a:t> </a:t>
            </a:r>
            <a:r>
              <a:rPr lang="en-US" sz="2000" dirty="0" smtClean="0">
                <a:solidFill>
                  <a:srgbClr val="002060"/>
                </a:solidFill>
                <a:latin typeface="+mn-lt"/>
              </a:rPr>
              <a:t>The </a:t>
            </a:r>
            <a:r>
              <a:rPr lang="en-US" sz="2000" dirty="0">
                <a:solidFill>
                  <a:srgbClr val="002060"/>
                </a:solidFill>
                <a:latin typeface="+mn-lt"/>
              </a:rPr>
              <a:t>centrifugal potential: </a:t>
            </a:r>
          </a:p>
        </p:txBody>
      </p:sp>
      <p:sp>
        <p:nvSpPr>
          <p:cNvPr id="70665" name="Text Box 10"/>
          <p:cNvSpPr txBox="1">
            <a:spLocks noChangeArrowheads="1"/>
          </p:cNvSpPr>
          <p:nvPr/>
        </p:nvSpPr>
        <p:spPr bwMode="auto">
          <a:xfrm>
            <a:off x="152400" y="5181600"/>
            <a:ext cx="5200680" cy="400110"/>
          </a:xfrm>
          <a:prstGeom prst="rect">
            <a:avLst/>
          </a:prstGeom>
          <a:noFill/>
          <a:ln w="9525">
            <a:noFill/>
            <a:miter lim="800000"/>
            <a:headEnd/>
            <a:tailEnd/>
          </a:ln>
        </p:spPr>
        <p:txBody>
          <a:bodyPr wrap="square">
            <a:spAutoFit/>
          </a:bodyPr>
          <a:lstStyle/>
          <a:p>
            <a:r>
              <a:rPr lang="en-US" sz="1200" dirty="0" smtClean="0">
                <a:latin typeface="Wingdings" pitchFamily="2" charset="2"/>
              </a:rPr>
              <a:t>l</a:t>
            </a:r>
            <a:r>
              <a:rPr lang="en-US" dirty="0" smtClean="0">
                <a:solidFill>
                  <a:srgbClr val="002060"/>
                </a:solidFill>
              </a:rPr>
              <a:t> </a:t>
            </a:r>
            <a:r>
              <a:rPr lang="en-US" sz="2000" dirty="0" smtClean="0">
                <a:solidFill>
                  <a:srgbClr val="002060"/>
                </a:solidFill>
                <a:latin typeface="+mn-lt"/>
              </a:rPr>
              <a:t>The </a:t>
            </a:r>
            <a:r>
              <a:rPr lang="en-US" sz="2000" dirty="0">
                <a:solidFill>
                  <a:srgbClr val="002060"/>
                </a:solidFill>
                <a:latin typeface="+mn-lt"/>
              </a:rPr>
              <a:t>ratio of centrifugal to gravitational terms:</a:t>
            </a:r>
          </a:p>
        </p:txBody>
      </p:sp>
      <p:sp>
        <p:nvSpPr>
          <p:cNvPr id="70666" name="Text Box 11"/>
          <p:cNvSpPr txBox="1">
            <a:spLocks noChangeArrowheads="1"/>
          </p:cNvSpPr>
          <p:nvPr/>
        </p:nvSpPr>
        <p:spPr bwMode="auto">
          <a:xfrm>
            <a:off x="3276600" y="6248400"/>
            <a:ext cx="3200400" cy="323165"/>
          </a:xfrm>
          <a:prstGeom prst="rect">
            <a:avLst/>
          </a:prstGeom>
          <a:noFill/>
          <a:ln w="9525">
            <a:noFill/>
            <a:miter lim="800000"/>
            <a:headEnd/>
            <a:tailEnd/>
          </a:ln>
        </p:spPr>
        <p:txBody>
          <a:bodyPr wrap="square">
            <a:spAutoFit/>
          </a:bodyPr>
          <a:lstStyle/>
          <a:p>
            <a:pPr marL="180000" indent="-180000">
              <a:lnSpc>
                <a:spcPts val="1800"/>
              </a:lnSpc>
              <a:spcBef>
                <a:spcPts val="1800"/>
              </a:spcBef>
            </a:pPr>
            <a:r>
              <a:rPr lang="en-US" sz="1600" dirty="0" smtClean="0">
                <a:solidFill>
                  <a:srgbClr val="002060"/>
                </a:solidFill>
                <a:latin typeface="+mn-lt"/>
              </a:rPr>
              <a:t>Mass concentrated towards center:</a:t>
            </a:r>
            <a:endParaRPr lang="en-US" sz="1600" dirty="0">
              <a:solidFill>
                <a:srgbClr val="002060"/>
              </a:solidFill>
              <a:latin typeface="+mn-lt"/>
            </a:endParaRPr>
          </a:p>
        </p:txBody>
      </p:sp>
      <p:sp>
        <p:nvSpPr>
          <p:cNvPr id="12" name="Rectangle 11"/>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14" name="Title 13"/>
          <p:cNvSpPr>
            <a:spLocks noGrp="1"/>
          </p:cNvSpPr>
          <p:nvPr>
            <p:ph type="title"/>
          </p:nvPr>
        </p:nvSpPr>
        <p:spPr>
          <a:xfrm>
            <a:off x="142844" y="142852"/>
            <a:ext cx="8229600" cy="561228"/>
          </a:xfrm>
        </p:spPr>
        <p:txBody>
          <a:bodyPr>
            <a:noAutofit/>
          </a:bodyPr>
          <a:lstStyle/>
          <a:p>
            <a:pPr algn="l"/>
            <a:r>
              <a:rPr lang="en-US" sz="3600" kern="1200" dirty="0" smtClean="0">
                <a:solidFill>
                  <a:schemeClr val="bg1"/>
                </a:solidFill>
                <a:latin typeface="Calibri"/>
                <a:ea typeface="+mj-ea"/>
                <a:cs typeface="+mj-cs"/>
              </a:rPr>
              <a:t>Centrifugal potential</a:t>
            </a:r>
            <a:endParaRPr lang="fr-CH" sz="3600" dirty="0">
              <a:solidFill>
                <a:schemeClr val="bg1"/>
              </a:solidFill>
            </a:endParaRPr>
          </a:p>
        </p:txBody>
      </p:sp>
      <p:graphicFrame>
        <p:nvGraphicFramePr>
          <p:cNvPr id="26" name="Object 2"/>
          <p:cNvGraphicFramePr>
            <a:graphicFrameLocks noChangeAspect="1"/>
          </p:cNvGraphicFramePr>
          <p:nvPr/>
        </p:nvGraphicFramePr>
        <p:xfrm>
          <a:off x="3600480" y="3473390"/>
          <a:ext cx="1982788" cy="482600"/>
        </p:xfrm>
        <a:graphic>
          <a:graphicData uri="http://schemas.openxmlformats.org/presentationml/2006/ole">
            <mc:AlternateContent xmlns:mc="http://schemas.openxmlformats.org/markup-compatibility/2006">
              <mc:Choice xmlns:v="urn:schemas-microsoft-com:vml" Requires="v">
                <p:oleObj spid="_x0000_s70974" name="Equation" r:id="rId11" imgW="990360" imgH="241200" progId="Equation.3">
                  <p:embed/>
                </p:oleObj>
              </mc:Choice>
              <mc:Fallback>
                <p:oleObj name="Equation" r:id="rId11" imgW="99036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0480" y="3473390"/>
                        <a:ext cx="198278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 Box 9"/>
          <p:cNvSpPr txBox="1">
            <a:spLocks noChangeArrowheads="1"/>
          </p:cNvSpPr>
          <p:nvPr/>
        </p:nvSpPr>
        <p:spPr bwMode="auto">
          <a:xfrm>
            <a:off x="171480" y="3562290"/>
            <a:ext cx="3377528" cy="400110"/>
          </a:xfrm>
          <a:prstGeom prst="rect">
            <a:avLst/>
          </a:prstGeom>
          <a:noFill/>
          <a:ln w="9525">
            <a:noFill/>
            <a:miter lim="800000"/>
            <a:headEnd/>
            <a:tailEnd/>
          </a:ln>
        </p:spPr>
        <p:txBody>
          <a:bodyPr wrap="none">
            <a:spAutoFit/>
          </a:bodyPr>
          <a:lstStyle/>
          <a:p>
            <a:r>
              <a:rPr lang="en-US" sz="1200" dirty="0" smtClean="0">
                <a:latin typeface="Wingdings" pitchFamily="2" charset="2"/>
              </a:rPr>
              <a:t>l</a:t>
            </a:r>
            <a:r>
              <a:rPr lang="en-US" dirty="0" smtClean="0">
                <a:solidFill>
                  <a:srgbClr val="002060"/>
                </a:solidFill>
              </a:rPr>
              <a:t> </a:t>
            </a:r>
            <a:r>
              <a:rPr lang="en-US" sz="2000" dirty="0" smtClean="0">
                <a:solidFill>
                  <a:srgbClr val="002060"/>
                </a:solidFill>
                <a:latin typeface="+mn-lt"/>
              </a:rPr>
              <a:t>The </a:t>
            </a:r>
            <a:r>
              <a:rPr lang="en-US" sz="2000" dirty="0">
                <a:solidFill>
                  <a:srgbClr val="002060"/>
                </a:solidFill>
                <a:latin typeface="+mn-lt"/>
              </a:rPr>
              <a:t>centrifugal </a:t>
            </a:r>
            <a:r>
              <a:rPr lang="en-US" sz="2000" dirty="0" smtClean="0">
                <a:solidFill>
                  <a:srgbClr val="002060"/>
                </a:solidFill>
                <a:latin typeface="+mn-lt"/>
              </a:rPr>
              <a:t>acceleration: </a:t>
            </a:r>
            <a:endParaRPr lang="en-US" sz="2000" dirty="0">
              <a:solidFill>
                <a:srgbClr val="002060"/>
              </a:solidFill>
              <a:latin typeface="+mn-lt"/>
            </a:endParaRPr>
          </a:p>
        </p:txBody>
      </p:sp>
      <p:sp>
        <p:nvSpPr>
          <p:cNvPr id="37" name="Text Box 11"/>
          <p:cNvSpPr txBox="1">
            <a:spLocks noChangeArrowheads="1"/>
          </p:cNvSpPr>
          <p:nvPr/>
        </p:nvSpPr>
        <p:spPr bwMode="auto">
          <a:xfrm>
            <a:off x="400080" y="3975100"/>
            <a:ext cx="5029200" cy="984885"/>
          </a:xfrm>
          <a:prstGeom prst="rect">
            <a:avLst/>
          </a:prstGeom>
          <a:noFill/>
          <a:ln w="9525">
            <a:noFill/>
            <a:miter lim="800000"/>
            <a:headEnd/>
            <a:tailEnd/>
          </a:ln>
        </p:spPr>
        <p:txBody>
          <a:bodyPr wrap="square">
            <a:spAutoFit/>
          </a:bodyPr>
          <a:lstStyle/>
          <a:p>
            <a:r>
              <a:rPr lang="en-US" altLang="zh-TW" sz="1600" dirty="0" smtClean="0">
                <a:solidFill>
                  <a:srgbClr val="002060"/>
                </a:solidFill>
              </a:rPr>
              <a:t>- Effective acceleration : </a:t>
            </a:r>
            <a:r>
              <a:rPr lang="en-US" altLang="zh-TW" sz="1600" b="1" dirty="0" smtClean="0">
                <a:solidFill>
                  <a:srgbClr val="002060"/>
                </a:solidFill>
              </a:rPr>
              <a:t>g</a:t>
            </a:r>
            <a:r>
              <a:rPr lang="en-US" altLang="zh-TW" sz="1600" dirty="0" smtClean="0">
                <a:solidFill>
                  <a:srgbClr val="002060"/>
                </a:solidFill>
              </a:rPr>
              <a:t> = </a:t>
            </a:r>
            <a:r>
              <a:rPr lang="en-US" altLang="zh-TW" sz="1600" b="1" dirty="0" err="1" smtClean="0">
                <a:solidFill>
                  <a:srgbClr val="002060"/>
                </a:solidFill>
              </a:rPr>
              <a:t>g</a:t>
            </a:r>
            <a:r>
              <a:rPr lang="en-US" altLang="zh-TW" sz="1600" b="1" baseline="-25000" dirty="0" err="1" smtClean="0">
                <a:solidFill>
                  <a:srgbClr val="002060"/>
                </a:solidFill>
              </a:rPr>
              <a:t>G</a:t>
            </a:r>
            <a:r>
              <a:rPr lang="en-US" altLang="zh-TW" sz="1600" dirty="0" smtClean="0">
                <a:solidFill>
                  <a:srgbClr val="002060"/>
                </a:solidFill>
              </a:rPr>
              <a:t> + </a:t>
            </a:r>
            <a:r>
              <a:rPr lang="en-US" altLang="zh-TW" sz="1600" b="1" dirty="0" err="1" smtClean="0">
                <a:solidFill>
                  <a:srgbClr val="002060"/>
                </a:solidFill>
              </a:rPr>
              <a:t>g</a:t>
            </a:r>
            <a:r>
              <a:rPr lang="en-US" altLang="zh-TW" sz="1600" b="1" baseline="-25000" dirty="0" err="1" smtClean="0">
                <a:solidFill>
                  <a:srgbClr val="002060"/>
                </a:solidFill>
              </a:rPr>
              <a:t>c</a:t>
            </a:r>
            <a:endParaRPr lang="en-US" sz="1600" dirty="0" smtClean="0">
              <a:solidFill>
                <a:srgbClr val="002060"/>
              </a:solidFill>
              <a:latin typeface="+mn-lt"/>
            </a:endParaRPr>
          </a:p>
          <a:p>
            <a:pPr>
              <a:spcBef>
                <a:spcPts val="600"/>
              </a:spcBef>
            </a:pPr>
            <a:r>
              <a:rPr lang="en-US" sz="1600" dirty="0" smtClean="0">
                <a:solidFill>
                  <a:srgbClr val="002060"/>
                </a:solidFill>
                <a:latin typeface="+mn-lt"/>
              </a:rPr>
              <a:t>- Centrifugal acceleration is directed outwards</a:t>
            </a:r>
          </a:p>
          <a:p>
            <a:pPr>
              <a:spcBef>
                <a:spcPts val="600"/>
              </a:spcBef>
            </a:pPr>
            <a:r>
              <a:rPr lang="en-US" sz="1600" dirty="0" smtClean="0">
                <a:solidFill>
                  <a:srgbClr val="002060"/>
                </a:solidFill>
                <a:latin typeface="+mn-lt"/>
              </a:rPr>
              <a:t>- Maximum at the equator and null at the poles</a:t>
            </a:r>
          </a:p>
        </p:txBody>
      </p:sp>
      <p:grpSp>
        <p:nvGrpSpPr>
          <p:cNvPr id="38" name="Group 3"/>
          <p:cNvGrpSpPr>
            <a:grpSpLocks/>
          </p:cNvGrpSpPr>
          <p:nvPr/>
        </p:nvGrpSpPr>
        <p:grpSpPr bwMode="auto">
          <a:xfrm>
            <a:off x="6001520" y="1679629"/>
            <a:ext cx="2744520" cy="3197171"/>
            <a:chOff x="3234" y="1423"/>
            <a:chExt cx="1842" cy="2255"/>
          </a:xfrm>
        </p:grpSpPr>
        <p:sp>
          <p:nvSpPr>
            <p:cNvPr id="39" name="Oval 4"/>
            <p:cNvSpPr>
              <a:spLocks noChangeArrowheads="1"/>
            </p:cNvSpPr>
            <p:nvPr/>
          </p:nvSpPr>
          <p:spPr bwMode="auto">
            <a:xfrm>
              <a:off x="3234" y="1793"/>
              <a:ext cx="1842" cy="1677"/>
            </a:xfrm>
            <a:prstGeom prst="ellipse">
              <a:avLst/>
            </a:prstGeom>
            <a:solidFill>
              <a:srgbClr val="E5F5FF"/>
            </a:solidFill>
            <a:ln w="19050">
              <a:solidFill>
                <a:srgbClr val="000000"/>
              </a:solidFill>
              <a:round/>
              <a:headEnd/>
              <a:tailEnd/>
            </a:ln>
          </p:spPr>
          <p:txBody>
            <a:bodyPr/>
            <a:lstStyle/>
            <a:p>
              <a:endParaRPr lang="zh-TW" altLang="en-US"/>
            </a:p>
          </p:txBody>
        </p:sp>
        <p:sp>
          <p:nvSpPr>
            <p:cNvPr id="136" name="Rectangle 9"/>
            <p:cNvSpPr>
              <a:spLocks noChangeArrowheads="1"/>
            </p:cNvSpPr>
            <p:nvPr/>
          </p:nvSpPr>
          <p:spPr bwMode="auto">
            <a:xfrm>
              <a:off x="4416" y="2114"/>
              <a:ext cx="0" cy="130"/>
            </a:xfrm>
            <a:prstGeom prst="rect">
              <a:avLst/>
            </a:prstGeom>
            <a:noFill/>
            <a:ln w="9525">
              <a:noFill/>
              <a:miter lim="800000"/>
              <a:headEnd/>
              <a:tailEnd/>
            </a:ln>
          </p:spPr>
          <p:txBody>
            <a:bodyPr wrap="none" lIns="0" tIns="0" rIns="0" bIns="0">
              <a:spAutoFit/>
            </a:bodyPr>
            <a:lstStyle/>
            <a:p>
              <a:endParaRPr lang="de-CH" sz="1200" b="1" dirty="0">
                <a:latin typeface="Arial" pitchFamily="34" charset="0"/>
              </a:endParaRPr>
            </a:p>
          </p:txBody>
        </p:sp>
        <p:sp>
          <p:nvSpPr>
            <p:cNvPr id="42" name="Text Box 11"/>
            <p:cNvSpPr txBox="1">
              <a:spLocks noChangeArrowheads="1"/>
            </p:cNvSpPr>
            <p:nvPr/>
          </p:nvSpPr>
          <p:spPr bwMode="auto">
            <a:xfrm>
              <a:off x="4593" y="2228"/>
              <a:ext cx="184" cy="212"/>
            </a:xfrm>
            <a:prstGeom prst="rect">
              <a:avLst/>
            </a:prstGeom>
            <a:noFill/>
            <a:ln w="12700">
              <a:noFill/>
              <a:miter lim="800000"/>
              <a:headEnd/>
              <a:tailEnd/>
            </a:ln>
            <a:effectLst/>
          </p:spPr>
          <p:txBody>
            <a:bodyPr wrap="none">
              <a:spAutoFit/>
            </a:bodyPr>
            <a:lstStyle/>
            <a:p>
              <a:r>
                <a:rPr lang="en-US" altLang="zh-TW" sz="1600" b="1" dirty="0">
                  <a:latin typeface="Arial" pitchFamily="34" charset="0"/>
                  <a:ea typeface="新細明體" pitchFamily="18" charset="-120"/>
                </a:rPr>
                <a:t>g</a:t>
              </a:r>
            </a:p>
          </p:txBody>
        </p:sp>
        <p:grpSp>
          <p:nvGrpSpPr>
            <p:cNvPr id="43" name="Group 12"/>
            <p:cNvGrpSpPr>
              <a:grpSpLocks/>
            </p:cNvGrpSpPr>
            <p:nvPr/>
          </p:nvGrpSpPr>
          <p:grpSpPr bwMode="auto">
            <a:xfrm>
              <a:off x="3234" y="2631"/>
              <a:ext cx="1827" cy="5"/>
              <a:chOff x="3234" y="2567"/>
              <a:chExt cx="1827" cy="5"/>
            </a:xfrm>
          </p:grpSpPr>
          <p:sp>
            <p:nvSpPr>
              <p:cNvPr id="77" name="Rectangle 13"/>
              <p:cNvSpPr>
                <a:spLocks noChangeArrowheads="1"/>
              </p:cNvSpPr>
              <p:nvPr/>
            </p:nvSpPr>
            <p:spPr bwMode="auto">
              <a:xfrm>
                <a:off x="3234" y="2567"/>
                <a:ext cx="16" cy="5"/>
              </a:xfrm>
              <a:prstGeom prst="rect">
                <a:avLst/>
              </a:prstGeom>
              <a:solidFill>
                <a:srgbClr val="000000"/>
              </a:solidFill>
              <a:ln w="9525">
                <a:noFill/>
                <a:miter lim="800000"/>
                <a:headEnd/>
                <a:tailEnd/>
              </a:ln>
            </p:spPr>
            <p:txBody>
              <a:bodyPr/>
              <a:lstStyle/>
              <a:p>
                <a:endParaRPr lang="zh-TW" altLang="en-US"/>
              </a:p>
            </p:txBody>
          </p:sp>
          <p:sp>
            <p:nvSpPr>
              <p:cNvPr id="78" name="Rectangle 14"/>
              <p:cNvSpPr>
                <a:spLocks noChangeArrowheads="1"/>
              </p:cNvSpPr>
              <p:nvPr/>
            </p:nvSpPr>
            <p:spPr bwMode="auto">
              <a:xfrm>
                <a:off x="3266" y="2567"/>
                <a:ext cx="15" cy="5"/>
              </a:xfrm>
              <a:prstGeom prst="rect">
                <a:avLst/>
              </a:prstGeom>
              <a:solidFill>
                <a:srgbClr val="000000"/>
              </a:solidFill>
              <a:ln w="9525">
                <a:noFill/>
                <a:miter lim="800000"/>
                <a:headEnd/>
                <a:tailEnd/>
              </a:ln>
            </p:spPr>
            <p:txBody>
              <a:bodyPr/>
              <a:lstStyle/>
              <a:p>
                <a:endParaRPr lang="zh-TW" altLang="en-US"/>
              </a:p>
            </p:txBody>
          </p:sp>
          <p:sp>
            <p:nvSpPr>
              <p:cNvPr id="79" name="Rectangle 15"/>
              <p:cNvSpPr>
                <a:spLocks noChangeArrowheads="1"/>
              </p:cNvSpPr>
              <p:nvPr/>
            </p:nvSpPr>
            <p:spPr bwMode="auto">
              <a:xfrm>
                <a:off x="3297" y="2567"/>
                <a:ext cx="15" cy="5"/>
              </a:xfrm>
              <a:prstGeom prst="rect">
                <a:avLst/>
              </a:prstGeom>
              <a:solidFill>
                <a:srgbClr val="000000"/>
              </a:solidFill>
              <a:ln w="9525">
                <a:noFill/>
                <a:miter lim="800000"/>
                <a:headEnd/>
                <a:tailEnd/>
              </a:ln>
            </p:spPr>
            <p:txBody>
              <a:bodyPr/>
              <a:lstStyle/>
              <a:p>
                <a:endParaRPr lang="zh-TW" altLang="en-US"/>
              </a:p>
            </p:txBody>
          </p:sp>
          <p:sp>
            <p:nvSpPr>
              <p:cNvPr id="80" name="Rectangle 16"/>
              <p:cNvSpPr>
                <a:spLocks noChangeArrowheads="1"/>
              </p:cNvSpPr>
              <p:nvPr/>
            </p:nvSpPr>
            <p:spPr bwMode="auto">
              <a:xfrm>
                <a:off x="3328" y="2567"/>
                <a:ext cx="16" cy="5"/>
              </a:xfrm>
              <a:prstGeom prst="rect">
                <a:avLst/>
              </a:prstGeom>
              <a:solidFill>
                <a:srgbClr val="000000"/>
              </a:solidFill>
              <a:ln w="9525">
                <a:noFill/>
                <a:miter lim="800000"/>
                <a:headEnd/>
                <a:tailEnd/>
              </a:ln>
            </p:spPr>
            <p:txBody>
              <a:bodyPr/>
              <a:lstStyle/>
              <a:p>
                <a:endParaRPr lang="zh-TW" altLang="en-US"/>
              </a:p>
            </p:txBody>
          </p:sp>
          <p:sp>
            <p:nvSpPr>
              <p:cNvPr id="81" name="Rectangle 17"/>
              <p:cNvSpPr>
                <a:spLocks noChangeArrowheads="1"/>
              </p:cNvSpPr>
              <p:nvPr/>
            </p:nvSpPr>
            <p:spPr bwMode="auto">
              <a:xfrm>
                <a:off x="3359" y="2567"/>
                <a:ext cx="16" cy="5"/>
              </a:xfrm>
              <a:prstGeom prst="rect">
                <a:avLst/>
              </a:prstGeom>
              <a:solidFill>
                <a:srgbClr val="000000"/>
              </a:solidFill>
              <a:ln w="9525">
                <a:noFill/>
                <a:miter lim="800000"/>
                <a:headEnd/>
                <a:tailEnd/>
              </a:ln>
            </p:spPr>
            <p:txBody>
              <a:bodyPr/>
              <a:lstStyle/>
              <a:p>
                <a:endParaRPr lang="zh-TW" altLang="en-US"/>
              </a:p>
            </p:txBody>
          </p:sp>
          <p:sp>
            <p:nvSpPr>
              <p:cNvPr id="82" name="Rectangle 18"/>
              <p:cNvSpPr>
                <a:spLocks noChangeArrowheads="1"/>
              </p:cNvSpPr>
              <p:nvPr/>
            </p:nvSpPr>
            <p:spPr bwMode="auto">
              <a:xfrm>
                <a:off x="3390" y="2567"/>
                <a:ext cx="16" cy="5"/>
              </a:xfrm>
              <a:prstGeom prst="rect">
                <a:avLst/>
              </a:prstGeom>
              <a:solidFill>
                <a:srgbClr val="000000"/>
              </a:solidFill>
              <a:ln w="9525">
                <a:noFill/>
                <a:miter lim="800000"/>
                <a:headEnd/>
                <a:tailEnd/>
              </a:ln>
            </p:spPr>
            <p:txBody>
              <a:bodyPr/>
              <a:lstStyle/>
              <a:p>
                <a:endParaRPr lang="zh-TW" altLang="en-US"/>
              </a:p>
            </p:txBody>
          </p:sp>
          <p:sp>
            <p:nvSpPr>
              <p:cNvPr id="83" name="Rectangle 19"/>
              <p:cNvSpPr>
                <a:spLocks noChangeArrowheads="1"/>
              </p:cNvSpPr>
              <p:nvPr/>
            </p:nvSpPr>
            <p:spPr bwMode="auto">
              <a:xfrm>
                <a:off x="3422" y="2567"/>
                <a:ext cx="15" cy="5"/>
              </a:xfrm>
              <a:prstGeom prst="rect">
                <a:avLst/>
              </a:prstGeom>
              <a:solidFill>
                <a:srgbClr val="000000"/>
              </a:solidFill>
              <a:ln w="9525">
                <a:noFill/>
                <a:miter lim="800000"/>
                <a:headEnd/>
                <a:tailEnd/>
              </a:ln>
            </p:spPr>
            <p:txBody>
              <a:bodyPr/>
              <a:lstStyle/>
              <a:p>
                <a:endParaRPr lang="zh-TW" altLang="en-US"/>
              </a:p>
            </p:txBody>
          </p:sp>
          <p:sp>
            <p:nvSpPr>
              <p:cNvPr id="84" name="Rectangle 20"/>
              <p:cNvSpPr>
                <a:spLocks noChangeArrowheads="1"/>
              </p:cNvSpPr>
              <p:nvPr/>
            </p:nvSpPr>
            <p:spPr bwMode="auto">
              <a:xfrm>
                <a:off x="3453" y="2567"/>
                <a:ext cx="16" cy="5"/>
              </a:xfrm>
              <a:prstGeom prst="rect">
                <a:avLst/>
              </a:prstGeom>
              <a:solidFill>
                <a:srgbClr val="000000"/>
              </a:solidFill>
              <a:ln w="9525">
                <a:noFill/>
                <a:miter lim="800000"/>
                <a:headEnd/>
                <a:tailEnd/>
              </a:ln>
            </p:spPr>
            <p:txBody>
              <a:bodyPr/>
              <a:lstStyle/>
              <a:p>
                <a:endParaRPr lang="zh-TW" altLang="en-US"/>
              </a:p>
            </p:txBody>
          </p:sp>
          <p:sp>
            <p:nvSpPr>
              <p:cNvPr id="85" name="Rectangle 21"/>
              <p:cNvSpPr>
                <a:spLocks noChangeArrowheads="1"/>
              </p:cNvSpPr>
              <p:nvPr/>
            </p:nvSpPr>
            <p:spPr bwMode="auto">
              <a:xfrm>
                <a:off x="3484" y="2567"/>
                <a:ext cx="16" cy="5"/>
              </a:xfrm>
              <a:prstGeom prst="rect">
                <a:avLst/>
              </a:prstGeom>
              <a:solidFill>
                <a:srgbClr val="000000"/>
              </a:solidFill>
              <a:ln w="9525">
                <a:noFill/>
                <a:miter lim="800000"/>
                <a:headEnd/>
                <a:tailEnd/>
              </a:ln>
            </p:spPr>
            <p:txBody>
              <a:bodyPr/>
              <a:lstStyle/>
              <a:p>
                <a:endParaRPr lang="zh-TW" altLang="en-US"/>
              </a:p>
            </p:txBody>
          </p:sp>
          <p:sp>
            <p:nvSpPr>
              <p:cNvPr id="86" name="Rectangle 22"/>
              <p:cNvSpPr>
                <a:spLocks noChangeArrowheads="1"/>
              </p:cNvSpPr>
              <p:nvPr/>
            </p:nvSpPr>
            <p:spPr bwMode="auto">
              <a:xfrm>
                <a:off x="3515" y="2567"/>
                <a:ext cx="16" cy="5"/>
              </a:xfrm>
              <a:prstGeom prst="rect">
                <a:avLst/>
              </a:prstGeom>
              <a:solidFill>
                <a:srgbClr val="000000"/>
              </a:solidFill>
              <a:ln w="9525">
                <a:noFill/>
                <a:miter lim="800000"/>
                <a:headEnd/>
                <a:tailEnd/>
              </a:ln>
            </p:spPr>
            <p:txBody>
              <a:bodyPr/>
              <a:lstStyle/>
              <a:p>
                <a:endParaRPr lang="zh-TW" altLang="en-US"/>
              </a:p>
            </p:txBody>
          </p:sp>
          <p:sp>
            <p:nvSpPr>
              <p:cNvPr id="87" name="Rectangle 23"/>
              <p:cNvSpPr>
                <a:spLocks noChangeArrowheads="1"/>
              </p:cNvSpPr>
              <p:nvPr/>
            </p:nvSpPr>
            <p:spPr bwMode="auto">
              <a:xfrm>
                <a:off x="3547" y="2567"/>
                <a:ext cx="15" cy="5"/>
              </a:xfrm>
              <a:prstGeom prst="rect">
                <a:avLst/>
              </a:prstGeom>
              <a:solidFill>
                <a:srgbClr val="000000"/>
              </a:solidFill>
              <a:ln w="9525">
                <a:noFill/>
                <a:miter lim="800000"/>
                <a:headEnd/>
                <a:tailEnd/>
              </a:ln>
            </p:spPr>
            <p:txBody>
              <a:bodyPr/>
              <a:lstStyle/>
              <a:p>
                <a:endParaRPr lang="zh-TW" altLang="en-US"/>
              </a:p>
            </p:txBody>
          </p:sp>
          <p:sp>
            <p:nvSpPr>
              <p:cNvPr id="88" name="Rectangle 24"/>
              <p:cNvSpPr>
                <a:spLocks noChangeArrowheads="1"/>
              </p:cNvSpPr>
              <p:nvPr/>
            </p:nvSpPr>
            <p:spPr bwMode="auto">
              <a:xfrm>
                <a:off x="3578" y="2567"/>
                <a:ext cx="15" cy="5"/>
              </a:xfrm>
              <a:prstGeom prst="rect">
                <a:avLst/>
              </a:prstGeom>
              <a:solidFill>
                <a:srgbClr val="000000"/>
              </a:solidFill>
              <a:ln w="9525">
                <a:noFill/>
                <a:miter lim="800000"/>
                <a:headEnd/>
                <a:tailEnd/>
              </a:ln>
            </p:spPr>
            <p:txBody>
              <a:bodyPr/>
              <a:lstStyle/>
              <a:p>
                <a:endParaRPr lang="zh-TW" altLang="en-US"/>
              </a:p>
            </p:txBody>
          </p:sp>
          <p:sp>
            <p:nvSpPr>
              <p:cNvPr id="89" name="Rectangle 25"/>
              <p:cNvSpPr>
                <a:spLocks noChangeArrowheads="1"/>
              </p:cNvSpPr>
              <p:nvPr/>
            </p:nvSpPr>
            <p:spPr bwMode="auto">
              <a:xfrm>
                <a:off x="3609" y="2567"/>
                <a:ext cx="16" cy="5"/>
              </a:xfrm>
              <a:prstGeom prst="rect">
                <a:avLst/>
              </a:prstGeom>
              <a:solidFill>
                <a:srgbClr val="000000"/>
              </a:solidFill>
              <a:ln w="9525">
                <a:noFill/>
                <a:miter lim="800000"/>
                <a:headEnd/>
                <a:tailEnd/>
              </a:ln>
            </p:spPr>
            <p:txBody>
              <a:bodyPr/>
              <a:lstStyle/>
              <a:p>
                <a:endParaRPr lang="zh-TW" altLang="en-US"/>
              </a:p>
            </p:txBody>
          </p:sp>
          <p:sp>
            <p:nvSpPr>
              <p:cNvPr id="90" name="Rectangle 26"/>
              <p:cNvSpPr>
                <a:spLocks noChangeArrowheads="1"/>
              </p:cNvSpPr>
              <p:nvPr/>
            </p:nvSpPr>
            <p:spPr bwMode="auto">
              <a:xfrm>
                <a:off x="3640" y="2567"/>
                <a:ext cx="16" cy="5"/>
              </a:xfrm>
              <a:prstGeom prst="rect">
                <a:avLst/>
              </a:prstGeom>
              <a:solidFill>
                <a:srgbClr val="000000"/>
              </a:solidFill>
              <a:ln w="9525">
                <a:noFill/>
                <a:miter lim="800000"/>
                <a:headEnd/>
                <a:tailEnd/>
              </a:ln>
            </p:spPr>
            <p:txBody>
              <a:bodyPr/>
              <a:lstStyle/>
              <a:p>
                <a:endParaRPr lang="zh-TW" altLang="en-US"/>
              </a:p>
            </p:txBody>
          </p:sp>
          <p:sp>
            <p:nvSpPr>
              <p:cNvPr id="91" name="Rectangle 27"/>
              <p:cNvSpPr>
                <a:spLocks noChangeArrowheads="1"/>
              </p:cNvSpPr>
              <p:nvPr/>
            </p:nvSpPr>
            <p:spPr bwMode="auto">
              <a:xfrm>
                <a:off x="3671" y="2567"/>
                <a:ext cx="16" cy="5"/>
              </a:xfrm>
              <a:prstGeom prst="rect">
                <a:avLst/>
              </a:prstGeom>
              <a:solidFill>
                <a:srgbClr val="000000"/>
              </a:solidFill>
              <a:ln w="9525">
                <a:noFill/>
                <a:miter lim="800000"/>
                <a:headEnd/>
                <a:tailEnd/>
              </a:ln>
            </p:spPr>
            <p:txBody>
              <a:bodyPr/>
              <a:lstStyle/>
              <a:p>
                <a:endParaRPr lang="zh-TW" altLang="en-US"/>
              </a:p>
            </p:txBody>
          </p:sp>
          <p:sp>
            <p:nvSpPr>
              <p:cNvPr id="92" name="Rectangle 28"/>
              <p:cNvSpPr>
                <a:spLocks noChangeArrowheads="1"/>
              </p:cNvSpPr>
              <p:nvPr/>
            </p:nvSpPr>
            <p:spPr bwMode="auto">
              <a:xfrm>
                <a:off x="3703" y="2567"/>
                <a:ext cx="15" cy="5"/>
              </a:xfrm>
              <a:prstGeom prst="rect">
                <a:avLst/>
              </a:prstGeom>
              <a:solidFill>
                <a:srgbClr val="000000"/>
              </a:solidFill>
              <a:ln w="9525">
                <a:noFill/>
                <a:miter lim="800000"/>
                <a:headEnd/>
                <a:tailEnd/>
              </a:ln>
            </p:spPr>
            <p:txBody>
              <a:bodyPr/>
              <a:lstStyle/>
              <a:p>
                <a:endParaRPr lang="zh-TW" altLang="en-US"/>
              </a:p>
            </p:txBody>
          </p:sp>
          <p:sp>
            <p:nvSpPr>
              <p:cNvPr id="93" name="Rectangle 29"/>
              <p:cNvSpPr>
                <a:spLocks noChangeArrowheads="1"/>
              </p:cNvSpPr>
              <p:nvPr/>
            </p:nvSpPr>
            <p:spPr bwMode="auto">
              <a:xfrm>
                <a:off x="3734" y="2567"/>
                <a:ext cx="16" cy="5"/>
              </a:xfrm>
              <a:prstGeom prst="rect">
                <a:avLst/>
              </a:prstGeom>
              <a:solidFill>
                <a:srgbClr val="000000"/>
              </a:solidFill>
              <a:ln w="9525">
                <a:noFill/>
                <a:miter lim="800000"/>
                <a:headEnd/>
                <a:tailEnd/>
              </a:ln>
            </p:spPr>
            <p:txBody>
              <a:bodyPr/>
              <a:lstStyle/>
              <a:p>
                <a:endParaRPr lang="zh-TW" altLang="en-US"/>
              </a:p>
            </p:txBody>
          </p:sp>
          <p:sp>
            <p:nvSpPr>
              <p:cNvPr id="94" name="Rectangle 30"/>
              <p:cNvSpPr>
                <a:spLocks noChangeArrowheads="1"/>
              </p:cNvSpPr>
              <p:nvPr/>
            </p:nvSpPr>
            <p:spPr bwMode="auto">
              <a:xfrm>
                <a:off x="3765" y="2567"/>
                <a:ext cx="16" cy="5"/>
              </a:xfrm>
              <a:prstGeom prst="rect">
                <a:avLst/>
              </a:prstGeom>
              <a:solidFill>
                <a:srgbClr val="000000"/>
              </a:solidFill>
              <a:ln w="9525">
                <a:noFill/>
                <a:miter lim="800000"/>
                <a:headEnd/>
                <a:tailEnd/>
              </a:ln>
            </p:spPr>
            <p:txBody>
              <a:bodyPr/>
              <a:lstStyle/>
              <a:p>
                <a:endParaRPr lang="zh-TW" altLang="en-US"/>
              </a:p>
            </p:txBody>
          </p:sp>
          <p:sp>
            <p:nvSpPr>
              <p:cNvPr id="95" name="Rectangle 31"/>
              <p:cNvSpPr>
                <a:spLocks noChangeArrowheads="1"/>
              </p:cNvSpPr>
              <p:nvPr/>
            </p:nvSpPr>
            <p:spPr bwMode="auto">
              <a:xfrm>
                <a:off x="3796" y="2567"/>
                <a:ext cx="16" cy="5"/>
              </a:xfrm>
              <a:prstGeom prst="rect">
                <a:avLst/>
              </a:prstGeom>
              <a:solidFill>
                <a:srgbClr val="000000"/>
              </a:solidFill>
              <a:ln w="9525">
                <a:noFill/>
                <a:miter lim="800000"/>
                <a:headEnd/>
                <a:tailEnd/>
              </a:ln>
            </p:spPr>
            <p:txBody>
              <a:bodyPr/>
              <a:lstStyle/>
              <a:p>
                <a:endParaRPr lang="zh-TW" altLang="en-US"/>
              </a:p>
            </p:txBody>
          </p:sp>
          <p:sp>
            <p:nvSpPr>
              <p:cNvPr id="96" name="Rectangle 32"/>
              <p:cNvSpPr>
                <a:spLocks noChangeArrowheads="1"/>
              </p:cNvSpPr>
              <p:nvPr/>
            </p:nvSpPr>
            <p:spPr bwMode="auto">
              <a:xfrm>
                <a:off x="3828" y="2567"/>
                <a:ext cx="15" cy="5"/>
              </a:xfrm>
              <a:prstGeom prst="rect">
                <a:avLst/>
              </a:prstGeom>
              <a:solidFill>
                <a:srgbClr val="000000"/>
              </a:solidFill>
              <a:ln w="9525">
                <a:noFill/>
                <a:miter lim="800000"/>
                <a:headEnd/>
                <a:tailEnd/>
              </a:ln>
            </p:spPr>
            <p:txBody>
              <a:bodyPr/>
              <a:lstStyle/>
              <a:p>
                <a:endParaRPr lang="zh-TW" altLang="en-US"/>
              </a:p>
            </p:txBody>
          </p:sp>
          <p:sp>
            <p:nvSpPr>
              <p:cNvPr id="97" name="Rectangle 33"/>
              <p:cNvSpPr>
                <a:spLocks noChangeArrowheads="1"/>
              </p:cNvSpPr>
              <p:nvPr/>
            </p:nvSpPr>
            <p:spPr bwMode="auto">
              <a:xfrm>
                <a:off x="3859" y="2567"/>
                <a:ext cx="15" cy="5"/>
              </a:xfrm>
              <a:prstGeom prst="rect">
                <a:avLst/>
              </a:prstGeom>
              <a:solidFill>
                <a:srgbClr val="000000"/>
              </a:solidFill>
              <a:ln w="9525">
                <a:noFill/>
                <a:miter lim="800000"/>
                <a:headEnd/>
                <a:tailEnd/>
              </a:ln>
            </p:spPr>
            <p:txBody>
              <a:bodyPr/>
              <a:lstStyle/>
              <a:p>
                <a:endParaRPr lang="zh-TW" altLang="en-US"/>
              </a:p>
            </p:txBody>
          </p:sp>
          <p:sp>
            <p:nvSpPr>
              <p:cNvPr id="98" name="Rectangle 34"/>
              <p:cNvSpPr>
                <a:spLocks noChangeArrowheads="1"/>
              </p:cNvSpPr>
              <p:nvPr/>
            </p:nvSpPr>
            <p:spPr bwMode="auto">
              <a:xfrm>
                <a:off x="3890" y="2567"/>
                <a:ext cx="16" cy="5"/>
              </a:xfrm>
              <a:prstGeom prst="rect">
                <a:avLst/>
              </a:prstGeom>
              <a:solidFill>
                <a:srgbClr val="000000"/>
              </a:solidFill>
              <a:ln w="9525">
                <a:noFill/>
                <a:miter lim="800000"/>
                <a:headEnd/>
                <a:tailEnd/>
              </a:ln>
            </p:spPr>
            <p:txBody>
              <a:bodyPr/>
              <a:lstStyle/>
              <a:p>
                <a:endParaRPr lang="zh-TW" altLang="en-US"/>
              </a:p>
            </p:txBody>
          </p:sp>
          <p:sp>
            <p:nvSpPr>
              <p:cNvPr id="99" name="Rectangle 35"/>
              <p:cNvSpPr>
                <a:spLocks noChangeArrowheads="1"/>
              </p:cNvSpPr>
              <p:nvPr/>
            </p:nvSpPr>
            <p:spPr bwMode="auto">
              <a:xfrm>
                <a:off x="3921" y="2567"/>
                <a:ext cx="16" cy="5"/>
              </a:xfrm>
              <a:prstGeom prst="rect">
                <a:avLst/>
              </a:prstGeom>
              <a:solidFill>
                <a:srgbClr val="000000"/>
              </a:solidFill>
              <a:ln w="9525">
                <a:noFill/>
                <a:miter lim="800000"/>
                <a:headEnd/>
                <a:tailEnd/>
              </a:ln>
            </p:spPr>
            <p:txBody>
              <a:bodyPr/>
              <a:lstStyle/>
              <a:p>
                <a:endParaRPr lang="zh-TW" altLang="en-US"/>
              </a:p>
            </p:txBody>
          </p:sp>
          <p:sp>
            <p:nvSpPr>
              <p:cNvPr id="100" name="Rectangle 36"/>
              <p:cNvSpPr>
                <a:spLocks noChangeArrowheads="1"/>
              </p:cNvSpPr>
              <p:nvPr/>
            </p:nvSpPr>
            <p:spPr bwMode="auto">
              <a:xfrm>
                <a:off x="3952" y="2567"/>
                <a:ext cx="16" cy="5"/>
              </a:xfrm>
              <a:prstGeom prst="rect">
                <a:avLst/>
              </a:prstGeom>
              <a:solidFill>
                <a:srgbClr val="000000"/>
              </a:solidFill>
              <a:ln w="9525">
                <a:noFill/>
                <a:miter lim="800000"/>
                <a:headEnd/>
                <a:tailEnd/>
              </a:ln>
            </p:spPr>
            <p:txBody>
              <a:bodyPr/>
              <a:lstStyle/>
              <a:p>
                <a:endParaRPr lang="zh-TW" altLang="en-US"/>
              </a:p>
            </p:txBody>
          </p:sp>
          <p:sp>
            <p:nvSpPr>
              <p:cNvPr id="101" name="Rectangle 37"/>
              <p:cNvSpPr>
                <a:spLocks noChangeArrowheads="1"/>
              </p:cNvSpPr>
              <p:nvPr/>
            </p:nvSpPr>
            <p:spPr bwMode="auto">
              <a:xfrm>
                <a:off x="3984" y="2567"/>
                <a:ext cx="15" cy="5"/>
              </a:xfrm>
              <a:prstGeom prst="rect">
                <a:avLst/>
              </a:prstGeom>
              <a:solidFill>
                <a:srgbClr val="000000"/>
              </a:solidFill>
              <a:ln w="9525">
                <a:noFill/>
                <a:miter lim="800000"/>
                <a:headEnd/>
                <a:tailEnd/>
              </a:ln>
            </p:spPr>
            <p:txBody>
              <a:bodyPr/>
              <a:lstStyle/>
              <a:p>
                <a:endParaRPr lang="zh-TW" altLang="en-US"/>
              </a:p>
            </p:txBody>
          </p:sp>
          <p:sp>
            <p:nvSpPr>
              <p:cNvPr id="102" name="Rectangle 38"/>
              <p:cNvSpPr>
                <a:spLocks noChangeArrowheads="1"/>
              </p:cNvSpPr>
              <p:nvPr/>
            </p:nvSpPr>
            <p:spPr bwMode="auto">
              <a:xfrm>
                <a:off x="4015" y="2567"/>
                <a:ext cx="16" cy="5"/>
              </a:xfrm>
              <a:prstGeom prst="rect">
                <a:avLst/>
              </a:prstGeom>
              <a:solidFill>
                <a:srgbClr val="000000"/>
              </a:solidFill>
              <a:ln w="9525">
                <a:noFill/>
                <a:miter lim="800000"/>
                <a:headEnd/>
                <a:tailEnd/>
              </a:ln>
            </p:spPr>
            <p:txBody>
              <a:bodyPr/>
              <a:lstStyle/>
              <a:p>
                <a:endParaRPr lang="zh-TW" altLang="en-US"/>
              </a:p>
            </p:txBody>
          </p:sp>
          <p:sp>
            <p:nvSpPr>
              <p:cNvPr id="103" name="Rectangle 39"/>
              <p:cNvSpPr>
                <a:spLocks noChangeArrowheads="1"/>
              </p:cNvSpPr>
              <p:nvPr/>
            </p:nvSpPr>
            <p:spPr bwMode="auto">
              <a:xfrm>
                <a:off x="4046" y="2567"/>
                <a:ext cx="16" cy="5"/>
              </a:xfrm>
              <a:prstGeom prst="rect">
                <a:avLst/>
              </a:prstGeom>
              <a:solidFill>
                <a:srgbClr val="000000"/>
              </a:solidFill>
              <a:ln w="9525">
                <a:noFill/>
                <a:miter lim="800000"/>
                <a:headEnd/>
                <a:tailEnd/>
              </a:ln>
            </p:spPr>
            <p:txBody>
              <a:bodyPr/>
              <a:lstStyle/>
              <a:p>
                <a:endParaRPr lang="zh-TW" altLang="en-US"/>
              </a:p>
            </p:txBody>
          </p:sp>
          <p:sp>
            <p:nvSpPr>
              <p:cNvPr id="104" name="Rectangle 40"/>
              <p:cNvSpPr>
                <a:spLocks noChangeArrowheads="1"/>
              </p:cNvSpPr>
              <p:nvPr/>
            </p:nvSpPr>
            <p:spPr bwMode="auto">
              <a:xfrm>
                <a:off x="4077" y="2567"/>
                <a:ext cx="16" cy="5"/>
              </a:xfrm>
              <a:prstGeom prst="rect">
                <a:avLst/>
              </a:prstGeom>
              <a:solidFill>
                <a:srgbClr val="000000"/>
              </a:solidFill>
              <a:ln w="9525">
                <a:noFill/>
                <a:miter lim="800000"/>
                <a:headEnd/>
                <a:tailEnd/>
              </a:ln>
            </p:spPr>
            <p:txBody>
              <a:bodyPr/>
              <a:lstStyle/>
              <a:p>
                <a:endParaRPr lang="zh-TW" altLang="en-US"/>
              </a:p>
            </p:txBody>
          </p:sp>
          <p:sp>
            <p:nvSpPr>
              <p:cNvPr id="105" name="Rectangle 41"/>
              <p:cNvSpPr>
                <a:spLocks noChangeArrowheads="1"/>
              </p:cNvSpPr>
              <p:nvPr/>
            </p:nvSpPr>
            <p:spPr bwMode="auto">
              <a:xfrm>
                <a:off x="4109" y="2567"/>
                <a:ext cx="15" cy="5"/>
              </a:xfrm>
              <a:prstGeom prst="rect">
                <a:avLst/>
              </a:prstGeom>
              <a:solidFill>
                <a:srgbClr val="000000"/>
              </a:solidFill>
              <a:ln w="9525">
                <a:noFill/>
                <a:miter lim="800000"/>
                <a:headEnd/>
                <a:tailEnd/>
              </a:ln>
            </p:spPr>
            <p:txBody>
              <a:bodyPr/>
              <a:lstStyle/>
              <a:p>
                <a:endParaRPr lang="zh-TW" altLang="en-US"/>
              </a:p>
            </p:txBody>
          </p:sp>
          <p:sp>
            <p:nvSpPr>
              <p:cNvPr id="106" name="Rectangle 42"/>
              <p:cNvSpPr>
                <a:spLocks noChangeArrowheads="1"/>
              </p:cNvSpPr>
              <p:nvPr/>
            </p:nvSpPr>
            <p:spPr bwMode="auto">
              <a:xfrm>
                <a:off x="4140" y="2567"/>
                <a:ext cx="15" cy="5"/>
              </a:xfrm>
              <a:prstGeom prst="rect">
                <a:avLst/>
              </a:prstGeom>
              <a:solidFill>
                <a:srgbClr val="000000"/>
              </a:solidFill>
              <a:ln w="9525">
                <a:noFill/>
                <a:miter lim="800000"/>
                <a:headEnd/>
                <a:tailEnd/>
              </a:ln>
            </p:spPr>
            <p:txBody>
              <a:bodyPr/>
              <a:lstStyle/>
              <a:p>
                <a:endParaRPr lang="zh-TW" altLang="en-US"/>
              </a:p>
            </p:txBody>
          </p:sp>
          <p:sp>
            <p:nvSpPr>
              <p:cNvPr id="107" name="Rectangle 43"/>
              <p:cNvSpPr>
                <a:spLocks noChangeArrowheads="1"/>
              </p:cNvSpPr>
              <p:nvPr/>
            </p:nvSpPr>
            <p:spPr bwMode="auto">
              <a:xfrm>
                <a:off x="4171" y="2567"/>
                <a:ext cx="16" cy="5"/>
              </a:xfrm>
              <a:prstGeom prst="rect">
                <a:avLst/>
              </a:prstGeom>
              <a:solidFill>
                <a:srgbClr val="000000"/>
              </a:solidFill>
              <a:ln w="9525">
                <a:noFill/>
                <a:miter lim="800000"/>
                <a:headEnd/>
                <a:tailEnd/>
              </a:ln>
            </p:spPr>
            <p:txBody>
              <a:bodyPr/>
              <a:lstStyle/>
              <a:p>
                <a:endParaRPr lang="zh-TW" altLang="en-US"/>
              </a:p>
            </p:txBody>
          </p:sp>
          <p:sp>
            <p:nvSpPr>
              <p:cNvPr id="108" name="Rectangle 44"/>
              <p:cNvSpPr>
                <a:spLocks noChangeArrowheads="1"/>
              </p:cNvSpPr>
              <p:nvPr/>
            </p:nvSpPr>
            <p:spPr bwMode="auto">
              <a:xfrm>
                <a:off x="4202" y="2567"/>
                <a:ext cx="16" cy="5"/>
              </a:xfrm>
              <a:prstGeom prst="rect">
                <a:avLst/>
              </a:prstGeom>
              <a:solidFill>
                <a:srgbClr val="000000"/>
              </a:solidFill>
              <a:ln w="9525">
                <a:noFill/>
                <a:miter lim="800000"/>
                <a:headEnd/>
                <a:tailEnd/>
              </a:ln>
            </p:spPr>
            <p:txBody>
              <a:bodyPr/>
              <a:lstStyle/>
              <a:p>
                <a:endParaRPr lang="zh-TW" altLang="en-US"/>
              </a:p>
            </p:txBody>
          </p:sp>
          <p:sp>
            <p:nvSpPr>
              <p:cNvPr id="109" name="Rectangle 45"/>
              <p:cNvSpPr>
                <a:spLocks noChangeArrowheads="1"/>
              </p:cNvSpPr>
              <p:nvPr/>
            </p:nvSpPr>
            <p:spPr bwMode="auto">
              <a:xfrm>
                <a:off x="4233" y="2567"/>
                <a:ext cx="16" cy="5"/>
              </a:xfrm>
              <a:prstGeom prst="rect">
                <a:avLst/>
              </a:prstGeom>
              <a:solidFill>
                <a:srgbClr val="000000"/>
              </a:solidFill>
              <a:ln w="9525">
                <a:noFill/>
                <a:miter lim="800000"/>
                <a:headEnd/>
                <a:tailEnd/>
              </a:ln>
            </p:spPr>
            <p:txBody>
              <a:bodyPr/>
              <a:lstStyle/>
              <a:p>
                <a:endParaRPr lang="zh-TW" altLang="en-US"/>
              </a:p>
            </p:txBody>
          </p:sp>
          <p:sp>
            <p:nvSpPr>
              <p:cNvPr id="110" name="Rectangle 46"/>
              <p:cNvSpPr>
                <a:spLocks noChangeArrowheads="1"/>
              </p:cNvSpPr>
              <p:nvPr/>
            </p:nvSpPr>
            <p:spPr bwMode="auto">
              <a:xfrm>
                <a:off x="4265" y="2567"/>
                <a:ext cx="15" cy="5"/>
              </a:xfrm>
              <a:prstGeom prst="rect">
                <a:avLst/>
              </a:prstGeom>
              <a:solidFill>
                <a:srgbClr val="000000"/>
              </a:solidFill>
              <a:ln w="9525">
                <a:noFill/>
                <a:miter lim="800000"/>
                <a:headEnd/>
                <a:tailEnd/>
              </a:ln>
            </p:spPr>
            <p:txBody>
              <a:bodyPr/>
              <a:lstStyle/>
              <a:p>
                <a:endParaRPr lang="zh-TW" altLang="en-US"/>
              </a:p>
            </p:txBody>
          </p:sp>
          <p:sp>
            <p:nvSpPr>
              <p:cNvPr id="111" name="Rectangle 47"/>
              <p:cNvSpPr>
                <a:spLocks noChangeArrowheads="1"/>
              </p:cNvSpPr>
              <p:nvPr/>
            </p:nvSpPr>
            <p:spPr bwMode="auto">
              <a:xfrm>
                <a:off x="4296" y="2567"/>
                <a:ext cx="15" cy="5"/>
              </a:xfrm>
              <a:prstGeom prst="rect">
                <a:avLst/>
              </a:prstGeom>
              <a:solidFill>
                <a:srgbClr val="000000"/>
              </a:solidFill>
              <a:ln w="9525">
                <a:noFill/>
                <a:miter lim="800000"/>
                <a:headEnd/>
                <a:tailEnd/>
              </a:ln>
            </p:spPr>
            <p:txBody>
              <a:bodyPr/>
              <a:lstStyle/>
              <a:p>
                <a:endParaRPr lang="zh-TW" altLang="en-US"/>
              </a:p>
            </p:txBody>
          </p:sp>
          <p:sp>
            <p:nvSpPr>
              <p:cNvPr id="112" name="Rectangle 48"/>
              <p:cNvSpPr>
                <a:spLocks noChangeArrowheads="1"/>
              </p:cNvSpPr>
              <p:nvPr/>
            </p:nvSpPr>
            <p:spPr bwMode="auto">
              <a:xfrm>
                <a:off x="4327" y="2567"/>
                <a:ext cx="16" cy="5"/>
              </a:xfrm>
              <a:prstGeom prst="rect">
                <a:avLst/>
              </a:prstGeom>
              <a:solidFill>
                <a:srgbClr val="000000"/>
              </a:solidFill>
              <a:ln w="9525">
                <a:noFill/>
                <a:miter lim="800000"/>
                <a:headEnd/>
                <a:tailEnd/>
              </a:ln>
            </p:spPr>
            <p:txBody>
              <a:bodyPr/>
              <a:lstStyle/>
              <a:p>
                <a:endParaRPr lang="zh-TW" altLang="en-US"/>
              </a:p>
            </p:txBody>
          </p:sp>
          <p:sp>
            <p:nvSpPr>
              <p:cNvPr id="113" name="Rectangle 49"/>
              <p:cNvSpPr>
                <a:spLocks noChangeArrowheads="1"/>
              </p:cNvSpPr>
              <p:nvPr/>
            </p:nvSpPr>
            <p:spPr bwMode="auto">
              <a:xfrm>
                <a:off x="4358" y="2567"/>
                <a:ext cx="16" cy="5"/>
              </a:xfrm>
              <a:prstGeom prst="rect">
                <a:avLst/>
              </a:prstGeom>
              <a:solidFill>
                <a:srgbClr val="000000"/>
              </a:solidFill>
              <a:ln w="9525">
                <a:noFill/>
                <a:miter lim="800000"/>
                <a:headEnd/>
                <a:tailEnd/>
              </a:ln>
            </p:spPr>
            <p:txBody>
              <a:bodyPr/>
              <a:lstStyle/>
              <a:p>
                <a:endParaRPr lang="zh-TW" altLang="en-US"/>
              </a:p>
            </p:txBody>
          </p:sp>
          <p:sp>
            <p:nvSpPr>
              <p:cNvPr id="114" name="Rectangle 50"/>
              <p:cNvSpPr>
                <a:spLocks noChangeArrowheads="1"/>
              </p:cNvSpPr>
              <p:nvPr/>
            </p:nvSpPr>
            <p:spPr bwMode="auto">
              <a:xfrm>
                <a:off x="4390" y="2567"/>
                <a:ext cx="15" cy="5"/>
              </a:xfrm>
              <a:prstGeom prst="rect">
                <a:avLst/>
              </a:prstGeom>
              <a:solidFill>
                <a:srgbClr val="000000"/>
              </a:solidFill>
              <a:ln w="9525">
                <a:noFill/>
                <a:miter lim="800000"/>
                <a:headEnd/>
                <a:tailEnd/>
              </a:ln>
            </p:spPr>
            <p:txBody>
              <a:bodyPr/>
              <a:lstStyle/>
              <a:p>
                <a:endParaRPr lang="zh-TW" altLang="en-US"/>
              </a:p>
            </p:txBody>
          </p:sp>
          <p:sp>
            <p:nvSpPr>
              <p:cNvPr id="115" name="Rectangle 51"/>
              <p:cNvSpPr>
                <a:spLocks noChangeArrowheads="1"/>
              </p:cNvSpPr>
              <p:nvPr/>
            </p:nvSpPr>
            <p:spPr bwMode="auto">
              <a:xfrm>
                <a:off x="4421" y="2567"/>
                <a:ext cx="15" cy="5"/>
              </a:xfrm>
              <a:prstGeom prst="rect">
                <a:avLst/>
              </a:prstGeom>
              <a:solidFill>
                <a:srgbClr val="000000"/>
              </a:solidFill>
              <a:ln w="9525">
                <a:noFill/>
                <a:miter lim="800000"/>
                <a:headEnd/>
                <a:tailEnd/>
              </a:ln>
            </p:spPr>
            <p:txBody>
              <a:bodyPr/>
              <a:lstStyle/>
              <a:p>
                <a:endParaRPr lang="zh-TW" altLang="en-US"/>
              </a:p>
            </p:txBody>
          </p:sp>
          <p:sp>
            <p:nvSpPr>
              <p:cNvPr id="116" name="Rectangle 52"/>
              <p:cNvSpPr>
                <a:spLocks noChangeArrowheads="1"/>
              </p:cNvSpPr>
              <p:nvPr/>
            </p:nvSpPr>
            <p:spPr bwMode="auto">
              <a:xfrm>
                <a:off x="4452" y="2567"/>
                <a:ext cx="16" cy="5"/>
              </a:xfrm>
              <a:prstGeom prst="rect">
                <a:avLst/>
              </a:prstGeom>
              <a:solidFill>
                <a:srgbClr val="000000"/>
              </a:solidFill>
              <a:ln w="9525">
                <a:noFill/>
                <a:miter lim="800000"/>
                <a:headEnd/>
                <a:tailEnd/>
              </a:ln>
            </p:spPr>
            <p:txBody>
              <a:bodyPr/>
              <a:lstStyle/>
              <a:p>
                <a:endParaRPr lang="zh-TW" altLang="en-US"/>
              </a:p>
            </p:txBody>
          </p:sp>
          <p:sp>
            <p:nvSpPr>
              <p:cNvPr id="117" name="Rectangle 53"/>
              <p:cNvSpPr>
                <a:spLocks noChangeArrowheads="1"/>
              </p:cNvSpPr>
              <p:nvPr/>
            </p:nvSpPr>
            <p:spPr bwMode="auto">
              <a:xfrm>
                <a:off x="4483" y="2567"/>
                <a:ext cx="16" cy="5"/>
              </a:xfrm>
              <a:prstGeom prst="rect">
                <a:avLst/>
              </a:prstGeom>
              <a:solidFill>
                <a:srgbClr val="000000"/>
              </a:solidFill>
              <a:ln w="9525">
                <a:noFill/>
                <a:miter lim="800000"/>
                <a:headEnd/>
                <a:tailEnd/>
              </a:ln>
            </p:spPr>
            <p:txBody>
              <a:bodyPr/>
              <a:lstStyle/>
              <a:p>
                <a:endParaRPr lang="zh-TW" altLang="en-US"/>
              </a:p>
            </p:txBody>
          </p:sp>
          <p:sp>
            <p:nvSpPr>
              <p:cNvPr id="118" name="Rectangle 54"/>
              <p:cNvSpPr>
                <a:spLocks noChangeArrowheads="1"/>
              </p:cNvSpPr>
              <p:nvPr/>
            </p:nvSpPr>
            <p:spPr bwMode="auto">
              <a:xfrm>
                <a:off x="4514" y="2567"/>
                <a:ext cx="16" cy="5"/>
              </a:xfrm>
              <a:prstGeom prst="rect">
                <a:avLst/>
              </a:prstGeom>
              <a:solidFill>
                <a:srgbClr val="000000"/>
              </a:solidFill>
              <a:ln w="9525">
                <a:noFill/>
                <a:miter lim="800000"/>
                <a:headEnd/>
                <a:tailEnd/>
              </a:ln>
            </p:spPr>
            <p:txBody>
              <a:bodyPr/>
              <a:lstStyle/>
              <a:p>
                <a:endParaRPr lang="zh-TW" altLang="en-US"/>
              </a:p>
            </p:txBody>
          </p:sp>
          <p:sp>
            <p:nvSpPr>
              <p:cNvPr id="119" name="Rectangle 55"/>
              <p:cNvSpPr>
                <a:spLocks noChangeArrowheads="1"/>
              </p:cNvSpPr>
              <p:nvPr/>
            </p:nvSpPr>
            <p:spPr bwMode="auto">
              <a:xfrm>
                <a:off x="4546" y="2567"/>
                <a:ext cx="15" cy="5"/>
              </a:xfrm>
              <a:prstGeom prst="rect">
                <a:avLst/>
              </a:prstGeom>
              <a:solidFill>
                <a:srgbClr val="000000"/>
              </a:solidFill>
              <a:ln w="9525">
                <a:noFill/>
                <a:miter lim="800000"/>
                <a:headEnd/>
                <a:tailEnd/>
              </a:ln>
            </p:spPr>
            <p:txBody>
              <a:bodyPr/>
              <a:lstStyle/>
              <a:p>
                <a:endParaRPr lang="zh-TW" altLang="en-US"/>
              </a:p>
            </p:txBody>
          </p:sp>
          <p:sp>
            <p:nvSpPr>
              <p:cNvPr id="120" name="Rectangle 56"/>
              <p:cNvSpPr>
                <a:spLocks noChangeArrowheads="1"/>
              </p:cNvSpPr>
              <p:nvPr/>
            </p:nvSpPr>
            <p:spPr bwMode="auto">
              <a:xfrm>
                <a:off x="4577" y="2567"/>
                <a:ext cx="15" cy="5"/>
              </a:xfrm>
              <a:prstGeom prst="rect">
                <a:avLst/>
              </a:prstGeom>
              <a:solidFill>
                <a:srgbClr val="000000"/>
              </a:solidFill>
              <a:ln w="9525">
                <a:noFill/>
                <a:miter lim="800000"/>
                <a:headEnd/>
                <a:tailEnd/>
              </a:ln>
            </p:spPr>
            <p:txBody>
              <a:bodyPr/>
              <a:lstStyle/>
              <a:p>
                <a:endParaRPr lang="zh-TW" altLang="en-US"/>
              </a:p>
            </p:txBody>
          </p:sp>
          <p:sp>
            <p:nvSpPr>
              <p:cNvPr id="121" name="Rectangle 57"/>
              <p:cNvSpPr>
                <a:spLocks noChangeArrowheads="1"/>
              </p:cNvSpPr>
              <p:nvPr/>
            </p:nvSpPr>
            <p:spPr bwMode="auto">
              <a:xfrm>
                <a:off x="4608" y="2567"/>
                <a:ext cx="16" cy="5"/>
              </a:xfrm>
              <a:prstGeom prst="rect">
                <a:avLst/>
              </a:prstGeom>
              <a:solidFill>
                <a:srgbClr val="000000"/>
              </a:solidFill>
              <a:ln w="9525">
                <a:noFill/>
                <a:miter lim="800000"/>
                <a:headEnd/>
                <a:tailEnd/>
              </a:ln>
            </p:spPr>
            <p:txBody>
              <a:bodyPr/>
              <a:lstStyle/>
              <a:p>
                <a:endParaRPr lang="zh-TW" altLang="en-US"/>
              </a:p>
            </p:txBody>
          </p:sp>
          <p:sp>
            <p:nvSpPr>
              <p:cNvPr id="122" name="Rectangle 58"/>
              <p:cNvSpPr>
                <a:spLocks noChangeArrowheads="1"/>
              </p:cNvSpPr>
              <p:nvPr/>
            </p:nvSpPr>
            <p:spPr bwMode="auto">
              <a:xfrm>
                <a:off x="4639" y="2567"/>
                <a:ext cx="16" cy="5"/>
              </a:xfrm>
              <a:prstGeom prst="rect">
                <a:avLst/>
              </a:prstGeom>
              <a:solidFill>
                <a:srgbClr val="000000"/>
              </a:solidFill>
              <a:ln w="9525">
                <a:noFill/>
                <a:miter lim="800000"/>
                <a:headEnd/>
                <a:tailEnd/>
              </a:ln>
            </p:spPr>
            <p:txBody>
              <a:bodyPr/>
              <a:lstStyle/>
              <a:p>
                <a:endParaRPr lang="zh-TW" altLang="en-US"/>
              </a:p>
            </p:txBody>
          </p:sp>
          <p:sp>
            <p:nvSpPr>
              <p:cNvPr id="123" name="Rectangle 59"/>
              <p:cNvSpPr>
                <a:spLocks noChangeArrowheads="1"/>
              </p:cNvSpPr>
              <p:nvPr/>
            </p:nvSpPr>
            <p:spPr bwMode="auto">
              <a:xfrm>
                <a:off x="4671" y="2567"/>
                <a:ext cx="15" cy="5"/>
              </a:xfrm>
              <a:prstGeom prst="rect">
                <a:avLst/>
              </a:prstGeom>
              <a:solidFill>
                <a:srgbClr val="000000"/>
              </a:solidFill>
              <a:ln w="9525">
                <a:noFill/>
                <a:miter lim="800000"/>
                <a:headEnd/>
                <a:tailEnd/>
              </a:ln>
            </p:spPr>
            <p:txBody>
              <a:bodyPr/>
              <a:lstStyle/>
              <a:p>
                <a:endParaRPr lang="zh-TW" altLang="en-US"/>
              </a:p>
            </p:txBody>
          </p:sp>
          <p:sp>
            <p:nvSpPr>
              <p:cNvPr id="124" name="Rectangle 60"/>
              <p:cNvSpPr>
                <a:spLocks noChangeArrowheads="1"/>
              </p:cNvSpPr>
              <p:nvPr/>
            </p:nvSpPr>
            <p:spPr bwMode="auto">
              <a:xfrm>
                <a:off x="4702" y="2567"/>
                <a:ext cx="15" cy="5"/>
              </a:xfrm>
              <a:prstGeom prst="rect">
                <a:avLst/>
              </a:prstGeom>
              <a:solidFill>
                <a:srgbClr val="000000"/>
              </a:solidFill>
              <a:ln w="9525">
                <a:noFill/>
                <a:miter lim="800000"/>
                <a:headEnd/>
                <a:tailEnd/>
              </a:ln>
            </p:spPr>
            <p:txBody>
              <a:bodyPr/>
              <a:lstStyle/>
              <a:p>
                <a:endParaRPr lang="zh-TW" altLang="en-US"/>
              </a:p>
            </p:txBody>
          </p:sp>
          <p:sp>
            <p:nvSpPr>
              <p:cNvPr id="125" name="Rectangle 61"/>
              <p:cNvSpPr>
                <a:spLocks noChangeArrowheads="1"/>
              </p:cNvSpPr>
              <p:nvPr/>
            </p:nvSpPr>
            <p:spPr bwMode="auto">
              <a:xfrm>
                <a:off x="4733" y="2567"/>
                <a:ext cx="16" cy="5"/>
              </a:xfrm>
              <a:prstGeom prst="rect">
                <a:avLst/>
              </a:prstGeom>
              <a:solidFill>
                <a:srgbClr val="000000"/>
              </a:solidFill>
              <a:ln w="9525">
                <a:noFill/>
                <a:miter lim="800000"/>
                <a:headEnd/>
                <a:tailEnd/>
              </a:ln>
            </p:spPr>
            <p:txBody>
              <a:bodyPr/>
              <a:lstStyle/>
              <a:p>
                <a:endParaRPr lang="zh-TW" altLang="en-US"/>
              </a:p>
            </p:txBody>
          </p:sp>
          <p:sp>
            <p:nvSpPr>
              <p:cNvPr id="126" name="Rectangle 62"/>
              <p:cNvSpPr>
                <a:spLocks noChangeArrowheads="1"/>
              </p:cNvSpPr>
              <p:nvPr/>
            </p:nvSpPr>
            <p:spPr bwMode="auto">
              <a:xfrm>
                <a:off x="4764" y="2567"/>
                <a:ext cx="16" cy="5"/>
              </a:xfrm>
              <a:prstGeom prst="rect">
                <a:avLst/>
              </a:prstGeom>
              <a:solidFill>
                <a:srgbClr val="000000"/>
              </a:solidFill>
              <a:ln w="9525">
                <a:noFill/>
                <a:miter lim="800000"/>
                <a:headEnd/>
                <a:tailEnd/>
              </a:ln>
            </p:spPr>
            <p:txBody>
              <a:bodyPr/>
              <a:lstStyle/>
              <a:p>
                <a:endParaRPr lang="zh-TW" altLang="en-US"/>
              </a:p>
            </p:txBody>
          </p:sp>
          <p:sp>
            <p:nvSpPr>
              <p:cNvPr id="127" name="Rectangle 63"/>
              <p:cNvSpPr>
                <a:spLocks noChangeArrowheads="1"/>
              </p:cNvSpPr>
              <p:nvPr/>
            </p:nvSpPr>
            <p:spPr bwMode="auto">
              <a:xfrm>
                <a:off x="4795" y="2567"/>
                <a:ext cx="16" cy="5"/>
              </a:xfrm>
              <a:prstGeom prst="rect">
                <a:avLst/>
              </a:prstGeom>
              <a:solidFill>
                <a:srgbClr val="000000"/>
              </a:solidFill>
              <a:ln w="9525">
                <a:noFill/>
                <a:miter lim="800000"/>
                <a:headEnd/>
                <a:tailEnd/>
              </a:ln>
            </p:spPr>
            <p:txBody>
              <a:bodyPr/>
              <a:lstStyle/>
              <a:p>
                <a:endParaRPr lang="zh-TW" altLang="en-US"/>
              </a:p>
            </p:txBody>
          </p:sp>
          <p:sp>
            <p:nvSpPr>
              <p:cNvPr id="128" name="Rectangle 64"/>
              <p:cNvSpPr>
                <a:spLocks noChangeArrowheads="1"/>
              </p:cNvSpPr>
              <p:nvPr/>
            </p:nvSpPr>
            <p:spPr bwMode="auto">
              <a:xfrm>
                <a:off x="4827" y="2567"/>
                <a:ext cx="15" cy="5"/>
              </a:xfrm>
              <a:prstGeom prst="rect">
                <a:avLst/>
              </a:prstGeom>
              <a:solidFill>
                <a:srgbClr val="000000"/>
              </a:solidFill>
              <a:ln w="9525">
                <a:noFill/>
                <a:miter lim="800000"/>
                <a:headEnd/>
                <a:tailEnd/>
              </a:ln>
            </p:spPr>
            <p:txBody>
              <a:bodyPr/>
              <a:lstStyle/>
              <a:p>
                <a:endParaRPr lang="zh-TW" altLang="en-US"/>
              </a:p>
            </p:txBody>
          </p:sp>
          <p:sp>
            <p:nvSpPr>
              <p:cNvPr id="129" name="Rectangle 65"/>
              <p:cNvSpPr>
                <a:spLocks noChangeArrowheads="1"/>
              </p:cNvSpPr>
              <p:nvPr/>
            </p:nvSpPr>
            <p:spPr bwMode="auto">
              <a:xfrm>
                <a:off x="4858" y="2567"/>
                <a:ext cx="15" cy="5"/>
              </a:xfrm>
              <a:prstGeom prst="rect">
                <a:avLst/>
              </a:prstGeom>
              <a:solidFill>
                <a:srgbClr val="000000"/>
              </a:solidFill>
              <a:ln w="9525">
                <a:noFill/>
                <a:miter lim="800000"/>
                <a:headEnd/>
                <a:tailEnd/>
              </a:ln>
            </p:spPr>
            <p:txBody>
              <a:bodyPr/>
              <a:lstStyle/>
              <a:p>
                <a:endParaRPr lang="zh-TW" altLang="en-US"/>
              </a:p>
            </p:txBody>
          </p:sp>
          <p:sp>
            <p:nvSpPr>
              <p:cNvPr id="130" name="Rectangle 66"/>
              <p:cNvSpPr>
                <a:spLocks noChangeArrowheads="1"/>
              </p:cNvSpPr>
              <p:nvPr/>
            </p:nvSpPr>
            <p:spPr bwMode="auto">
              <a:xfrm>
                <a:off x="4889" y="2567"/>
                <a:ext cx="16" cy="5"/>
              </a:xfrm>
              <a:prstGeom prst="rect">
                <a:avLst/>
              </a:prstGeom>
              <a:solidFill>
                <a:srgbClr val="000000"/>
              </a:solidFill>
              <a:ln w="9525">
                <a:noFill/>
                <a:miter lim="800000"/>
                <a:headEnd/>
                <a:tailEnd/>
              </a:ln>
            </p:spPr>
            <p:txBody>
              <a:bodyPr/>
              <a:lstStyle/>
              <a:p>
                <a:endParaRPr lang="zh-TW" altLang="en-US"/>
              </a:p>
            </p:txBody>
          </p:sp>
          <p:sp>
            <p:nvSpPr>
              <p:cNvPr id="131" name="Rectangle 67"/>
              <p:cNvSpPr>
                <a:spLocks noChangeArrowheads="1"/>
              </p:cNvSpPr>
              <p:nvPr/>
            </p:nvSpPr>
            <p:spPr bwMode="auto">
              <a:xfrm>
                <a:off x="4920" y="2567"/>
                <a:ext cx="16" cy="5"/>
              </a:xfrm>
              <a:prstGeom prst="rect">
                <a:avLst/>
              </a:prstGeom>
              <a:solidFill>
                <a:srgbClr val="000000"/>
              </a:solidFill>
              <a:ln w="9525">
                <a:noFill/>
                <a:miter lim="800000"/>
                <a:headEnd/>
                <a:tailEnd/>
              </a:ln>
            </p:spPr>
            <p:txBody>
              <a:bodyPr/>
              <a:lstStyle/>
              <a:p>
                <a:endParaRPr lang="zh-TW" altLang="en-US"/>
              </a:p>
            </p:txBody>
          </p:sp>
          <p:sp>
            <p:nvSpPr>
              <p:cNvPr id="132" name="Rectangle 68"/>
              <p:cNvSpPr>
                <a:spLocks noChangeArrowheads="1"/>
              </p:cNvSpPr>
              <p:nvPr/>
            </p:nvSpPr>
            <p:spPr bwMode="auto">
              <a:xfrm>
                <a:off x="4952" y="2567"/>
                <a:ext cx="15" cy="5"/>
              </a:xfrm>
              <a:prstGeom prst="rect">
                <a:avLst/>
              </a:prstGeom>
              <a:solidFill>
                <a:srgbClr val="000000"/>
              </a:solidFill>
              <a:ln w="9525">
                <a:noFill/>
                <a:miter lim="800000"/>
                <a:headEnd/>
                <a:tailEnd/>
              </a:ln>
            </p:spPr>
            <p:txBody>
              <a:bodyPr/>
              <a:lstStyle/>
              <a:p>
                <a:endParaRPr lang="zh-TW" altLang="en-US"/>
              </a:p>
            </p:txBody>
          </p:sp>
          <p:sp>
            <p:nvSpPr>
              <p:cNvPr id="133" name="Rectangle 69"/>
              <p:cNvSpPr>
                <a:spLocks noChangeArrowheads="1"/>
              </p:cNvSpPr>
              <p:nvPr/>
            </p:nvSpPr>
            <p:spPr bwMode="auto">
              <a:xfrm>
                <a:off x="4983" y="2567"/>
                <a:ext cx="15" cy="5"/>
              </a:xfrm>
              <a:prstGeom prst="rect">
                <a:avLst/>
              </a:prstGeom>
              <a:solidFill>
                <a:srgbClr val="000000"/>
              </a:solidFill>
              <a:ln w="9525">
                <a:noFill/>
                <a:miter lim="800000"/>
                <a:headEnd/>
                <a:tailEnd/>
              </a:ln>
            </p:spPr>
            <p:txBody>
              <a:bodyPr/>
              <a:lstStyle/>
              <a:p>
                <a:endParaRPr lang="zh-TW" altLang="en-US"/>
              </a:p>
            </p:txBody>
          </p:sp>
          <p:sp>
            <p:nvSpPr>
              <p:cNvPr id="134" name="Rectangle 70"/>
              <p:cNvSpPr>
                <a:spLocks noChangeArrowheads="1"/>
              </p:cNvSpPr>
              <p:nvPr/>
            </p:nvSpPr>
            <p:spPr bwMode="auto">
              <a:xfrm>
                <a:off x="5014" y="2567"/>
                <a:ext cx="16" cy="5"/>
              </a:xfrm>
              <a:prstGeom prst="rect">
                <a:avLst/>
              </a:prstGeom>
              <a:solidFill>
                <a:srgbClr val="000000"/>
              </a:solidFill>
              <a:ln w="9525">
                <a:noFill/>
                <a:miter lim="800000"/>
                <a:headEnd/>
                <a:tailEnd/>
              </a:ln>
            </p:spPr>
            <p:txBody>
              <a:bodyPr/>
              <a:lstStyle/>
              <a:p>
                <a:endParaRPr lang="zh-TW" altLang="en-US"/>
              </a:p>
            </p:txBody>
          </p:sp>
          <p:sp>
            <p:nvSpPr>
              <p:cNvPr id="135" name="Rectangle 71"/>
              <p:cNvSpPr>
                <a:spLocks noChangeArrowheads="1"/>
              </p:cNvSpPr>
              <p:nvPr/>
            </p:nvSpPr>
            <p:spPr bwMode="auto">
              <a:xfrm>
                <a:off x="5045" y="2567"/>
                <a:ext cx="16" cy="5"/>
              </a:xfrm>
              <a:prstGeom prst="rect">
                <a:avLst/>
              </a:prstGeom>
              <a:solidFill>
                <a:srgbClr val="000000"/>
              </a:solidFill>
              <a:ln w="9525">
                <a:noFill/>
                <a:miter lim="800000"/>
                <a:headEnd/>
                <a:tailEnd/>
              </a:ln>
            </p:spPr>
            <p:txBody>
              <a:bodyPr/>
              <a:lstStyle/>
              <a:p>
                <a:endParaRPr lang="zh-TW" altLang="en-US"/>
              </a:p>
            </p:txBody>
          </p:sp>
        </p:grpSp>
        <p:sp>
          <p:nvSpPr>
            <p:cNvPr id="45" name="Oval 81"/>
            <p:cNvSpPr>
              <a:spLocks noChangeArrowheads="1"/>
            </p:cNvSpPr>
            <p:nvPr/>
          </p:nvSpPr>
          <p:spPr bwMode="auto">
            <a:xfrm>
              <a:off x="4048" y="1605"/>
              <a:ext cx="215" cy="89"/>
            </a:xfrm>
            <a:prstGeom prst="ellipse">
              <a:avLst/>
            </a:prstGeom>
            <a:noFill/>
            <a:ln w="7938">
              <a:solidFill>
                <a:srgbClr val="000000"/>
              </a:solidFill>
              <a:round/>
              <a:headEnd/>
              <a:tailEnd/>
            </a:ln>
          </p:spPr>
          <p:txBody>
            <a:bodyPr/>
            <a:lstStyle/>
            <a:p>
              <a:endParaRPr lang="zh-TW" altLang="en-US"/>
            </a:p>
          </p:txBody>
        </p:sp>
        <p:grpSp>
          <p:nvGrpSpPr>
            <p:cNvPr id="46" name="Group 82"/>
            <p:cNvGrpSpPr>
              <a:grpSpLocks/>
            </p:cNvGrpSpPr>
            <p:nvPr/>
          </p:nvGrpSpPr>
          <p:grpSpPr bwMode="auto">
            <a:xfrm>
              <a:off x="4121" y="1662"/>
              <a:ext cx="81" cy="52"/>
              <a:chOff x="4129" y="1598"/>
              <a:chExt cx="63" cy="52"/>
            </a:xfrm>
          </p:grpSpPr>
          <p:sp>
            <p:nvSpPr>
              <p:cNvPr id="67" name="Rectangle 83"/>
              <p:cNvSpPr>
                <a:spLocks noChangeArrowheads="1"/>
              </p:cNvSpPr>
              <p:nvPr/>
            </p:nvSpPr>
            <p:spPr bwMode="auto">
              <a:xfrm>
                <a:off x="4145" y="1624"/>
                <a:ext cx="10" cy="6"/>
              </a:xfrm>
              <a:prstGeom prst="rect">
                <a:avLst/>
              </a:prstGeom>
              <a:solidFill>
                <a:srgbClr val="000000"/>
              </a:solidFill>
              <a:ln w="9525">
                <a:noFill/>
                <a:miter lim="800000"/>
                <a:headEnd/>
                <a:tailEnd/>
              </a:ln>
            </p:spPr>
            <p:txBody>
              <a:bodyPr/>
              <a:lstStyle/>
              <a:p>
                <a:endParaRPr lang="zh-TW" altLang="en-US"/>
              </a:p>
            </p:txBody>
          </p:sp>
          <p:sp>
            <p:nvSpPr>
              <p:cNvPr id="68" name="Freeform 84"/>
              <p:cNvSpPr>
                <a:spLocks/>
              </p:cNvSpPr>
              <p:nvPr/>
            </p:nvSpPr>
            <p:spPr bwMode="auto">
              <a:xfrm>
                <a:off x="4129" y="1598"/>
                <a:ext cx="63" cy="52"/>
              </a:xfrm>
              <a:custGeom>
                <a:avLst/>
                <a:gdLst/>
                <a:ahLst/>
                <a:cxnLst>
                  <a:cxn ang="0">
                    <a:pos x="26" y="26"/>
                  </a:cxn>
                  <a:cxn ang="0">
                    <a:pos x="0" y="52"/>
                  </a:cxn>
                  <a:cxn ang="0">
                    <a:pos x="63" y="26"/>
                  </a:cxn>
                  <a:cxn ang="0">
                    <a:pos x="0" y="0"/>
                  </a:cxn>
                  <a:cxn ang="0">
                    <a:pos x="26" y="26"/>
                  </a:cxn>
                </a:cxnLst>
                <a:rect l="0" t="0" r="r" b="b"/>
                <a:pathLst>
                  <a:path w="63" h="52">
                    <a:moveTo>
                      <a:pt x="26" y="26"/>
                    </a:moveTo>
                    <a:lnTo>
                      <a:pt x="0" y="52"/>
                    </a:lnTo>
                    <a:lnTo>
                      <a:pt x="63" y="26"/>
                    </a:lnTo>
                    <a:lnTo>
                      <a:pt x="0" y="0"/>
                    </a:lnTo>
                    <a:lnTo>
                      <a:pt x="26" y="26"/>
                    </a:lnTo>
                    <a:close/>
                  </a:path>
                </a:pathLst>
              </a:custGeom>
              <a:solidFill>
                <a:srgbClr val="000000"/>
              </a:solidFill>
              <a:ln w="9525">
                <a:noFill/>
                <a:round/>
                <a:headEnd/>
                <a:tailEnd/>
              </a:ln>
            </p:spPr>
            <p:txBody>
              <a:bodyPr/>
              <a:lstStyle/>
              <a:p>
                <a:endParaRPr lang="zh-TW" altLang="en-US"/>
              </a:p>
            </p:txBody>
          </p:sp>
        </p:grpSp>
        <p:sp>
          <p:nvSpPr>
            <p:cNvPr id="47" name="AutoShape 85"/>
            <p:cNvSpPr>
              <a:spLocks noChangeArrowheads="1"/>
            </p:cNvSpPr>
            <p:nvPr/>
          </p:nvSpPr>
          <p:spPr bwMode="auto">
            <a:xfrm>
              <a:off x="4099" y="1517"/>
              <a:ext cx="110" cy="104"/>
            </a:xfrm>
            <a:prstGeom prst="roundRect">
              <a:avLst>
                <a:gd name="adj" fmla="val 45194"/>
              </a:avLst>
            </a:prstGeom>
            <a:solidFill>
              <a:schemeClr val="bg1"/>
            </a:solidFill>
            <a:ln w="9525">
              <a:noFill/>
              <a:round/>
              <a:headEnd/>
              <a:tailEnd/>
            </a:ln>
          </p:spPr>
          <p:txBody>
            <a:bodyPr/>
            <a:lstStyle/>
            <a:p>
              <a:endParaRPr lang="zh-TW" altLang="en-US"/>
            </a:p>
          </p:txBody>
        </p:sp>
        <p:sp>
          <p:nvSpPr>
            <p:cNvPr id="48" name="Rectangle 86"/>
            <p:cNvSpPr>
              <a:spLocks noChangeArrowheads="1"/>
            </p:cNvSpPr>
            <p:nvPr/>
          </p:nvSpPr>
          <p:spPr bwMode="auto">
            <a:xfrm>
              <a:off x="4110" y="1468"/>
              <a:ext cx="84" cy="154"/>
            </a:xfrm>
            <a:prstGeom prst="rect">
              <a:avLst/>
            </a:prstGeom>
            <a:solidFill>
              <a:schemeClr val="bg1"/>
            </a:solidFill>
            <a:ln w="9525">
              <a:noFill/>
              <a:miter lim="800000"/>
              <a:headEnd/>
              <a:tailEnd/>
            </a:ln>
          </p:spPr>
          <p:txBody>
            <a:bodyPr wrap="none" lIns="0" tIns="0" rIns="0" bIns="0">
              <a:spAutoFit/>
            </a:bodyPr>
            <a:lstStyle/>
            <a:p>
              <a:r>
                <a:rPr lang="de-CH" sz="1600">
                  <a:solidFill>
                    <a:srgbClr val="000000"/>
                  </a:solidFill>
                  <a:latin typeface="Symbol" pitchFamily="18" charset="2"/>
                </a:rPr>
                <a:t>w</a:t>
              </a:r>
              <a:endParaRPr lang="de-CH">
                <a:latin typeface="Symbol" pitchFamily="18" charset="2"/>
              </a:endParaRPr>
            </a:p>
          </p:txBody>
        </p:sp>
        <p:sp>
          <p:nvSpPr>
            <p:cNvPr id="49" name="Line 87"/>
            <p:cNvSpPr>
              <a:spLocks noChangeShapeType="1"/>
            </p:cNvSpPr>
            <p:nvPr/>
          </p:nvSpPr>
          <p:spPr bwMode="auto">
            <a:xfrm>
              <a:off x="4780" y="2017"/>
              <a:ext cx="182" cy="1"/>
            </a:xfrm>
            <a:prstGeom prst="line">
              <a:avLst/>
            </a:prstGeom>
            <a:noFill/>
            <a:ln w="12700">
              <a:solidFill>
                <a:srgbClr val="D80704"/>
              </a:solidFill>
              <a:round/>
              <a:headEnd/>
              <a:tailEnd/>
            </a:ln>
          </p:spPr>
          <p:txBody>
            <a:bodyPr/>
            <a:lstStyle/>
            <a:p>
              <a:endParaRPr lang="zh-TW" altLang="en-US"/>
            </a:p>
          </p:txBody>
        </p:sp>
        <p:sp>
          <p:nvSpPr>
            <p:cNvPr id="50" name="Freeform 88"/>
            <p:cNvSpPr>
              <a:spLocks/>
            </p:cNvSpPr>
            <p:nvPr/>
          </p:nvSpPr>
          <p:spPr bwMode="auto">
            <a:xfrm>
              <a:off x="4936" y="1990"/>
              <a:ext cx="62" cy="53"/>
            </a:xfrm>
            <a:custGeom>
              <a:avLst/>
              <a:gdLst/>
              <a:ahLst/>
              <a:cxnLst>
                <a:cxn ang="0">
                  <a:pos x="26" y="27"/>
                </a:cxn>
                <a:cxn ang="0">
                  <a:pos x="0" y="53"/>
                </a:cxn>
                <a:cxn ang="0">
                  <a:pos x="62" y="27"/>
                </a:cxn>
                <a:cxn ang="0">
                  <a:pos x="0" y="0"/>
                </a:cxn>
                <a:cxn ang="0">
                  <a:pos x="26" y="27"/>
                </a:cxn>
              </a:cxnLst>
              <a:rect l="0" t="0" r="r" b="b"/>
              <a:pathLst>
                <a:path w="62" h="53">
                  <a:moveTo>
                    <a:pt x="26" y="27"/>
                  </a:moveTo>
                  <a:lnTo>
                    <a:pt x="0" y="53"/>
                  </a:lnTo>
                  <a:lnTo>
                    <a:pt x="62" y="27"/>
                  </a:lnTo>
                  <a:lnTo>
                    <a:pt x="0" y="0"/>
                  </a:lnTo>
                  <a:lnTo>
                    <a:pt x="26" y="27"/>
                  </a:lnTo>
                  <a:close/>
                </a:path>
              </a:pathLst>
            </a:custGeom>
            <a:solidFill>
              <a:srgbClr val="D80704"/>
            </a:solidFill>
            <a:ln w="9525">
              <a:solidFill>
                <a:srgbClr val="D80704"/>
              </a:solidFill>
              <a:round/>
              <a:headEnd/>
              <a:tailEnd/>
            </a:ln>
          </p:spPr>
          <p:txBody>
            <a:bodyPr/>
            <a:lstStyle/>
            <a:p>
              <a:endParaRPr lang="zh-TW" altLang="en-US"/>
            </a:p>
          </p:txBody>
        </p:sp>
        <p:sp>
          <p:nvSpPr>
            <p:cNvPr id="51" name="Freeform 89"/>
            <p:cNvSpPr>
              <a:spLocks/>
            </p:cNvSpPr>
            <p:nvPr/>
          </p:nvSpPr>
          <p:spPr bwMode="auto">
            <a:xfrm>
              <a:off x="4161" y="2563"/>
              <a:ext cx="67" cy="68"/>
            </a:xfrm>
            <a:custGeom>
              <a:avLst/>
              <a:gdLst/>
              <a:ahLst/>
              <a:cxnLst>
                <a:cxn ang="0">
                  <a:pos x="26" y="42"/>
                </a:cxn>
                <a:cxn ang="0">
                  <a:pos x="26" y="0"/>
                </a:cxn>
                <a:cxn ang="0">
                  <a:pos x="0" y="68"/>
                </a:cxn>
                <a:cxn ang="0">
                  <a:pos x="67" y="42"/>
                </a:cxn>
                <a:cxn ang="0">
                  <a:pos x="26" y="42"/>
                </a:cxn>
              </a:cxnLst>
              <a:rect l="0" t="0" r="r" b="b"/>
              <a:pathLst>
                <a:path w="67" h="68">
                  <a:moveTo>
                    <a:pt x="26" y="42"/>
                  </a:moveTo>
                  <a:lnTo>
                    <a:pt x="26" y="0"/>
                  </a:lnTo>
                  <a:lnTo>
                    <a:pt x="0" y="68"/>
                  </a:lnTo>
                  <a:lnTo>
                    <a:pt x="67" y="42"/>
                  </a:lnTo>
                  <a:lnTo>
                    <a:pt x="26" y="42"/>
                  </a:lnTo>
                  <a:close/>
                </a:path>
              </a:pathLst>
            </a:custGeom>
            <a:solidFill>
              <a:srgbClr val="D80704"/>
            </a:solidFill>
            <a:ln w="9525">
              <a:solidFill>
                <a:srgbClr val="D80704"/>
              </a:solidFill>
              <a:round/>
              <a:headEnd/>
              <a:tailEnd/>
            </a:ln>
          </p:spPr>
          <p:txBody>
            <a:bodyPr/>
            <a:lstStyle/>
            <a:p>
              <a:endParaRPr lang="zh-TW" altLang="en-US"/>
            </a:p>
          </p:txBody>
        </p:sp>
        <p:sp>
          <p:nvSpPr>
            <p:cNvPr id="52" name="Freeform 90"/>
            <p:cNvSpPr>
              <a:spLocks/>
            </p:cNvSpPr>
            <p:nvPr/>
          </p:nvSpPr>
          <p:spPr bwMode="auto">
            <a:xfrm>
              <a:off x="4369" y="2548"/>
              <a:ext cx="73" cy="88"/>
            </a:xfrm>
            <a:custGeom>
              <a:avLst/>
              <a:gdLst/>
              <a:ahLst/>
              <a:cxnLst>
                <a:cxn ang="0">
                  <a:pos x="26" y="47"/>
                </a:cxn>
                <a:cxn ang="0">
                  <a:pos x="16" y="0"/>
                </a:cxn>
                <a:cxn ang="0">
                  <a:pos x="0" y="88"/>
                </a:cxn>
                <a:cxn ang="0">
                  <a:pos x="73" y="41"/>
                </a:cxn>
                <a:cxn ang="0">
                  <a:pos x="26" y="47"/>
                </a:cxn>
              </a:cxnLst>
              <a:rect l="0" t="0" r="r" b="b"/>
              <a:pathLst>
                <a:path w="73" h="88">
                  <a:moveTo>
                    <a:pt x="26" y="47"/>
                  </a:moveTo>
                  <a:lnTo>
                    <a:pt x="16" y="0"/>
                  </a:lnTo>
                  <a:lnTo>
                    <a:pt x="0" y="88"/>
                  </a:lnTo>
                  <a:lnTo>
                    <a:pt x="73" y="41"/>
                  </a:lnTo>
                  <a:lnTo>
                    <a:pt x="26" y="47"/>
                  </a:lnTo>
                  <a:close/>
                </a:path>
              </a:pathLst>
            </a:custGeom>
            <a:solidFill>
              <a:srgbClr val="0002F8"/>
            </a:solidFill>
            <a:ln w="9525">
              <a:solidFill>
                <a:srgbClr val="0002F8"/>
              </a:solidFill>
              <a:round/>
              <a:headEnd/>
              <a:tailEnd/>
            </a:ln>
          </p:spPr>
          <p:txBody>
            <a:bodyPr/>
            <a:lstStyle/>
            <a:p>
              <a:endParaRPr lang="zh-TW" altLang="en-US"/>
            </a:p>
          </p:txBody>
        </p:sp>
        <p:sp>
          <p:nvSpPr>
            <p:cNvPr id="53" name="Rectangle 91"/>
            <p:cNvSpPr>
              <a:spLocks noChangeArrowheads="1"/>
            </p:cNvSpPr>
            <p:nvPr/>
          </p:nvSpPr>
          <p:spPr bwMode="auto">
            <a:xfrm>
              <a:off x="4265" y="2513"/>
              <a:ext cx="67"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Symbol" pitchFamily="18" charset="2"/>
                </a:rPr>
                <a:t>l</a:t>
              </a:r>
              <a:endParaRPr lang="de-CH">
                <a:latin typeface="Symbol" pitchFamily="18" charset="2"/>
              </a:endParaRPr>
            </a:p>
          </p:txBody>
        </p:sp>
        <p:sp>
          <p:nvSpPr>
            <p:cNvPr id="54" name="Rectangle 92"/>
            <p:cNvSpPr>
              <a:spLocks noChangeArrowheads="1"/>
            </p:cNvSpPr>
            <p:nvPr/>
          </p:nvSpPr>
          <p:spPr bwMode="auto">
            <a:xfrm>
              <a:off x="4333" y="2491"/>
              <a:ext cx="23"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Arial" pitchFamily="34" charset="0"/>
                </a:rPr>
                <a:t>'</a:t>
              </a:r>
              <a:endParaRPr lang="de-CH">
                <a:latin typeface="Arial" pitchFamily="34" charset="0"/>
              </a:endParaRPr>
            </a:p>
          </p:txBody>
        </p:sp>
        <p:sp>
          <p:nvSpPr>
            <p:cNvPr id="55" name="Rectangle 93"/>
            <p:cNvSpPr>
              <a:spLocks noChangeArrowheads="1"/>
            </p:cNvSpPr>
            <p:nvPr/>
          </p:nvSpPr>
          <p:spPr bwMode="auto">
            <a:xfrm>
              <a:off x="4218" y="2267"/>
              <a:ext cx="71" cy="173"/>
            </a:xfrm>
            <a:prstGeom prst="rect">
              <a:avLst/>
            </a:prstGeom>
            <a:noFill/>
            <a:ln w="9525">
              <a:noFill/>
              <a:miter lim="800000"/>
              <a:headEnd/>
              <a:tailEnd/>
            </a:ln>
          </p:spPr>
          <p:txBody>
            <a:bodyPr wrap="none" lIns="0" tIns="0" rIns="0" bIns="0">
              <a:spAutoFit/>
            </a:bodyPr>
            <a:lstStyle/>
            <a:p>
              <a:r>
                <a:rPr lang="de-CH" sz="1800" dirty="0">
                  <a:solidFill>
                    <a:srgbClr val="000000"/>
                  </a:solidFill>
                  <a:latin typeface="Symbol" pitchFamily="18" charset="2"/>
                </a:rPr>
                <a:t>q</a:t>
              </a:r>
              <a:endParaRPr lang="de-CH" sz="1800" dirty="0">
                <a:latin typeface="Symbol" pitchFamily="18" charset="2"/>
              </a:endParaRPr>
            </a:p>
          </p:txBody>
        </p:sp>
        <p:sp>
          <p:nvSpPr>
            <p:cNvPr id="56" name="Rectangle 94"/>
            <p:cNvSpPr>
              <a:spLocks noChangeArrowheads="1"/>
            </p:cNvSpPr>
            <p:nvPr/>
          </p:nvSpPr>
          <p:spPr bwMode="auto">
            <a:xfrm>
              <a:off x="4567" y="2509"/>
              <a:ext cx="67" cy="154"/>
            </a:xfrm>
            <a:prstGeom prst="rect">
              <a:avLst/>
            </a:prstGeom>
            <a:noFill/>
            <a:ln w="9525">
              <a:noFill/>
              <a:miter lim="800000"/>
              <a:headEnd/>
              <a:tailEnd/>
            </a:ln>
          </p:spPr>
          <p:txBody>
            <a:bodyPr wrap="none" lIns="0" tIns="0" rIns="0" bIns="0">
              <a:spAutoFit/>
            </a:bodyPr>
            <a:lstStyle/>
            <a:p>
              <a:r>
                <a:rPr lang="de-CH" sz="1600">
                  <a:solidFill>
                    <a:srgbClr val="000000"/>
                  </a:solidFill>
                  <a:latin typeface="Symbol" pitchFamily="18" charset="2"/>
                </a:rPr>
                <a:t>l</a:t>
              </a:r>
              <a:endParaRPr lang="de-CH">
                <a:latin typeface="Symbol" pitchFamily="18" charset="2"/>
              </a:endParaRPr>
            </a:p>
          </p:txBody>
        </p:sp>
        <p:sp>
          <p:nvSpPr>
            <p:cNvPr id="57" name="Arc 95"/>
            <p:cNvSpPr>
              <a:spLocks/>
            </p:cNvSpPr>
            <p:nvPr/>
          </p:nvSpPr>
          <p:spPr bwMode="auto">
            <a:xfrm>
              <a:off x="4376" y="2526"/>
              <a:ext cx="119" cy="100"/>
            </a:xfrm>
            <a:custGeom>
              <a:avLst/>
              <a:gdLst>
                <a:gd name="G0" fmla="+- 0 0 0"/>
                <a:gd name="G1" fmla="+- 18056 0 0"/>
                <a:gd name="G2" fmla="+- 21600 0 0"/>
                <a:gd name="T0" fmla="*/ 11854 w 21599"/>
                <a:gd name="T1" fmla="*/ 0 h 18056"/>
                <a:gd name="T2" fmla="*/ 21599 w 21599"/>
                <a:gd name="T3" fmla="*/ 17873 h 18056"/>
                <a:gd name="T4" fmla="*/ 0 w 21599"/>
                <a:gd name="T5" fmla="*/ 18056 h 18056"/>
              </a:gdLst>
              <a:ahLst/>
              <a:cxnLst>
                <a:cxn ang="0">
                  <a:pos x="T0" y="T1"/>
                </a:cxn>
                <a:cxn ang="0">
                  <a:pos x="T2" y="T3"/>
                </a:cxn>
                <a:cxn ang="0">
                  <a:pos x="T4" y="T5"/>
                </a:cxn>
              </a:cxnLst>
              <a:rect l="0" t="0" r="r" b="b"/>
              <a:pathLst>
                <a:path w="21599" h="18056" fill="none" extrusionOk="0">
                  <a:moveTo>
                    <a:pt x="11854" y="-1"/>
                  </a:moveTo>
                  <a:cubicBezTo>
                    <a:pt x="17882" y="3957"/>
                    <a:pt x="21538" y="10662"/>
                    <a:pt x="21599" y="17872"/>
                  </a:cubicBezTo>
                </a:path>
                <a:path w="21599" h="18056" stroke="0" extrusionOk="0">
                  <a:moveTo>
                    <a:pt x="11854" y="-1"/>
                  </a:moveTo>
                  <a:cubicBezTo>
                    <a:pt x="17882" y="3957"/>
                    <a:pt x="21538" y="10662"/>
                    <a:pt x="21599" y="17872"/>
                  </a:cubicBezTo>
                  <a:lnTo>
                    <a:pt x="0" y="18056"/>
                  </a:lnTo>
                  <a:close/>
                </a:path>
              </a:pathLst>
            </a:custGeom>
            <a:noFill/>
            <a:ln w="7938">
              <a:solidFill>
                <a:srgbClr val="000000"/>
              </a:solidFill>
              <a:round/>
              <a:headEnd/>
              <a:tailEnd/>
            </a:ln>
          </p:spPr>
          <p:txBody>
            <a:bodyPr/>
            <a:lstStyle/>
            <a:p>
              <a:endParaRPr lang="zh-TW" altLang="en-US"/>
            </a:p>
          </p:txBody>
        </p:sp>
        <p:grpSp>
          <p:nvGrpSpPr>
            <p:cNvPr id="58" name="Group 96"/>
            <p:cNvGrpSpPr>
              <a:grpSpLocks/>
            </p:cNvGrpSpPr>
            <p:nvPr/>
          </p:nvGrpSpPr>
          <p:grpSpPr bwMode="auto">
            <a:xfrm>
              <a:off x="3234" y="2392"/>
              <a:ext cx="1842" cy="271"/>
              <a:chOff x="3234" y="2296"/>
              <a:chExt cx="1842" cy="271"/>
            </a:xfrm>
          </p:grpSpPr>
          <p:sp>
            <p:nvSpPr>
              <p:cNvPr id="65" name="Arc 97"/>
              <p:cNvSpPr>
                <a:spLocks/>
              </p:cNvSpPr>
              <p:nvPr/>
            </p:nvSpPr>
            <p:spPr bwMode="auto">
              <a:xfrm>
                <a:off x="4150" y="2296"/>
                <a:ext cx="926" cy="2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938" cap="rnd">
                <a:solidFill>
                  <a:srgbClr val="A7A7A7"/>
                </a:solidFill>
                <a:round/>
                <a:headEnd/>
                <a:tailEnd/>
              </a:ln>
            </p:spPr>
            <p:txBody>
              <a:bodyPr/>
              <a:lstStyle/>
              <a:p>
                <a:endParaRPr lang="zh-TW" altLang="en-US"/>
              </a:p>
            </p:txBody>
          </p:sp>
          <p:sp>
            <p:nvSpPr>
              <p:cNvPr id="66" name="Arc 98"/>
              <p:cNvSpPr>
                <a:spLocks/>
              </p:cNvSpPr>
              <p:nvPr/>
            </p:nvSpPr>
            <p:spPr bwMode="auto">
              <a:xfrm>
                <a:off x="3234" y="2296"/>
                <a:ext cx="927" cy="271"/>
              </a:xfrm>
              <a:custGeom>
                <a:avLst/>
                <a:gdLst>
                  <a:gd name="G0" fmla="+- 21600 0 0"/>
                  <a:gd name="G1" fmla="+- 21599 0 0"/>
                  <a:gd name="G2" fmla="+- 21600 0 0"/>
                  <a:gd name="T0" fmla="*/ 0 w 21600"/>
                  <a:gd name="T1" fmla="*/ 21599 h 21599"/>
                  <a:gd name="T2" fmla="*/ 21577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8"/>
                      <a:pt x="9656" y="11"/>
                      <a:pt x="21576" y="-1"/>
                    </a:cubicBezTo>
                  </a:path>
                  <a:path w="21600" h="21599" stroke="0" extrusionOk="0">
                    <a:moveTo>
                      <a:pt x="0" y="21599"/>
                    </a:moveTo>
                    <a:cubicBezTo>
                      <a:pt x="0" y="9678"/>
                      <a:pt x="9656" y="11"/>
                      <a:pt x="21576" y="-1"/>
                    </a:cubicBezTo>
                    <a:lnTo>
                      <a:pt x="21600" y="21599"/>
                    </a:lnTo>
                    <a:close/>
                  </a:path>
                </a:pathLst>
              </a:custGeom>
              <a:noFill/>
              <a:ln w="7938" cap="rnd">
                <a:solidFill>
                  <a:srgbClr val="A7A7A7"/>
                </a:solidFill>
                <a:round/>
                <a:headEnd/>
                <a:tailEnd/>
              </a:ln>
            </p:spPr>
            <p:txBody>
              <a:bodyPr/>
              <a:lstStyle/>
              <a:p>
                <a:endParaRPr lang="zh-TW" altLang="en-US"/>
              </a:p>
            </p:txBody>
          </p:sp>
        </p:grpSp>
        <p:grpSp>
          <p:nvGrpSpPr>
            <p:cNvPr id="59" name="Group 99"/>
            <p:cNvGrpSpPr>
              <a:grpSpLocks/>
            </p:cNvGrpSpPr>
            <p:nvPr/>
          </p:nvGrpSpPr>
          <p:grpSpPr bwMode="auto">
            <a:xfrm>
              <a:off x="3234" y="2636"/>
              <a:ext cx="1842" cy="271"/>
              <a:chOff x="3234" y="2557"/>
              <a:chExt cx="1842" cy="271"/>
            </a:xfrm>
          </p:grpSpPr>
          <p:sp>
            <p:nvSpPr>
              <p:cNvPr id="63" name="Arc 100"/>
              <p:cNvSpPr>
                <a:spLocks/>
              </p:cNvSpPr>
              <p:nvPr/>
            </p:nvSpPr>
            <p:spPr bwMode="auto">
              <a:xfrm>
                <a:off x="4150" y="2557"/>
                <a:ext cx="926" cy="27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8001">
                <a:solidFill>
                  <a:srgbClr val="000000"/>
                </a:solidFill>
                <a:round/>
                <a:headEnd/>
                <a:tailEnd/>
              </a:ln>
            </p:spPr>
            <p:txBody>
              <a:bodyPr/>
              <a:lstStyle/>
              <a:p>
                <a:endParaRPr lang="zh-TW" altLang="en-US"/>
              </a:p>
            </p:txBody>
          </p:sp>
          <p:sp>
            <p:nvSpPr>
              <p:cNvPr id="64" name="Arc 101"/>
              <p:cNvSpPr>
                <a:spLocks/>
              </p:cNvSpPr>
              <p:nvPr/>
            </p:nvSpPr>
            <p:spPr bwMode="auto">
              <a:xfrm>
                <a:off x="3234" y="2557"/>
                <a:ext cx="927" cy="271"/>
              </a:xfrm>
              <a:custGeom>
                <a:avLst/>
                <a:gdLst>
                  <a:gd name="G0" fmla="+- 21600 0 0"/>
                  <a:gd name="G1" fmla="+- 0 0 0"/>
                  <a:gd name="G2" fmla="+- 21600 0 0"/>
                  <a:gd name="T0" fmla="*/ 21577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576" y="21599"/>
                    </a:moveTo>
                    <a:cubicBezTo>
                      <a:pt x="9656" y="21587"/>
                      <a:pt x="0" y="11920"/>
                      <a:pt x="0" y="0"/>
                    </a:cubicBezTo>
                  </a:path>
                  <a:path w="21600" h="21599" stroke="0" extrusionOk="0">
                    <a:moveTo>
                      <a:pt x="21576" y="21599"/>
                    </a:moveTo>
                    <a:cubicBezTo>
                      <a:pt x="9656" y="21587"/>
                      <a:pt x="0" y="11920"/>
                      <a:pt x="0" y="0"/>
                    </a:cubicBezTo>
                    <a:lnTo>
                      <a:pt x="21600" y="0"/>
                    </a:lnTo>
                    <a:close/>
                  </a:path>
                </a:pathLst>
              </a:custGeom>
              <a:noFill/>
              <a:ln w="8001">
                <a:solidFill>
                  <a:srgbClr val="000000"/>
                </a:solidFill>
                <a:round/>
                <a:headEnd/>
                <a:tailEnd/>
              </a:ln>
            </p:spPr>
            <p:txBody>
              <a:bodyPr/>
              <a:lstStyle/>
              <a:p>
                <a:endParaRPr lang="zh-TW" altLang="en-US"/>
              </a:p>
            </p:txBody>
          </p:sp>
        </p:grpSp>
        <p:sp>
          <p:nvSpPr>
            <p:cNvPr id="60" name="Line 102"/>
            <p:cNvSpPr>
              <a:spLocks noChangeShapeType="1"/>
            </p:cNvSpPr>
            <p:nvPr/>
          </p:nvSpPr>
          <p:spPr bwMode="auto">
            <a:xfrm>
              <a:off x="4155" y="1423"/>
              <a:ext cx="1" cy="2255"/>
            </a:xfrm>
            <a:prstGeom prst="line">
              <a:avLst/>
            </a:prstGeom>
            <a:noFill/>
            <a:ln w="7938">
              <a:solidFill>
                <a:srgbClr val="000000"/>
              </a:solidFill>
              <a:round/>
              <a:headEnd/>
              <a:tailEnd/>
            </a:ln>
          </p:spPr>
          <p:txBody>
            <a:bodyPr/>
            <a:lstStyle/>
            <a:p>
              <a:endParaRPr lang="zh-TW" altLang="en-US"/>
            </a:p>
          </p:txBody>
        </p:sp>
        <p:sp>
          <p:nvSpPr>
            <p:cNvPr id="61" name="Line 103"/>
            <p:cNvSpPr>
              <a:spLocks noChangeShapeType="1"/>
            </p:cNvSpPr>
            <p:nvPr/>
          </p:nvSpPr>
          <p:spPr bwMode="auto">
            <a:xfrm flipH="1">
              <a:off x="4187" y="2017"/>
              <a:ext cx="588" cy="588"/>
            </a:xfrm>
            <a:prstGeom prst="line">
              <a:avLst/>
            </a:prstGeom>
            <a:noFill/>
            <a:ln w="12700">
              <a:solidFill>
                <a:srgbClr val="D80704"/>
              </a:solidFill>
              <a:round/>
              <a:headEnd/>
              <a:tailEnd/>
            </a:ln>
          </p:spPr>
          <p:txBody>
            <a:bodyPr/>
            <a:lstStyle/>
            <a:p>
              <a:endParaRPr lang="zh-TW" altLang="en-US"/>
            </a:p>
          </p:txBody>
        </p:sp>
        <p:sp>
          <p:nvSpPr>
            <p:cNvPr id="62" name="Line 104"/>
            <p:cNvSpPr>
              <a:spLocks noChangeShapeType="1"/>
            </p:cNvSpPr>
            <p:nvPr/>
          </p:nvSpPr>
          <p:spPr bwMode="auto">
            <a:xfrm flipH="1">
              <a:off x="4384" y="2017"/>
              <a:ext cx="391" cy="598"/>
            </a:xfrm>
            <a:prstGeom prst="line">
              <a:avLst/>
            </a:prstGeom>
            <a:noFill/>
            <a:ln w="28575">
              <a:solidFill>
                <a:srgbClr val="0002F8"/>
              </a:solidFill>
              <a:round/>
              <a:headEnd/>
              <a:tailEnd/>
            </a:ln>
          </p:spPr>
          <p:txBody>
            <a:bodyPr/>
            <a:lstStyle/>
            <a:p>
              <a:endParaRPr lang="zh-TW" altLang="en-US"/>
            </a:p>
          </p:txBody>
        </p:sp>
      </p:grpSp>
      <p:sp>
        <p:nvSpPr>
          <p:cNvPr id="140" name="Rectangle 10"/>
          <p:cNvSpPr>
            <a:spLocks noChangeArrowheads="1"/>
          </p:cNvSpPr>
          <p:nvPr/>
        </p:nvSpPr>
        <p:spPr bwMode="auto">
          <a:xfrm>
            <a:off x="7620000" y="4572000"/>
            <a:ext cx="1295400" cy="366767"/>
          </a:xfrm>
          <a:prstGeom prst="rect">
            <a:avLst/>
          </a:prstGeom>
          <a:noFill/>
          <a:ln w="12700">
            <a:noFill/>
            <a:miter lim="800000"/>
            <a:headEnd/>
            <a:tailEnd/>
          </a:ln>
        </p:spPr>
        <p:txBody>
          <a:bodyPr wrap="square" lIns="90487" tIns="44450" rIns="90487" bIns="44450">
            <a:spAutoFit/>
          </a:bodyPr>
          <a:lstStyle/>
          <a:p>
            <a:r>
              <a:rPr lang="de-CH" altLang="zh-TW" b="1" dirty="0" smtClean="0">
                <a:latin typeface="Helvetica" charset="0"/>
              </a:rPr>
              <a:t>g</a:t>
            </a:r>
            <a:r>
              <a:rPr lang="de-CH" dirty="0" smtClean="0">
                <a:latin typeface="Helvetica" charset="0"/>
              </a:rPr>
              <a:t>=</a:t>
            </a:r>
            <a:r>
              <a:rPr lang="de-CH" b="1" dirty="0" smtClean="0">
                <a:latin typeface="Helvetica" charset="0"/>
              </a:rPr>
              <a:t>g</a:t>
            </a:r>
            <a:r>
              <a:rPr lang="de-CH" b="1" baseline="-25000" dirty="0" smtClean="0">
                <a:latin typeface="Helvetica" charset="0"/>
              </a:rPr>
              <a:t>G</a:t>
            </a:r>
            <a:r>
              <a:rPr lang="de-CH" dirty="0" smtClean="0">
                <a:latin typeface="Helvetica" charset="0"/>
              </a:rPr>
              <a:t>+</a:t>
            </a:r>
            <a:r>
              <a:rPr lang="de-CH" altLang="zh-TW" b="1" dirty="0" smtClean="0">
                <a:latin typeface="Helvetica" charset="0"/>
              </a:rPr>
              <a:t>g</a:t>
            </a:r>
            <a:r>
              <a:rPr lang="de-CH" altLang="zh-TW" b="1" baseline="-25000" dirty="0" smtClean="0">
                <a:latin typeface="Helvetica" charset="0"/>
              </a:rPr>
              <a:t>c</a:t>
            </a:r>
            <a:endParaRPr lang="de-CH" b="1" baseline="-25000" dirty="0">
              <a:latin typeface="Helvetica" charset="0"/>
            </a:endParaRPr>
          </a:p>
        </p:txBody>
      </p:sp>
      <p:sp>
        <p:nvSpPr>
          <p:cNvPr id="141" name="Rectangle 10"/>
          <p:cNvSpPr>
            <a:spLocks noChangeArrowheads="1"/>
          </p:cNvSpPr>
          <p:nvPr/>
        </p:nvSpPr>
        <p:spPr bwMode="auto">
          <a:xfrm>
            <a:off x="7543800" y="2209800"/>
            <a:ext cx="444031" cy="366767"/>
          </a:xfrm>
          <a:prstGeom prst="rect">
            <a:avLst/>
          </a:prstGeom>
          <a:noFill/>
          <a:ln w="12700">
            <a:noFill/>
            <a:miter lim="800000"/>
            <a:headEnd/>
            <a:tailEnd/>
          </a:ln>
        </p:spPr>
        <p:txBody>
          <a:bodyPr wrap="none" lIns="90487" tIns="44450" rIns="90487" bIns="44450">
            <a:spAutoFit/>
          </a:bodyPr>
          <a:lstStyle/>
          <a:p>
            <a:r>
              <a:rPr lang="de-CH" b="1" dirty="0" smtClean="0">
                <a:latin typeface="Helvetica" charset="0"/>
              </a:rPr>
              <a:t>g</a:t>
            </a:r>
            <a:r>
              <a:rPr lang="de-CH" b="1" baseline="-25000" dirty="0" smtClean="0">
                <a:latin typeface="Helvetica" charset="0"/>
              </a:rPr>
              <a:t>G</a:t>
            </a:r>
            <a:endParaRPr lang="de-CH" b="1" baseline="-25000" dirty="0">
              <a:latin typeface="Helvetica" charset="0"/>
            </a:endParaRPr>
          </a:p>
        </p:txBody>
      </p:sp>
      <p:sp>
        <p:nvSpPr>
          <p:cNvPr id="142" name="Rectangle 10"/>
          <p:cNvSpPr>
            <a:spLocks noChangeArrowheads="1"/>
          </p:cNvSpPr>
          <p:nvPr/>
        </p:nvSpPr>
        <p:spPr bwMode="auto">
          <a:xfrm>
            <a:off x="8458200" y="1905000"/>
            <a:ext cx="408765" cy="366767"/>
          </a:xfrm>
          <a:prstGeom prst="rect">
            <a:avLst/>
          </a:prstGeom>
          <a:noFill/>
          <a:ln w="12700">
            <a:noFill/>
            <a:miter lim="800000"/>
            <a:headEnd/>
            <a:tailEnd/>
          </a:ln>
        </p:spPr>
        <p:txBody>
          <a:bodyPr wrap="none" lIns="90487" tIns="44450" rIns="90487" bIns="44450">
            <a:spAutoFit/>
          </a:bodyPr>
          <a:lstStyle/>
          <a:p>
            <a:r>
              <a:rPr lang="de-CH" b="1" dirty="0" smtClean="0">
                <a:latin typeface="Helvetica" charset="0"/>
              </a:rPr>
              <a:t>g</a:t>
            </a:r>
            <a:r>
              <a:rPr lang="de-CH" b="1" baseline="-25000" dirty="0" smtClean="0">
                <a:latin typeface="Helvetica" charset="0"/>
              </a:rPr>
              <a:t>c</a:t>
            </a:r>
            <a:endParaRPr lang="de-CH" b="1" baseline="-25000" dirty="0">
              <a:latin typeface="Helvetica" charset="0"/>
            </a:endParaRPr>
          </a:p>
        </p:txBody>
      </p:sp>
      <p:graphicFrame>
        <p:nvGraphicFramePr>
          <p:cNvPr id="2" name="Object 7"/>
          <p:cNvGraphicFramePr>
            <a:graphicFrameLocks noChangeAspect="1"/>
          </p:cNvGraphicFramePr>
          <p:nvPr/>
        </p:nvGraphicFramePr>
        <p:xfrm>
          <a:off x="3371880" y="2944812"/>
          <a:ext cx="1549400" cy="407988"/>
        </p:xfrm>
        <a:graphic>
          <a:graphicData uri="http://schemas.openxmlformats.org/presentationml/2006/ole">
            <mc:AlternateContent xmlns:mc="http://schemas.openxmlformats.org/markup-compatibility/2006">
              <mc:Choice xmlns:v="urn:schemas-microsoft-com:vml" Requires="v">
                <p:oleObj spid="_x0000_s70975" name="Equation" r:id="rId13" imgW="774360" imgH="203040" progId="Equation.3">
                  <p:embed/>
                </p:oleObj>
              </mc:Choice>
              <mc:Fallback>
                <p:oleObj name="Equation" r:id="rId13" imgW="774360" imgH="2030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71880" y="2944812"/>
                        <a:ext cx="15494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 name="Text Box 11"/>
          <p:cNvSpPr txBox="1">
            <a:spLocks noChangeArrowheads="1"/>
          </p:cNvSpPr>
          <p:nvPr/>
        </p:nvSpPr>
        <p:spPr bwMode="auto">
          <a:xfrm>
            <a:off x="457200" y="6248400"/>
            <a:ext cx="1828800" cy="338554"/>
          </a:xfrm>
          <a:prstGeom prst="rect">
            <a:avLst/>
          </a:prstGeom>
          <a:noFill/>
          <a:ln w="9525">
            <a:noFill/>
            <a:miter lim="800000"/>
            <a:headEnd/>
            <a:tailEnd/>
          </a:ln>
        </p:spPr>
        <p:txBody>
          <a:bodyPr wrap="square">
            <a:spAutoFit/>
          </a:bodyPr>
          <a:lstStyle/>
          <a:p>
            <a:r>
              <a:rPr lang="en-US" sz="1600" dirty="0" smtClean="0">
                <a:solidFill>
                  <a:srgbClr val="002060"/>
                </a:solidFill>
              </a:rPr>
              <a:t>- U</a:t>
            </a:r>
            <a:r>
              <a:rPr lang="en-US" sz="1600" dirty="0" smtClean="0">
                <a:solidFill>
                  <a:srgbClr val="002060"/>
                </a:solidFill>
                <a:latin typeface="+mn-lt"/>
              </a:rPr>
              <a:t>niform </a:t>
            </a:r>
            <a:r>
              <a:rPr lang="en-US" sz="1600" dirty="0">
                <a:solidFill>
                  <a:srgbClr val="002060"/>
                </a:solidFill>
                <a:latin typeface="+mn-lt"/>
              </a:rPr>
              <a:t>planet</a:t>
            </a:r>
            <a:r>
              <a:rPr lang="en-US" sz="1600" dirty="0" smtClean="0">
                <a:solidFill>
                  <a:srgbClr val="002060"/>
                </a:solidFill>
                <a:latin typeface="+mn-lt"/>
              </a:rPr>
              <a:t>:</a:t>
            </a:r>
            <a:endParaRPr lang="en-US" sz="1600" dirty="0">
              <a:solidFill>
                <a:srgbClr val="002060"/>
              </a:solidFill>
              <a:latin typeface="+mn-lt"/>
            </a:endParaRPr>
          </a:p>
        </p:txBody>
      </p:sp>
      <p:sp>
        <p:nvSpPr>
          <p:cNvPr id="138" name="Text Box 11"/>
          <p:cNvSpPr txBox="1">
            <a:spLocks noChangeArrowheads="1"/>
          </p:cNvSpPr>
          <p:nvPr/>
        </p:nvSpPr>
        <p:spPr bwMode="auto">
          <a:xfrm>
            <a:off x="457200" y="5791200"/>
            <a:ext cx="2743200" cy="338554"/>
          </a:xfrm>
          <a:prstGeom prst="rect">
            <a:avLst/>
          </a:prstGeom>
          <a:noFill/>
          <a:ln w="9525">
            <a:noFill/>
            <a:miter lim="800000"/>
            <a:headEnd/>
            <a:tailEnd/>
          </a:ln>
        </p:spPr>
        <p:txBody>
          <a:bodyPr wrap="square">
            <a:spAutoFit/>
          </a:bodyPr>
          <a:lstStyle/>
          <a:p>
            <a:r>
              <a:rPr lang="en-US" sz="1600" dirty="0" smtClean="0">
                <a:solidFill>
                  <a:srgbClr val="002060"/>
                </a:solidFill>
              </a:rPr>
              <a:t>- Earth :       q = 1/288.9</a:t>
            </a:r>
            <a:endParaRPr lang="en-US" sz="1600"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6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6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6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6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6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66" grpId="0"/>
      <p:bldP spid="36" grpId="0"/>
      <p:bldP spid="37" grpId="0"/>
      <p:bldP spid="140" grpId="0"/>
      <p:bldP spid="141" grpId="0"/>
      <p:bldP spid="142"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7" name="Text Box 42"/>
          <p:cNvSpPr txBox="1">
            <a:spLocks noChangeArrowheads="1"/>
          </p:cNvSpPr>
          <p:nvPr/>
        </p:nvSpPr>
        <p:spPr bwMode="auto">
          <a:xfrm>
            <a:off x="138082" y="914400"/>
            <a:ext cx="8777318" cy="1015663"/>
          </a:xfrm>
          <a:prstGeom prst="rect">
            <a:avLst/>
          </a:prstGeom>
          <a:noFill/>
          <a:ln w="9525">
            <a:noFill/>
            <a:miter lim="800000"/>
            <a:headEnd/>
            <a:tailEnd/>
          </a:ln>
          <a:effectLst/>
        </p:spPr>
        <p:txBody>
          <a:bodyPr wrap="square">
            <a:spAutoFit/>
          </a:bodyPr>
          <a:lstStyle/>
          <a:p>
            <a:pPr algn="just"/>
            <a:r>
              <a:rPr lang="en-US" sz="1200" spc="-50" dirty="0" smtClean="0">
                <a:latin typeface="Wingdings" pitchFamily="2" charset="2"/>
              </a:rPr>
              <a:t>l</a:t>
            </a:r>
            <a:r>
              <a:rPr lang="en-US" sz="2000" spc="-50" dirty="0" smtClean="0">
                <a:solidFill>
                  <a:srgbClr val="002060"/>
                </a:solidFill>
              </a:rPr>
              <a:t> The moment </a:t>
            </a:r>
            <a:r>
              <a:rPr lang="en-US" sz="2000" spc="-50" dirty="0">
                <a:solidFill>
                  <a:srgbClr val="002060"/>
                </a:solidFill>
              </a:rPr>
              <a:t>of inertia can be used to define the </a:t>
            </a:r>
            <a:r>
              <a:rPr lang="en-US" sz="2000" spc="-50" dirty="0" smtClean="0">
                <a:solidFill>
                  <a:srgbClr val="002060"/>
                </a:solidFill>
              </a:rPr>
              <a:t>proper angular </a:t>
            </a:r>
            <a:r>
              <a:rPr lang="en-US" sz="2000" spc="-50" dirty="0">
                <a:solidFill>
                  <a:srgbClr val="002060"/>
                </a:solidFill>
              </a:rPr>
              <a:t>momentum,  </a:t>
            </a:r>
            <a:r>
              <a:rPr lang="en-US" sz="2000" b="1" spc="-50" dirty="0">
                <a:solidFill>
                  <a:srgbClr val="002060"/>
                </a:solidFill>
              </a:rPr>
              <a:t>L</a:t>
            </a:r>
            <a:r>
              <a:rPr lang="en-US" sz="2000" spc="-50" dirty="0">
                <a:solidFill>
                  <a:srgbClr val="002060"/>
                </a:solidFill>
              </a:rPr>
              <a:t> = </a:t>
            </a:r>
            <a:r>
              <a:rPr lang="en-US" sz="2000" spc="-50" dirty="0" err="1" smtClean="0">
                <a:solidFill>
                  <a:srgbClr val="002060"/>
                </a:solidFill>
              </a:rPr>
              <a:t>I</a:t>
            </a:r>
            <a:r>
              <a:rPr lang="en-US" sz="2000" b="1" spc="-50" dirty="0" err="1" smtClean="0">
                <a:solidFill>
                  <a:srgbClr val="002060"/>
                </a:solidFill>
                <a:latin typeface="Symbol" pitchFamily="18" charset="2"/>
              </a:rPr>
              <a:t>w</a:t>
            </a:r>
            <a:r>
              <a:rPr lang="en-US" sz="2000" spc="-50" dirty="0" smtClean="0">
                <a:solidFill>
                  <a:srgbClr val="002060"/>
                </a:solidFill>
              </a:rPr>
              <a:t> (where </a:t>
            </a:r>
            <a:r>
              <a:rPr lang="en-US" sz="2000" b="1" spc="-50" dirty="0" smtClean="0">
                <a:solidFill>
                  <a:srgbClr val="002060"/>
                </a:solidFill>
                <a:latin typeface="Symbol" pitchFamily="18" charset="2"/>
              </a:rPr>
              <a:t>w</a:t>
            </a:r>
            <a:r>
              <a:rPr lang="en-US" sz="2000" b="1" spc="-50" dirty="0" smtClean="0">
                <a:solidFill>
                  <a:srgbClr val="002060"/>
                </a:solidFill>
              </a:rPr>
              <a:t> </a:t>
            </a:r>
            <a:r>
              <a:rPr lang="en-US" sz="2000" spc="-50" dirty="0" smtClean="0">
                <a:solidFill>
                  <a:srgbClr val="002060"/>
                </a:solidFill>
              </a:rPr>
              <a:t>is the angular velocity). Because </a:t>
            </a:r>
            <a:r>
              <a:rPr lang="en-US" sz="2000" spc="-50" dirty="0">
                <a:solidFill>
                  <a:srgbClr val="002060"/>
                </a:solidFill>
              </a:rPr>
              <a:t>of the conservation of </a:t>
            </a:r>
            <a:r>
              <a:rPr lang="en-US" sz="2000" b="1" spc="-50" dirty="0">
                <a:solidFill>
                  <a:srgbClr val="002060"/>
                </a:solidFill>
              </a:rPr>
              <a:t>L</a:t>
            </a:r>
            <a:r>
              <a:rPr lang="en-US" sz="2000" spc="-50" dirty="0">
                <a:solidFill>
                  <a:srgbClr val="002060"/>
                </a:solidFill>
              </a:rPr>
              <a:t>, the moment of </a:t>
            </a:r>
            <a:r>
              <a:rPr lang="en-US" sz="2000" spc="-70" dirty="0">
                <a:solidFill>
                  <a:srgbClr val="002060"/>
                </a:solidFill>
              </a:rPr>
              <a:t>angular </a:t>
            </a:r>
            <a:r>
              <a:rPr lang="en-US" sz="2000" spc="-70" dirty="0">
                <a:solidFill>
                  <a:srgbClr val="C00000"/>
                </a:solidFill>
              </a:rPr>
              <a:t>velocity increases</a:t>
            </a:r>
            <a:r>
              <a:rPr lang="en-US" sz="2000" spc="-70" dirty="0">
                <a:solidFill>
                  <a:srgbClr val="002060"/>
                </a:solidFill>
              </a:rPr>
              <a:t> (</a:t>
            </a:r>
            <a:r>
              <a:rPr lang="en-US" sz="2000" spc="-70" dirty="0">
                <a:solidFill>
                  <a:srgbClr val="00B0F0"/>
                </a:solidFill>
              </a:rPr>
              <a:t>decreases</a:t>
            </a:r>
            <a:r>
              <a:rPr lang="en-US" sz="2000" spc="-70" dirty="0">
                <a:solidFill>
                  <a:srgbClr val="002060"/>
                </a:solidFill>
              </a:rPr>
              <a:t>) when the </a:t>
            </a:r>
            <a:r>
              <a:rPr lang="en-US" sz="2000" spc="-70" dirty="0">
                <a:solidFill>
                  <a:srgbClr val="C00000"/>
                </a:solidFill>
              </a:rPr>
              <a:t>moment of inertia</a:t>
            </a:r>
            <a:r>
              <a:rPr lang="en-US" sz="2000" spc="-70" dirty="0">
                <a:solidFill>
                  <a:srgbClr val="002060"/>
                </a:solidFill>
              </a:rPr>
              <a:t> </a:t>
            </a:r>
            <a:r>
              <a:rPr lang="en-US" sz="2000" spc="-70" dirty="0">
                <a:solidFill>
                  <a:srgbClr val="C00000"/>
                </a:solidFill>
              </a:rPr>
              <a:t>decreases</a:t>
            </a:r>
            <a:r>
              <a:rPr lang="en-US" sz="2000" spc="-70" dirty="0">
                <a:solidFill>
                  <a:srgbClr val="002060"/>
                </a:solidFill>
              </a:rPr>
              <a:t> (</a:t>
            </a:r>
            <a:r>
              <a:rPr lang="en-US" sz="2000" spc="-70" dirty="0">
                <a:solidFill>
                  <a:srgbClr val="00B0F0"/>
                </a:solidFill>
              </a:rPr>
              <a:t>increases</a:t>
            </a:r>
            <a:r>
              <a:rPr lang="en-US" sz="2000" spc="-70" dirty="0">
                <a:solidFill>
                  <a:srgbClr val="002060"/>
                </a:solidFill>
              </a:rPr>
              <a:t>).</a:t>
            </a:r>
          </a:p>
        </p:txBody>
      </p:sp>
      <p:sp>
        <p:nvSpPr>
          <p:cNvPr id="8" name="Title 7"/>
          <p:cNvSpPr>
            <a:spLocks noGrp="1"/>
          </p:cNvSpPr>
          <p:nvPr>
            <p:ph type="title"/>
          </p:nvPr>
        </p:nvSpPr>
        <p:spPr>
          <a:xfrm>
            <a:off x="71406" y="142852"/>
            <a:ext cx="9001156" cy="538178"/>
          </a:xfrm>
        </p:spPr>
        <p:txBody>
          <a:bodyPr>
            <a:noAutofit/>
          </a:bodyPr>
          <a:lstStyle/>
          <a:p>
            <a:pPr algn="l"/>
            <a:r>
              <a:rPr lang="fr-CH" sz="3600" dirty="0" err="1" smtClean="0">
                <a:solidFill>
                  <a:schemeClr val="bg1"/>
                </a:solidFill>
              </a:rPr>
              <a:t>Angular</a:t>
            </a:r>
            <a:r>
              <a:rPr lang="fr-CH" sz="3600" dirty="0" smtClean="0">
                <a:solidFill>
                  <a:schemeClr val="bg1"/>
                </a:solidFill>
              </a:rPr>
              <a:t> </a:t>
            </a:r>
            <a:r>
              <a:rPr lang="fr-CH" sz="3600" dirty="0" err="1" smtClean="0">
                <a:solidFill>
                  <a:schemeClr val="bg1"/>
                </a:solidFill>
              </a:rPr>
              <a:t>momentum</a:t>
            </a:r>
            <a:r>
              <a:rPr lang="fr-CH" sz="3600" dirty="0" smtClean="0">
                <a:solidFill>
                  <a:schemeClr val="bg1"/>
                </a:solidFill>
              </a:rPr>
              <a:t> conservation</a:t>
            </a:r>
            <a:endParaRPr lang="fr-CH" sz="3600" dirty="0">
              <a:solidFill>
                <a:schemeClr val="bg1"/>
              </a:solidFill>
            </a:endParaRPr>
          </a:p>
        </p:txBody>
      </p:sp>
      <p:sp>
        <p:nvSpPr>
          <p:cNvPr id="10" name="Text Box 42"/>
          <p:cNvSpPr txBox="1">
            <a:spLocks noChangeArrowheads="1"/>
          </p:cNvSpPr>
          <p:nvPr/>
        </p:nvSpPr>
        <p:spPr bwMode="auto">
          <a:xfrm>
            <a:off x="152400" y="2038290"/>
            <a:ext cx="8777318" cy="400110"/>
          </a:xfrm>
          <a:prstGeom prst="rect">
            <a:avLst/>
          </a:prstGeom>
          <a:noFill/>
          <a:ln w="9525">
            <a:noFill/>
            <a:miter lim="800000"/>
            <a:headEnd/>
            <a:tailEnd/>
          </a:ln>
          <a:effectLst/>
        </p:spPr>
        <p:txBody>
          <a:bodyPr wrap="square">
            <a:spAutoFit/>
          </a:bodyPr>
          <a:lstStyle/>
          <a:p>
            <a:pPr algn="just"/>
            <a:r>
              <a:rPr lang="en-US" sz="1200" spc="-50" dirty="0" smtClean="0">
                <a:latin typeface="Wingdings" pitchFamily="2" charset="2"/>
              </a:rPr>
              <a:t>l</a:t>
            </a:r>
            <a:r>
              <a:rPr lang="en-US" sz="2000" spc="-50" dirty="0" smtClean="0">
                <a:solidFill>
                  <a:srgbClr val="002060"/>
                </a:solidFill>
              </a:rPr>
              <a:t> Moment </a:t>
            </a:r>
            <a:r>
              <a:rPr lang="en-US" sz="2000" spc="-50" dirty="0">
                <a:solidFill>
                  <a:srgbClr val="002060"/>
                </a:solidFill>
              </a:rPr>
              <a:t>of inertia </a:t>
            </a:r>
            <a:r>
              <a:rPr lang="en-US" sz="2000" spc="-50" dirty="0" smtClean="0">
                <a:solidFill>
                  <a:srgbClr val="002060"/>
                </a:solidFill>
              </a:rPr>
              <a:t>decreases if mass concentrate along the axis (or center of figure).</a:t>
            </a:r>
            <a:endParaRPr lang="en-US" sz="2000" spc="-70" dirty="0">
              <a:solidFill>
                <a:srgbClr val="002060"/>
              </a:solidFill>
            </a:endParaRPr>
          </a:p>
        </p:txBody>
      </p:sp>
      <p:pic>
        <p:nvPicPr>
          <p:cNvPr id="11" name="Picture 10" descr="MoI_conservation_1-mod.jpg"/>
          <p:cNvPicPr>
            <a:picLocks noChangeAspect="1"/>
          </p:cNvPicPr>
          <p:nvPr/>
        </p:nvPicPr>
        <p:blipFill>
          <a:blip r:embed="rId2" cstate="print"/>
          <a:stretch>
            <a:fillRect/>
          </a:stretch>
        </p:blipFill>
        <p:spPr>
          <a:xfrm>
            <a:off x="1524000" y="2667000"/>
            <a:ext cx="5556250" cy="3799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28600" y="990600"/>
            <a:ext cx="8229600" cy="4493538"/>
          </a:xfrm>
          <a:prstGeom prst="rect">
            <a:avLst/>
          </a:prstGeom>
          <a:noFill/>
          <a:ln w="9525">
            <a:noFill/>
            <a:miter lim="800000"/>
            <a:headEnd/>
            <a:tailEnd/>
          </a:ln>
          <a:effectLst/>
        </p:spPr>
        <p:txBody>
          <a:bodyPr wrap="square">
            <a:spAutoFit/>
          </a:bodyPr>
          <a:lstStyle/>
          <a:p>
            <a:r>
              <a:rPr lang="en-US" sz="1200" dirty="0" smtClean="0">
                <a:latin typeface="Wingdings" pitchFamily="2" charset="2"/>
              </a:rPr>
              <a:t>l</a:t>
            </a:r>
            <a:r>
              <a:rPr lang="en-US" dirty="0" smtClean="0">
                <a:latin typeface="Arial" pitchFamily="34" charset="0"/>
              </a:rPr>
              <a:t> </a:t>
            </a:r>
            <a:r>
              <a:rPr lang="en-US" sz="2000" dirty="0" smtClean="0">
                <a:solidFill>
                  <a:srgbClr val="002060"/>
                </a:solidFill>
                <a:latin typeface="+mn-lt"/>
              </a:rPr>
              <a:t>Moments </a:t>
            </a:r>
            <a:r>
              <a:rPr lang="en-US" sz="2000" dirty="0">
                <a:solidFill>
                  <a:srgbClr val="002060"/>
                </a:solidFill>
                <a:latin typeface="+mn-lt"/>
              </a:rPr>
              <a:t>of inertia for a </a:t>
            </a:r>
            <a:r>
              <a:rPr lang="en-US" sz="2000" dirty="0" smtClean="0">
                <a:solidFill>
                  <a:srgbClr val="002060"/>
                </a:solidFill>
                <a:latin typeface="+mn-lt"/>
              </a:rPr>
              <a:t>homogeneous ellipsoid:</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a:latin typeface="Arial" pitchFamily="34" charset="0"/>
            </a:endParaRPr>
          </a:p>
          <a:p>
            <a:endParaRPr lang="en-US" sz="1600" dirty="0" smtClean="0">
              <a:solidFill>
                <a:srgbClr val="002060"/>
              </a:solidFill>
              <a:latin typeface="+mn-lt"/>
            </a:endParaRPr>
          </a:p>
          <a:p>
            <a:r>
              <a:rPr lang="en-US" sz="1600" dirty="0" smtClean="0">
                <a:solidFill>
                  <a:srgbClr val="002060"/>
                </a:solidFill>
                <a:latin typeface="+mn-lt"/>
              </a:rPr>
              <a:t>… </a:t>
            </a:r>
            <a:r>
              <a:rPr lang="en-US" sz="1600" dirty="0">
                <a:solidFill>
                  <a:srgbClr val="002060"/>
                </a:solidFill>
                <a:latin typeface="+mn-lt"/>
              </a:rPr>
              <a:t>about the axis of rotation</a:t>
            </a:r>
          </a:p>
          <a:p>
            <a:r>
              <a:rPr lang="en-US" sz="2000" dirty="0">
                <a:solidFill>
                  <a:srgbClr val="002060"/>
                </a:solidFill>
                <a:latin typeface="+mn-lt"/>
              </a:rPr>
              <a:t>  </a:t>
            </a:r>
          </a:p>
          <a:p>
            <a:endParaRPr lang="en-US" sz="2000" dirty="0">
              <a:solidFill>
                <a:srgbClr val="002060"/>
              </a:solidFill>
              <a:latin typeface="+mn-lt"/>
            </a:endParaRPr>
          </a:p>
          <a:p>
            <a:r>
              <a:rPr lang="en-US" sz="1600" dirty="0">
                <a:solidFill>
                  <a:srgbClr val="002060"/>
                </a:solidFill>
                <a:latin typeface="+mn-lt"/>
              </a:rPr>
              <a:t>… in the equatorial plane</a:t>
            </a:r>
          </a:p>
          <a:p>
            <a:endParaRPr lang="en-US" sz="2000" dirty="0">
              <a:solidFill>
                <a:srgbClr val="002060"/>
              </a:solidFill>
              <a:latin typeface="+mn-lt"/>
            </a:endParaRPr>
          </a:p>
          <a:p>
            <a:endParaRPr lang="en-US" sz="2000" dirty="0">
              <a:solidFill>
                <a:srgbClr val="002060"/>
              </a:solidFill>
              <a:latin typeface="+mn-lt"/>
            </a:endParaRPr>
          </a:p>
          <a:p>
            <a:pPr>
              <a:spcBef>
                <a:spcPts val="1200"/>
              </a:spcBef>
            </a:pPr>
            <a:r>
              <a:rPr lang="en-US" sz="2000" dirty="0">
                <a:solidFill>
                  <a:srgbClr val="002060"/>
                </a:solidFill>
                <a:latin typeface="+mn-lt"/>
              </a:rPr>
              <a:t>a and c are the polar and equatorial radius, </a:t>
            </a:r>
            <a:r>
              <a:rPr lang="en-US" sz="2000" dirty="0" smtClean="0">
                <a:solidFill>
                  <a:srgbClr val="002060"/>
                </a:solidFill>
                <a:latin typeface="+mn-lt"/>
              </a:rPr>
              <a:t>and </a:t>
            </a:r>
            <a:r>
              <a:rPr lang="en-US" sz="2000" i="1" dirty="0" smtClean="0">
                <a:solidFill>
                  <a:srgbClr val="002060"/>
                </a:solidFill>
                <a:latin typeface="+mn-lt"/>
              </a:rPr>
              <a:t>M</a:t>
            </a:r>
            <a:r>
              <a:rPr lang="en-US" sz="2000" dirty="0" smtClean="0">
                <a:solidFill>
                  <a:srgbClr val="002060"/>
                </a:solidFill>
                <a:latin typeface="+mn-lt"/>
              </a:rPr>
              <a:t> is the mass of the ellipsoid</a:t>
            </a:r>
            <a:r>
              <a:rPr lang="en-US" sz="1800" dirty="0" smtClean="0">
                <a:latin typeface="Arial" pitchFamily="34" charset="0"/>
              </a:rPr>
              <a:t> </a:t>
            </a:r>
            <a:endParaRPr lang="en-US" sz="1800" dirty="0">
              <a:latin typeface="Arial" pitchFamily="34" charset="0"/>
            </a:endParaRPr>
          </a:p>
        </p:txBody>
      </p:sp>
      <p:pic>
        <p:nvPicPr>
          <p:cNvPr id="7" name="Picture 9" descr="E:\Enseignement\Geophysik_1\2007\Gravity\Figures\ellipsoide.jpg"/>
          <p:cNvPicPr>
            <a:picLocks noChangeAspect="1" noChangeArrowheads="1"/>
          </p:cNvPicPr>
          <p:nvPr/>
        </p:nvPicPr>
        <p:blipFill>
          <a:blip r:embed="rId3" cstate="print"/>
          <a:srcRect/>
          <a:stretch>
            <a:fillRect/>
          </a:stretch>
        </p:blipFill>
        <p:spPr bwMode="auto">
          <a:xfrm>
            <a:off x="5867400" y="838200"/>
            <a:ext cx="2887607" cy="2414782"/>
          </a:xfrm>
          <a:prstGeom prst="rect">
            <a:avLst/>
          </a:prstGeom>
          <a:noFill/>
        </p:spPr>
      </p:pic>
      <p:sp>
        <p:nvSpPr>
          <p:cNvPr id="8" name="Text Box 12"/>
          <p:cNvSpPr txBox="1">
            <a:spLocks noChangeArrowheads="1"/>
          </p:cNvSpPr>
          <p:nvPr/>
        </p:nvSpPr>
        <p:spPr bwMode="auto">
          <a:xfrm>
            <a:off x="152400" y="5848290"/>
            <a:ext cx="5008679" cy="400110"/>
          </a:xfrm>
          <a:prstGeom prst="rect">
            <a:avLst/>
          </a:prstGeom>
          <a:noFill/>
          <a:ln w="9525">
            <a:noFill/>
            <a:miter lim="800000"/>
            <a:headEnd/>
            <a:tailEnd/>
          </a:ln>
          <a:effectLst/>
        </p:spPr>
        <p:txBody>
          <a:bodyPr wrap="none">
            <a:spAutoFit/>
          </a:bodyPr>
          <a:lstStyle/>
          <a:p>
            <a:r>
              <a:rPr lang="en-US" sz="1200" dirty="0">
                <a:latin typeface="Wingdings" pitchFamily="2" charset="2"/>
              </a:rPr>
              <a:t>l</a:t>
            </a:r>
            <a:r>
              <a:rPr lang="en-US" dirty="0">
                <a:latin typeface="Arial" pitchFamily="34" charset="0"/>
              </a:rPr>
              <a:t> </a:t>
            </a:r>
            <a:r>
              <a:rPr lang="en-US" sz="2000" dirty="0">
                <a:solidFill>
                  <a:srgbClr val="002060"/>
                </a:solidFill>
                <a:latin typeface="+mn-lt"/>
              </a:rPr>
              <a:t>For a homogeneous sphere:    </a:t>
            </a:r>
            <a:r>
              <a:rPr lang="en-US" sz="2000" i="1" dirty="0">
                <a:solidFill>
                  <a:srgbClr val="002060"/>
                </a:solidFill>
                <a:latin typeface="+mn-lt"/>
              </a:rPr>
              <a:t>a</a:t>
            </a:r>
            <a:r>
              <a:rPr lang="en-US" sz="2000" dirty="0">
                <a:solidFill>
                  <a:srgbClr val="002060"/>
                </a:solidFill>
                <a:latin typeface="+mn-lt"/>
              </a:rPr>
              <a:t> = </a:t>
            </a:r>
            <a:r>
              <a:rPr lang="en-US" sz="2000" i="1" dirty="0">
                <a:solidFill>
                  <a:srgbClr val="002060"/>
                </a:solidFill>
                <a:latin typeface="+mn-lt"/>
              </a:rPr>
              <a:t>c</a:t>
            </a:r>
            <a:r>
              <a:rPr lang="en-US" sz="2000" dirty="0">
                <a:solidFill>
                  <a:srgbClr val="002060"/>
                </a:solidFill>
                <a:latin typeface="+mn-lt"/>
              </a:rPr>
              <a:t> = </a:t>
            </a:r>
            <a:r>
              <a:rPr lang="en-US" sz="2000" i="1" dirty="0">
                <a:solidFill>
                  <a:srgbClr val="002060"/>
                </a:solidFill>
                <a:latin typeface="+mn-lt"/>
              </a:rPr>
              <a:t>R</a:t>
            </a:r>
            <a:r>
              <a:rPr lang="en-US" sz="2000" dirty="0">
                <a:solidFill>
                  <a:srgbClr val="002060"/>
                </a:solidFill>
                <a:latin typeface="+mn-lt"/>
              </a:rPr>
              <a:t>,  </a:t>
            </a:r>
            <a:r>
              <a:rPr lang="en-US" sz="2000" dirty="0" smtClean="0">
                <a:solidFill>
                  <a:srgbClr val="002060"/>
                </a:solidFill>
                <a:latin typeface="+mn-lt"/>
              </a:rPr>
              <a:t>and:</a:t>
            </a:r>
            <a:endParaRPr lang="en-US" sz="2000" dirty="0">
              <a:solidFill>
                <a:srgbClr val="002060"/>
              </a:solidFill>
              <a:latin typeface="+mn-lt"/>
            </a:endParaRPr>
          </a:p>
        </p:txBody>
      </p:sp>
      <p:graphicFrame>
        <p:nvGraphicFramePr>
          <p:cNvPr id="9" name="Object 13"/>
          <p:cNvGraphicFramePr>
            <a:graphicFrameLocks noChangeAspect="1"/>
          </p:cNvGraphicFramePr>
          <p:nvPr>
            <p:extLst>
              <p:ext uri="{D42A27DB-BD31-4B8C-83A1-F6EECF244321}">
                <p14:modId xmlns:p14="http://schemas.microsoft.com/office/powerpoint/2010/main" val="2863751628"/>
              </p:ext>
            </p:extLst>
          </p:nvPr>
        </p:nvGraphicFramePr>
        <p:xfrm>
          <a:off x="5257800" y="5691187"/>
          <a:ext cx="2933700" cy="709613"/>
        </p:xfrm>
        <a:graphic>
          <a:graphicData uri="http://schemas.openxmlformats.org/presentationml/2006/ole">
            <mc:AlternateContent xmlns:mc="http://schemas.openxmlformats.org/markup-compatibility/2006">
              <mc:Choice xmlns:v="urn:schemas-microsoft-com:vml" Requires="v">
                <p:oleObj spid="_x0000_s64620" name="Equation" r:id="rId4" imgW="1612800" imgH="393480" progId="Equation.3">
                  <p:embed/>
                </p:oleObj>
              </mc:Choice>
              <mc:Fallback>
                <p:oleObj name="Equation" r:id="rId4" imgW="161280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5691187"/>
                        <a:ext cx="293370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0"/>
          <p:cNvGraphicFramePr>
            <a:graphicFrameLocks noChangeAspect="1"/>
          </p:cNvGraphicFramePr>
          <p:nvPr>
            <p:extLst>
              <p:ext uri="{D42A27DB-BD31-4B8C-83A1-F6EECF244321}">
                <p14:modId xmlns:p14="http://schemas.microsoft.com/office/powerpoint/2010/main" val="1406410448"/>
              </p:ext>
            </p:extLst>
          </p:nvPr>
        </p:nvGraphicFramePr>
        <p:xfrm>
          <a:off x="2728912" y="3046412"/>
          <a:ext cx="4433888" cy="1601788"/>
        </p:xfrm>
        <a:graphic>
          <a:graphicData uri="http://schemas.openxmlformats.org/presentationml/2006/ole">
            <mc:AlternateContent xmlns:mc="http://schemas.openxmlformats.org/markup-compatibility/2006">
              <mc:Choice xmlns:v="urn:schemas-microsoft-com:vml" Requires="v">
                <p:oleObj spid="_x0000_s64621" name="Equation" r:id="rId6" imgW="2450880" imgH="888840" progId="Equation.3">
                  <p:embed/>
                </p:oleObj>
              </mc:Choice>
              <mc:Fallback>
                <p:oleObj name="Equation" r:id="rId6" imgW="2450880" imgH="8888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912" y="3046412"/>
                        <a:ext cx="4433888" cy="160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13" name="Title 12"/>
          <p:cNvSpPr>
            <a:spLocks noGrp="1"/>
          </p:cNvSpPr>
          <p:nvPr>
            <p:ph type="title"/>
          </p:nvPr>
        </p:nvSpPr>
        <p:spPr>
          <a:xfrm>
            <a:off x="142844" y="152400"/>
            <a:ext cx="8501122" cy="466740"/>
          </a:xfrm>
        </p:spPr>
        <p:txBody>
          <a:bodyPr>
            <a:noAutofit/>
          </a:bodyPr>
          <a:lstStyle/>
          <a:p>
            <a:pPr algn="l"/>
            <a:r>
              <a:rPr lang="en-US" sz="3600" kern="1200" dirty="0" smtClean="0">
                <a:solidFill>
                  <a:schemeClr val="bg1"/>
                </a:solidFill>
                <a:latin typeface="Calibri"/>
                <a:ea typeface="+mj-ea"/>
                <a:cs typeface="+mj-cs"/>
              </a:rPr>
              <a:t>Moment of inertia and mass repartition</a:t>
            </a:r>
            <a:endParaRPr lang="fr-CH" sz="3600" dirty="0">
              <a:solidFill>
                <a:schemeClr val="bg1"/>
              </a:solidFill>
            </a:endParaRPr>
          </a:p>
        </p:txBody>
      </p:sp>
      <p:sp>
        <p:nvSpPr>
          <p:cNvPr id="11" name="Rectangle 3"/>
          <p:cNvSpPr>
            <a:spLocks noChangeArrowheads="1"/>
          </p:cNvSpPr>
          <p:nvPr/>
        </p:nvSpPr>
        <p:spPr bwMode="auto">
          <a:xfrm>
            <a:off x="1752600" y="1497114"/>
            <a:ext cx="2133600" cy="1320874"/>
          </a:xfrm>
          <a:prstGeom prst="rect">
            <a:avLst/>
          </a:prstGeom>
          <a:noFill/>
          <a:ln w="12700">
            <a:noFill/>
            <a:miter lim="800000"/>
            <a:headEnd/>
            <a:tailEnd/>
          </a:ln>
          <a:effectLst/>
        </p:spPr>
        <p:txBody>
          <a:bodyPr wrap="square" lIns="90487" tIns="44450" rIns="90487" bIns="44450">
            <a:spAutoFit/>
          </a:bodyPr>
          <a:lstStyle/>
          <a:p>
            <a:r>
              <a:rPr lang="de-CH" sz="2000" dirty="0" smtClean="0">
                <a:latin typeface="+mn-lt"/>
              </a:rPr>
              <a:t>I </a:t>
            </a:r>
            <a:r>
              <a:rPr lang="de-CH" sz="2000" dirty="0">
                <a:latin typeface="+mn-lt"/>
              </a:rPr>
              <a:t>= </a:t>
            </a:r>
            <a:r>
              <a:rPr lang="de-CH" sz="2000" dirty="0">
                <a:latin typeface="Symbol" pitchFamily="18" charset="2"/>
              </a:rPr>
              <a:t></a:t>
            </a:r>
            <a:r>
              <a:rPr lang="de-CH" sz="2000" dirty="0">
                <a:latin typeface="+mn-lt"/>
              </a:rPr>
              <a:t> </a:t>
            </a:r>
            <a:r>
              <a:rPr lang="de-CH" sz="2000" i="1" dirty="0">
                <a:latin typeface="+mn-lt"/>
              </a:rPr>
              <a:t>m</a:t>
            </a:r>
            <a:r>
              <a:rPr lang="de-CH" sz="2000" i="1" baseline="-25000" dirty="0">
                <a:latin typeface="+mn-lt"/>
              </a:rPr>
              <a:t>i </a:t>
            </a:r>
            <a:r>
              <a:rPr lang="de-CH" sz="2000" dirty="0">
                <a:latin typeface="+mn-lt"/>
              </a:rPr>
              <a:t>(</a:t>
            </a:r>
            <a:r>
              <a:rPr lang="de-CH" sz="2000" i="1" dirty="0">
                <a:latin typeface="+mn-lt"/>
              </a:rPr>
              <a:t>x</a:t>
            </a:r>
            <a:r>
              <a:rPr lang="de-CH" sz="2000" i="1" baseline="-25000" dirty="0">
                <a:latin typeface="+mn-lt"/>
              </a:rPr>
              <a:t>i</a:t>
            </a:r>
            <a:r>
              <a:rPr lang="de-CH" sz="2000" baseline="30000" dirty="0">
                <a:latin typeface="+mn-lt"/>
              </a:rPr>
              <a:t>2</a:t>
            </a:r>
            <a:r>
              <a:rPr lang="de-CH" sz="2000" dirty="0">
                <a:latin typeface="+mn-lt"/>
              </a:rPr>
              <a:t> + </a:t>
            </a:r>
            <a:r>
              <a:rPr lang="de-CH" sz="2000" i="1" dirty="0">
                <a:latin typeface="+mn-lt"/>
              </a:rPr>
              <a:t>y</a:t>
            </a:r>
            <a:r>
              <a:rPr lang="de-CH" sz="2000" i="1" baseline="-25000" dirty="0">
                <a:latin typeface="+mn-lt"/>
              </a:rPr>
              <a:t>i</a:t>
            </a:r>
            <a:r>
              <a:rPr lang="de-CH" sz="2000" baseline="30000" dirty="0">
                <a:latin typeface="+mn-lt"/>
              </a:rPr>
              <a:t>2 </a:t>
            </a:r>
            <a:r>
              <a:rPr lang="de-CH" sz="2000" dirty="0" smtClean="0">
                <a:latin typeface="+mn-lt"/>
              </a:rPr>
              <a:t>)</a:t>
            </a:r>
            <a:endParaRPr lang="de-CH" sz="2000" dirty="0">
              <a:latin typeface="+mn-lt"/>
            </a:endParaRPr>
          </a:p>
          <a:p>
            <a:pPr>
              <a:spcBef>
                <a:spcPts val="1200"/>
              </a:spcBef>
            </a:pPr>
            <a:r>
              <a:rPr lang="de-CH" sz="2000" dirty="0" smtClean="0">
                <a:latin typeface="+mn-lt"/>
              </a:rPr>
              <a:t>  = </a:t>
            </a:r>
            <a:r>
              <a:rPr lang="de-CH" sz="2000" dirty="0">
                <a:latin typeface="+mn-lt"/>
              </a:rPr>
              <a:t>∫ (</a:t>
            </a:r>
            <a:r>
              <a:rPr lang="de-CH" sz="2000" i="1" dirty="0">
                <a:latin typeface="+mn-lt"/>
              </a:rPr>
              <a:t>x</a:t>
            </a:r>
            <a:r>
              <a:rPr lang="de-CH" sz="2000" i="1" baseline="30000" dirty="0">
                <a:latin typeface="+mn-lt"/>
              </a:rPr>
              <a:t>2</a:t>
            </a:r>
            <a:r>
              <a:rPr lang="de-CH" sz="2000" dirty="0">
                <a:latin typeface="+mn-lt"/>
              </a:rPr>
              <a:t> + </a:t>
            </a:r>
            <a:r>
              <a:rPr lang="de-CH" sz="2000" i="1" dirty="0">
                <a:latin typeface="+mn-lt"/>
              </a:rPr>
              <a:t>y</a:t>
            </a:r>
            <a:r>
              <a:rPr lang="de-CH" sz="2000" baseline="30000" dirty="0">
                <a:latin typeface="+mn-lt"/>
              </a:rPr>
              <a:t>2 </a:t>
            </a:r>
            <a:r>
              <a:rPr lang="de-CH" sz="2000" dirty="0">
                <a:latin typeface="+mn-lt"/>
              </a:rPr>
              <a:t>) </a:t>
            </a:r>
            <a:r>
              <a:rPr lang="de-CH" sz="2000" dirty="0" smtClean="0">
                <a:latin typeface="+mn-lt"/>
              </a:rPr>
              <a:t>d</a:t>
            </a:r>
            <a:r>
              <a:rPr lang="de-CH" sz="2000" i="1" dirty="0" smtClean="0">
                <a:latin typeface="+mn-lt"/>
              </a:rPr>
              <a:t>m</a:t>
            </a:r>
            <a:endParaRPr lang="de-CH" sz="2000" i="1" dirty="0">
              <a:latin typeface="+mn-lt"/>
            </a:endParaRPr>
          </a:p>
          <a:p>
            <a:pPr>
              <a:spcBef>
                <a:spcPts val="1200"/>
              </a:spcBef>
            </a:pPr>
            <a:r>
              <a:rPr lang="de-CH" sz="2000" dirty="0" smtClean="0">
                <a:latin typeface="+mn-lt"/>
              </a:rPr>
              <a:t>  = </a:t>
            </a:r>
            <a:r>
              <a:rPr lang="de-CH" sz="2000" dirty="0">
                <a:latin typeface="+mn-lt"/>
              </a:rPr>
              <a:t>∫ (</a:t>
            </a:r>
            <a:r>
              <a:rPr lang="de-CH" sz="2000" i="1" dirty="0">
                <a:latin typeface="+mn-lt"/>
              </a:rPr>
              <a:t>x</a:t>
            </a:r>
            <a:r>
              <a:rPr lang="de-CH" sz="2000" i="1" baseline="30000" dirty="0">
                <a:latin typeface="+mn-lt"/>
              </a:rPr>
              <a:t>2</a:t>
            </a:r>
            <a:r>
              <a:rPr lang="de-CH" sz="2000" dirty="0">
                <a:latin typeface="+mn-lt"/>
              </a:rPr>
              <a:t> + y</a:t>
            </a:r>
            <a:r>
              <a:rPr lang="de-CH" sz="2000" baseline="30000" dirty="0">
                <a:latin typeface="+mn-lt"/>
              </a:rPr>
              <a:t>2 </a:t>
            </a:r>
            <a:r>
              <a:rPr lang="de-CH" sz="2000" dirty="0">
                <a:latin typeface="+mn-lt"/>
              </a:rPr>
              <a:t>) </a:t>
            </a:r>
            <a:r>
              <a:rPr lang="de-CH" sz="2000" dirty="0">
                <a:latin typeface="Symbol" pitchFamily="18" charset="2"/>
              </a:rPr>
              <a:t></a:t>
            </a:r>
            <a:r>
              <a:rPr lang="de-CH" sz="2000" dirty="0" smtClean="0">
                <a:latin typeface="+mn-lt"/>
              </a:rPr>
              <a:t>d</a:t>
            </a:r>
            <a:r>
              <a:rPr lang="de-CH" sz="2000" i="1" dirty="0" smtClean="0">
                <a:latin typeface="+mn-lt"/>
              </a:rPr>
              <a:t>V</a:t>
            </a:r>
            <a:r>
              <a:rPr lang="de-CH" sz="2000" dirty="0" smtClean="0">
                <a:latin typeface="+mn-lt"/>
              </a:rPr>
              <a:t> </a:t>
            </a:r>
            <a:endParaRPr lang="de-CH" sz="2000" dirty="0">
              <a:latin typeface="+mn-lt"/>
            </a:endParaRPr>
          </a:p>
        </p:txBody>
      </p:sp>
      <p:sp>
        <p:nvSpPr>
          <p:cNvPr id="2" name="Rectangle 1"/>
          <p:cNvSpPr/>
          <p:nvPr/>
        </p:nvSpPr>
        <p:spPr>
          <a:xfrm>
            <a:off x="7391401" y="5638800"/>
            <a:ext cx="800100" cy="785813"/>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14282" y="1071546"/>
            <a:ext cx="6522235" cy="400110"/>
          </a:xfrm>
          <a:prstGeom prst="rect">
            <a:avLst/>
          </a:prstGeom>
          <a:noFill/>
          <a:ln w="9525">
            <a:noFill/>
            <a:miter lim="800000"/>
            <a:headEnd/>
            <a:tailEnd/>
          </a:ln>
          <a:effectLst/>
        </p:spPr>
        <p:txBody>
          <a:bodyPr wrap="none">
            <a:spAutoFit/>
          </a:bodyPr>
          <a:lstStyle/>
          <a:p>
            <a:r>
              <a:rPr lang="en-US" sz="1200" dirty="0">
                <a:latin typeface="Wingdings" pitchFamily="2" charset="2"/>
              </a:rPr>
              <a:t>l</a:t>
            </a:r>
            <a:r>
              <a:rPr lang="en-US" dirty="0">
                <a:latin typeface="Arial" pitchFamily="34" charset="0"/>
              </a:rPr>
              <a:t> </a:t>
            </a:r>
            <a:r>
              <a:rPr lang="en-US" sz="2000" dirty="0">
                <a:solidFill>
                  <a:srgbClr val="002060"/>
                </a:solidFill>
                <a:latin typeface="+mn-lt"/>
              </a:rPr>
              <a:t>It is usual to define </a:t>
            </a:r>
            <a:r>
              <a:rPr lang="en-US" sz="2000" dirty="0">
                <a:solidFill>
                  <a:srgbClr val="C00000"/>
                </a:solidFill>
                <a:latin typeface="+mn-lt"/>
              </a:rPr>
              <a:t>non-dimensional momentum of inertia</a:t>
            </a:r>
            <a:r>
              <a:rPr lang="en-US" sz="2000" dirty="0">
                <a:solidFill>
                  <a:srgbClr val="002060"/>
                </a:solidFill>
                <a:latin typeface="+mn-lt"/>
              </a:rPr>
              <a:t>:</a:t>
            </a:r>
          </a:p>
        </p:txBody>
      </p:sp>
      <p:graphicFrame>
        <p:nvGraphicFramePr>
          <p:cNvPr id="7" name="Object 9"/>
          <p:cNvGraphicFramePr>
            <a:graphicFrameLocks noChangeAspect="1"/>
          </p:cNvGraphicFramePr>
          <p:nvPr/>
        </p:nvGraphicFramePr>
        <p:xfrm>
          <a:off x="1441450" y="1714500"/>
          <a:ext cx="1546225" cy="1609725"/>
        </p:xfrm>
        <a:graphic>
          <a:graphicData uri="http://schemas.openxmlformats.org/presentationml/2006/ole">
            <mc:AlternateContent xmlns:mc="http://schemas.openxmlformats.org/markup-compatibility/2006">
              <mc:Choice xmlns:v="urn:schemas-microsoft-com:vml" Requires="v">
                <p:oleObj spid="_x0000_s65646" name="Equation" r:id="rId3" imgW="774360" imgH="812520" progId="Equation.3">
                  <p:embed/>
                </p:oleObj>
              </mc:Choice>
              <mc:Fallback>
                <p:oleObj name="Equation" r:id="rId3" imgW="774360" imgH="812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1714500"/>
                        <a:ext cx="1546225" cy="160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1"/>
          <p:cNvSpPr txBox="1">
            <a:spLocks noChangeArrowheads="1"/>
          </p:cNvSpPr>
          <p:nvPr/>
        </p:nvSpPr>
        <p:spPr bwMode="auto">
          <a:xfrm>
            <a:off x="228600" y="3886200"/>
            <a:ext cx="4524893" cy="400110"/>
          </a:xfrm>
          <a:prstGeom prst="rect">
            <a:avLst/>
          </a:prstGeom>
          <a:noFill/>
          <a:ln w="9525">
            <a:noFill/>
            <a:miter lim="800000"/>
            <a:headEnd/>
            <a:tailEnd/>
          </a:ln>
          <a:effectLst/>
        </p:spPr>
        <p:txBody>
          <a:bodyPr wrap="none">
            <a:spAutoFit/>
          </a:bodyPr>
          <a:lstStyle/>
          <a:p>
            <a:r>
              <a:rPr lang="en-US" sz="1200" dirty="0">
                <a:latin typeface="Wingdings" pitchFamily="2" charset="2"/>
              </a:rPr>
              <a:t>l</a:t>
            </a:r>
            <a:r>
              <a:rPr lang="en-US" dirty="0">
                <a:latin typeface="Arial" pitchFamily="34" charset="0"/>
              </a:rPr>
              <a:t> </a:t>
            </a:r>
            <a:r>
              <a:rPr lang="en-US" sz="2000" dirty="0" smtClean="0">
                <a:solidFill>
                  <a:srgbClr val="002060"/>
                </a:solidFill>
                <a:latin typeface="+mn-lt"/>
              </a:rPr>
              <a:t>For </a:t>
            </a:r>
            <a:r>
              <a:rPr lang="en-US" sz="2000" dirty="0" smtClean="0">
                <a:solidFill>
                  <a:srgbClr val="C00000"/>
                </a:solidFill>
                <a:latin typeface="+mn-lt"/>
              </a:rPr>
              <a:t>homogeneous sphere </a:t>
            </a:r>
            <a:r>
              <a:rPr lang="en-US" sz="2000" dirty="0" smtClean="0">
                <a:solidFill>
                  <a:srgbClr val="002060"/>
                </a:solidFill>
                <a:latin typeface="+mn-lt"/>
              </a:rPr>
              <a:t>and</a:t>
            </a:r>
            <a:r>
              <a:rPr lang="en-US" sz="2000" dirty="0" smtClean="0">
                <a:solidFill>
                  <a:srgbClr val="C00000"/>
                </a:solidFill>
                <a:latin typeface="+mn-lt"/>
              </a:rPr>
              <a:t> </a:t>
            </a:r>
            <a:r>
              <a:rPr lang="en-US" sz="2000" dirty="0">
                <a:solidFill>
                  <a:srgbClr val="C00000"/>
                </a:solidFill>
                <a:latin typeface="+mn-lt"/>
              </a:rPr>
              <a:t>ellipsoid</a:t>
            </a:r>
            <a:r>
              <a:rPr lang="en-US" sz="2000" dirty="0">
                <a:solidFill>
                  <a:srgbClr val="002060"/>
                </a:solidFill>
                <a:latin typeface="+mn-lt"/>
              </a:rPr>
              <a:t> </a:t>
            </a:r>
            <a:r>
              <a:rPr lang="en-US" sz="2000" dirty="0" smtClean="0">
                <a:solidFill>
                  <a:srgbClr val="002060"/>
                </a:solidFill>
                <a:latin typeface="+mn-lt"/>
              </a:rPr>
              <a:t>:</a:t>
            </a:r>
            <a:endParaRPr lang="en-US" sz="2000" dirty="0">
              <a:solidFill>
                <a:srgbClr val="002060"/>
              </a:solidFill>
              <a:latin typeface="+mn-lt"/>
            </a:endParaRPr>
          </a:p>
        </p:txBody>
      </p:sp>
      <p:graphicFrame>
        <p:nvGraphicFramePr>
          <p:cNvPr id="9" name="Object 16"/>
          <p:cNvGraphicFramePr>
            <a:graphicFrameLocks noChangeAspect="1"/>
          </p:cNvGraphicFramePr>
          <p:nvPr/>
        </p:nvGraphicFramePr>
        <p:xfrm>
          <a:off x="1052513" y="4421188"/>
          <a:ext cx="5699125" cy="1703387"/>
        </p:xfrm>
        <a:graphic>
          <a:graphicData uri="http://schemas.openxmlformats.org/presentationml/2006/ole">
            <mc:AlternateContent xmlns:mc="http://schemas.openxmlformats.org/markup-compatibility/2006">
              <mc:Choice xmlns:v="urn:schemas-microsoft-com:vml" Requires="v">
                <p:oleObj spid="_x0000_s65647" name="Equation" r:id="rId5" imgW="2844720" imgH="850680" progId="Equation.3">
                  <p:embed/>
                </p:oleObj>
              </mc:Choice>
              <mc:Fallback>
                <p:oleObj name="Equation" r:id="rId5" imgW="2844720" imgH="8506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4421188"/>
                        <a:ext cx="5699125" cy="170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0" y="0"/>
            <a:ext cx="9144000" cy="7858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11" name="Title 10"/>
          <p:cNvSpPr>
            <a:spLocks noGrp="1"/>
          </p:cNvSpPr>
          <p:nvPr>
            <p:ph type="title"/>
          </p:nvPr>
        </p:nvSpPr>
        <p:spPr>
          <a:xfrm>
            <a:off x="214282" y="142852"/>
            <a:ext cx="8715436" cy="466740"/>
          </a:xfrm>
        </p:spPr>
        <p:txBody>
          <a:bodyPr>
            <a:noAutofit/>
          </a:bodyPr>
          <a:lstStyle/>
          <a:p>
            <a:pPr algn="l"/>
            <a:r>
              <a:rPr lang="en-US" sz="3600" kern="1200" dirty="0" smtClean="0">
                <a:solidFill>
                  <a:schemeClr val="bg1"/>
                </a:solidFill>
                <a:latin typeface="Calibri"/>
                <a:ea typeface="+mj-ea"/>
                <a:cs typeface="+mj-cs"/>
              </a:rPr>
              <a:t>Moment of inertia and mass repartition</a:t>
            </a:r>
            <a:endParaRPr lang="fr-CH"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Text Box 9"/>
          <p:cNvSpPr txBox="1">
            <a:spLocks noChangeArrowheads="1"/>
          </p:cNvSpPr>
          <p:nvPr/>
        </p:nvSpPr>
        <p:spPr bwMode="auto">
          <a:xfrm>
            <a:off x="1214414" y="5243468"/>
            <a:ext cx="1658852" cy="338554"/>
          </a:xfrm>
          <a:prstGeom prst="rect">
            <a:avLst/>
          </a:prstGeom>
          <a:noFill/>
          <a:ln w="9525">
            <a:noFill/>
            <a:miter lim="800000"/>
            <a:headEnd/>
            <a:tailEnd/>
          </a:ln>
        </p:spPr>
        <p:txBody>
          <a:bodyPr wrap="none">
            <a:spAutoFit/>
          </a:bodyPr>
          <a:lstStyle/>
          <a:p>
            <a:r>
              <a:rPr lang="en-US" sz="1600" dirty="0" smtClean="0">
                <a:latin typeface="+mn-lt"/>
              </a:rPr>
              <a:t>-</a:t>
            </a:r>
            <a:r>
              <a:rPr lang="en-US" sz="1600" dirty="0" smtClean="0">
                <a:solidFill>
                  <a:srgbClr val="002060"/>
                </a:solidFill>
                <a:latin typeface="+mn-lt"/>
              </a:rPr>
              <a:t> </a:t>
            </a:r>
            <a:r>
              <a:rPr lang="en-US" sz="1600" dirty="0" smtClean="0">
                <a:solidFill>
                  <a:srgbClr val="C00000"/>
                </a:solidFill>
                <a:latin typeface="+mn-lt"/>
              </a:rPr>
              <a:t>Uniform</a:t>
            </a:r>
            <a:r>
              <a:rPr lang="en-US" sz="1600" dirty="0" smtClean="0">
                <a:solidFill>
                  <a:srgbClr val="002060"/>
                </a:solidFill>
                <a:latin typeface="+mn-lt"/>
              </a:rPr>
              <a:t> </a:t>
            </a:r>
            <a:r>
              <a:rPr lang="en-US" sz="1600" dirty="0">
                <a:solidFill>
                  <a:srgbClr val="002060"/>
                </a:solidFill>
                <a:latin typeface="+mn-lt"/>
              </a:rPr>
              <a:t>planet: </a:t>
            </a:r>
          </a:p>
        </p:txBody>
      </p:sp>
      <p:sp>
        <p:nvSpPr>
          <p:cNvPr id="75785" name="Text Box 10"/>
          <p:cNvSpPr txBox="1">
            <a:spLocks noChangeArrowheads="1"/>
          </p:cNvSpPr>
          <p:nvPr/>
        </p:nvSpPr>
        <p:spPr bwMode="auto">
          <a:xfrm>
            <a:off x="1210690" y="4671964"/>
            <a:ext cx="3639522" cy="338554"/>
          </a:xfrm>
          <a:prstGeom prst="rect">
            <a:avLst/>
          </a:prstGeom>
          <a:noFill/>
          <a:ln w="9525">
            <a:noFill/>
            <a:miter lim="800000"/>
            <a:headEnd/>
            <a:tailEnd/>
          </a:ln>
        </p:spPr>
        <p:txBody>
          <a:bodyPr wrap="none">
            <a:spAutoFit/>
          </a:bodyPr>
          <a:lstStyle/>
          <a:p>
            <a:r>
              <a:rPr lang="en-US" sz="1600" dirty="0" smtClean="0">
                <a:latin typeface="+mn-lt"/>
              </a:rPr>
              <a:t>-</a:t>
            </a:r>
            <a:r>
              <a:rPr lang="en-US" sz="1600" dirty="0" smtClean="0">
                <a:solidFill>
                  <a:srgbClr val="002060"/>
                </a:solidFill>
                <a:latin typeface="+mn-lt"/>
              </a:rPr>
              <a:t> All </a:t>
            </a:r>
            <a:r>
              <a:rPr lang="en-US" sz="1600" dirty="0">
                <a:solidFill>
                  <a:srgbClr val="C00000"/>
                </a:solidFill>
                <a:latin typeface="+mn-lt"/>
              </a:rPr>
              <a:t>mass at center</a:t>
            </a:r>
            <a:r>
              <a:rPr lang="en-US" sz="1600" dirty="0">
                <a:latin typeface="+mn-lt"/>
              </a:rPr>
              <a:t>:    </a:t>
            </a:r>
            <a:r>
              <a:rPr lang="en-US" sz="1600" i="1" dirty="0" smtClean="0">
                <a:latin typeface="Times New Roman" pitchFamily="18" charset="0"/>
                <a:cs typeface="Times New Roman" pitchFamily="18" charset="0"/>
              </a:rPr>
              <a:t>C </a:t>
            </a:r>
            <a:r>
              <a:rPr lang="en-US" sz="1600" i="1" dirty="0">
                <a:latin typeface="Times New Roman" pitchFamily="18" charset="0"/>
                <a:cs typeface="Times New Roman" pitchFamily="18" charset="0"/>
              </a:rPr>
              <a:t>= </a:t>
            </a:r>
            <a:r>
              <a:rPr lang="en-US" sz="1600" i="1" dirty="0" smtClean="0">
                <a:latin typeface="Times New Roman" pitchFamily="18" charset="0"/>
                <a:cs typeface="Times New Roman" pitchFamily="18" charset="0"/>
              </a:rPr>
              <a:t>0    and    J = 0</a:t>
            </a:r>
            <a:endParaRPr lang="en-US" sz="1600" i="1" dirty="0">
              <a:latin typeface="Times New Roman" pitchFamily="18" charset="0"/>
              <a:cs typeface="Times New Roman" pitchFamily="18" charset="0"/>
            </a:endParaRPr>
          </a:p>
        </p:txBody>
      </p:sp>
      <p:sp>
        <p:nvSpPr>
          <p:cNvPr id="75786" name="Text Box 11"/>
          <p:cNvSpPr txBox="1">
            <a:spLocks noChangeArrowheads="1"/>
          </p:cNvSpPr>
          <p:nvPr/>
        </p:nvSpPr>
        <p:spPr bwMode="auto">
          <a:xfrm>
            <a:off x="1235730" y="5810272"/>
            <a:ext cx="1596591" cy="338554"/>
          </a:xfrm>
          <a:prstGeom prst="rect">
            <a:avLst/>
          </a:prstGeom>
          <a:noFill/>
          <a:ln w="9525">
            <a:noFill/>
            <a:miter lim="800000"/>
            <a:headEnd/>
            <a:tailEnd/>
          </a:ln>
        </p:spPr>
        <p:txBody>
          <a:bodyPr wrap="none">
            <a:spAutoFit/>
          </a:bodyPr>
          <a:lstStyle/>
          <a:p>
            <a:r>
              <a:rPr lang="en-US" sz="1600" dirty="0" smtClean="0">
                <a:latin typeface="+mn-lt"/>
              </a:rPr>
              <a:t>-</a:t>
            </a:r>
            <a:r>
              <a:rPr lang="en-US" sz="1600" dirty="0" smtClean="0">
                <a:solidFill>
                  <a:srgbClr val="002060"/>
                </a:solidFill>
                <a:latin typeface="+mn-lt"/>
              </a:rPr>
              <a:t> </a:t>
            </a:r>
            <a:r>
              <a:rPr lang="en-US" sz="1600" dirty="0" smtClean="0">
                <a:solidFill>
                  <a:srgbClr val="C00000"/>
                </a:solidFill>
                <a:latin typeface="+mn-lt"/>
              </a:rPr>
              <a:t>Hollow</a:t>
            </a:r>
            <a:r>
              <a:rPr lang="en-US" sz="1600" dirty="0" smtClean="0">
                <a:solidFill>
                  <a:srgbClr val="002060"/>
                </a:solidFill>
                <a:latin typeface="+mn-lt"/>
              </a:rPr>
              <a:t> </a:t>
            </a:r>
            <a:r>
              <a:rPr lang="en-US" sz="1600" dirty="0">
                <a:solidFill>
                  <a:srgbClr val="002060"/>
                </a:solidFill>
                <a:latin typeface="+mn-lt"/>
              </a:rPr>
              <a:t>sphere: </a:t>
            </a:r>
          </a:p>
        </p:txBody>
      </p:sp>
      <p:sp>
        <p:nvSpPr>
          <p:cNvPr id="12" name="Rectangle 11"/>
          <p:cNvSpPr/>
          <p:nvPr/>
        </p:nvSpPr>
        <p:spPr>
          <a:xfrm>
            <a:off x="0" y="0"/>
            <a:ext cx="9144000" cy="7858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15" name="Title 14"/>
          <p:cNvSpPr>
            <a:spLocks noGrp="1"/>
          </p:cNvSpPr>
          <p:nvPr>
            <p:ph type="title"/>
          </p:nvPr>
        </p:nvSpPr>
        <p:spPr>
          <a:xfrm>
            <a:off x="152400" y="142852"/>
            <a:ext cx="8715404" cy="561228"/>
          </a:xfrm>
        </p:spPr>
        <p:txBody>
          <a:bodyPr>
            <a:noAutofit/>
          </a:bodyPr>
          <a:lstStyle/>
          <a:p>
            <a:pPr algn="l"/>
            <a:r>
              <a:rPr lang="en-US" sz="3600" kern="1200" dirty="0" smtClean="0">
                <a:solidFill>
                  <a:schemeClr val="bg1"/>
                </a:solidFill>
                <a:latin typeface="Calibri"/>
                <a:ea typeface="+mj-ea"/>
                <a:cs typeface="+mj-cs"/>
              </a:rPr>
              <a:t>Moment of inertia and mass repartition</a:t>
            </a:r>
            <a:endParaRPr lang="fr-CH" sz="3600" dirty="0">
              <a:solidFill>
                <a:schemeClr val="bg1"/>
              </a:solidFill>
            </a:endParaRPr>
          </a:p>
        </p:txBody>
      </p:sp>
      <p:graphicFrame>
        <p:nvGraphicFramePr>
          <p:cNvPr id="2" name="Object 6"/>
          <p:cNvGraphicFramePr>
            <a:graphicFrameLocks noChangeAspect="1"/>
          </p:cNvGraphicFramePr>
          <p:nvPr/>
        </p:nvGraphicFramePr>
        <p:xfrm>
          <a:off x="3048000" y="5715000"/>
          <a:ext cx="3001962" cy="514350"/>
        </p:xfrm>
        <a:graphic>
          <a:graphicData uri="http://schemas.openxmlformats.org/presentationml/2006/ole">
            <mc:AlternateContent xmlns:mc="http://schemas.openxmlformats.org/markup-compatibility/2006">
              <mc:Choice xmlns:v="urn:schemas-microsoft-com:vml" Requires="v">
                <p:oleObj spid="_x0000_s66933" name="Equation" r:id="rId4" imgW="2273040" imgH="393480" progId="Equation.3">
                  <p:embed/>
                </p:oleObj>
              </mc:Choice>
              <mc:Fallback>
                <p:oleObj name="Equation" r:id="rId4" imgW="227304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715000"/>
                        <a:ext cx="3001962"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7"/>
          <p:cNvGraphicFramePr>
            <a:graphicFrameLocks noChangeAspect="1"/>
          </p:cNvGraphicFramePr>
          <p:nvPr/>
        </p:nvGraphicFramePr>
        <p:xfrm>
          <a:off x="3028950" y="5095875"/>
          <a:ext cx="2774950" cy="511175"/>
        </p:xfrm>
        <a:graphic>
          <a:graphicData uri="http://schemas.openxmlformats.org/presentationml/2006/ole">
            <mc:AlternateContent xmlns:mc="http://schemas.openxmlformats.org/markup-compatibility/2006">
              <mc:Choice xmlns:v="urn:schemas-microsoft-com:vml" Requires="v">
                <p:oleObj spid="_x0000_s66934" name="Equation" r:id="rId6" imgW="2120760" imgH="393480" progId="Equation.3">
                  <p:embed/>
                </p:oleObj>
              </mc:Choice>
              <mc:Fallback>
                <p:oleObj name="Equation" r:id="rId6" imgW="212076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950" y="5095875"/>
                        <a:ext cx="2774950"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714348" y="6386476"/>
            <a:ext cx="7572428" cy="400110"/>
          </a:xfrm>
          <a:prstGeom prst="rect">
            <a:avLst/>
          </a:prstGeom>
        </p:spPr>
        <p:txBody>
          <a:bodyPr wrap="square">
            <a:spAutoFit/>
          </a:bodyPr>
          <a:lstStyle/>
          <a:p>
            <a:pPr>
              <a:spcBef>
                <a:spcPct val="50000"/>
              </a:spcBef>
            </a:pPr>
            <a:r>
              <a:rPr lang="en-US" sz="2000" i="1" dirty="0" smtClean="0">
                <a:solidFill>
                  <a:srgbClr val="002060"/>
                </a:solidFill>
                <a:latin typeface="+mn-lt"/>
              </a:rPr>
              <a:t>Planets &amp; satellites are not hollow (see table on next slide).</a:t>
            </a:r>
            <a:endParaRPr lang="en-US" sz="2000" i="1" dirty="0">
              <a:solidFill>
                <a:srgbClr val="002060"/>
              </a:solidFill>
              <a:latin typeface="+mn-lt"/>
            </a:endParaRPr>
          </a:p>
        </p:txBody>
      </p:sp>
      <p:sp>
        <p:nvSpPr>
          <p:cNvPr id="18" name="Text Box 3"/>
          <p:cNvSpPr txBox="1">
            <a:spLocks noChangeArrowheads="1"/>
          </p:cNvSpPr>
          <p:nvPr/>
        </p:nvSpPr>
        <p:spPr bwMode="auto">
          <a:xfrm>
            <a:off x="260850" y="4143380"/>
            <a:ext cx="2803396" cy="400110"/>
          </a:xfrm>
          <a:prstGeom prst="rect">
            <a:avLst/>
          </a:prstGeom>
          <a:noFill/>
          <a:ln w="9525">
            <a:noFill/>
            <a:miter lim="800000"/>
            <a:headEnd/>
            <a:tailEnd/>
          </a:ln>
          <a:effectLst/>
        </p:spPr>
        <p:txBody>
          <a:bodyPr wrap="none">
            <a:spAutoFit/>
          </a:bodyPr>
          <a:lstStyle/>
          <a:p>
            <a:r>
              <a:rPr lang="en-US" sz="1200" dirty="0">
                <a:latin typeface="Wingdings" pitchFamily="2" charset="2"/>
              </a:rPr>
              <a:t>l</a:t>
            </a:r>
            <a:r>
              <a:rPr lang="en-US" dirty="0">
                <a:latin typeface="Arial" pitchFamily="34" charset="0"/>
              </a:rPr>
              <a:t> </a:t>
            </a:r>
            <a:r>
              <a:rPr lang="en-US" sz="2000" dirty="0" smtClean="0">
                <a:solidFill>
                  <a:srgbClr val="002060"/>
                </a:solidFill>
                <a:latin typeface="+mn-lt"/>
              </a:rPr>
              <a:t>Some particular values:</a:t>
            </a:r>
            <a:endParaRPr lang="en-US" sz="2000" dirty="0">
              <a:solidFill>
                <a:srgbClr val="002060"/>
              </a:solidFill>
              <a:latin typeface="+mn-lt"/>
            </a:endParaRPr>
          </a:p>
        </p:txBody>
      </p:sp>
      <p:sp>
        <p:nvSpPr>
          <p:cNvPr id="19" name="Text Box 3"/>
          <p:cNvSpPr txBox="1">
            <a:spLocks noChangeArrowheads="1"/>
          </p:cNvSpPr>
          <p:nvPr/>
        </p:nvSpPr>
        <p:spPr bwMode="auto">
          <a:xfrm>
            <a:off x="142845" y="857232"/>
            <a:ext cx="8786874" cy="646331"/>
          </a:xfrm>
          <a:prstGeom prst="rect">
            <a:avLst/>
          </a:prstGeom>
          <a:noFill/>
          <a:ln w="9525">
            <a:noFill/>
            <a:miter lim="800000"/>
            <a:headEnd/>
            <a:tailEnd/>
          </a:ln>
          <a:effectLst/>
        </p:spPr>
        <p:txBody>
          <a:bodyPr wrap="square">
            <a:spAutoFit/>
          </a:bodyPr>
          <a:lstStyle/>
          <a:p>
            <a:r>
              <a:rPr lang="en-US" sz="1200" dirty="0">
                <a:latin typeface="Wingdings" pitchFamily="2" charset="2"/>
              </a:rPr>
              <a:t>l</a:t>
            </a:r>
            <a:r>
              <a:rPr lang="en-US" dirty="0">
                <a:latin typeface="Arial" pitchFamily="34" charset="0"/>
              </a:rPr>
              <a:t> </a:t>
            </a:r>
            <a:r>
              <a:rPr lang="en-US" sz="2000" dirty="0" smtClean="0">
                <a:solidFill>
                  <a:srgbClr val="002060"/>
                </a:solidFill>
                <a:latin typeface="+mn-lt"/>
              </a:rPr>
              <a:t>An approximate expression as a function of flattening, </a:t>
            </a:r>
            <a:r>
              <a:rPr lang="en-US" sz="2000" i="1" dirty="0" smtClean="0">
                <a:solidFill>
                  <a:srgbClr val="002060"/>
                </a:solidFill>
                <a:latin typeface="+mn-lt"/>
              </a:rPr>
              <a:t>f </a:t>
            </a:r>
            <a:r>
              <a:rPr lang="en-US" sz="1600" i="1" dirty="0" smtClean="0">
                <a:solidFill>
                  <a:srgbClr val="002060"/>
                </a:solidFill>
                <a:latin typeface="+mn-lt"/>
              </a:rPr>
              <a:t>(derived from </a:t>
            </a:r>
            <a:r>
              <a:rPr lang="en-US" sz="1600" i="1" dirty="0" err="1" smtClean="0">
                <a:solidFill>
                  <a:srgbClr val="002060"/>
                </a:solidFill>
                <a:latin typeface="+mn-lt"/>
              </a:rPr>
              <a:t>MacCullogh</a:t>
            </a:r>
            <a:r>
              <a:rPr lang="en-US" sz="1600" i="1" dirty="0" smtClean="0">
                <a:solidFill>
                  <a:srgbClr val="002060"/>
                </a:solidFill>
                <a:latin typeface="+mn-lt"/>
              </a:rPr>
              <a:t> formula, and the assumption that f&lt;&lt; 1)</a:t>
            </a:r>
            <a:r>
              <a:rPr lang="en-US" sz="1600" dirty="0" smtClean="0">
                <a:solidFill>
                  <a:srgbClr val="002060"/>
                </a:solidFill>
                <a:latin typeface="+mn-lt"/>
              </a:rPr>
              <a:t>:</a:t>
            </a:r>
            <a:endParaRPr lang="en-US" sz="1600" dirty="0">
              <a:solidFill>
                <a:srgbClr val="002060"/>
              </a:solidFill>
              <a:latin typeface="+mn-lt"/>
            </a:endParaRPr>
          </a:p>
        </p:txBody>
      </p:sp>
      <p:graphicFrame>
        <p:nvGraphicFramePr>
          <p:cNvPr id="4" name="Object 8"/>
          <p:cNvGraphicFramePr>
            <a:graphicFrameLocks noChangeAspect="1"/>
          </p:cNvGraphicFramePr>
          <p:nvPr/>
        </p:nvGraphicFramePr>
        <p:xfrm>
          <a:off x="703263" y="1549400"/>
          <a:ext cx="2252662" cy="660400"/>
        </p:xfrm>
        <a:graphic>
          <a:graphicData uri="http://schemas.openxmlformats.org/presentationml/2006/ole">
            <mc:AlternateContent xmlns:mc="http://schemas.openxmlformats.org/markup-compatibility/2006">
              <mc:Choice xmlns:v="urn:schemas-microsoft-com:vml" Requires="v">
                <p:oleObj spid="_x0000_s66935" name="Equation" r:id="rId8" imgW="1244520" imgH="368280" progId="Equation.3">
                  <p:embed/>
                </p:oleObj>
              </mc:Choice>
              <mc:Fallback>
                <p:oleObj name="Equation" r:id="rId8" imgW="1244520" imgH="3682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263" y="1549400"/>
                        <a:ext cx="2252662"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0"/>
          <p:cNvSpPr txBox="1">
            <a:spLocks noChangeArrowheads="1"/>
          </p:cNvSpPr>
          <p:nvPr/>
        </p:nvSpPr>
        <p:spPr bwMode="auto">
          <a:xfrm>
            <a:off x="228600" y="2691825"/>
            <a:ext cx="8305800" cy="584775"/>
          </a:xfrm>
          <a:prstGeom prst="rect">
            <a:avLst/>
          </a:prstGeom>
          <a:noFill/>
          <a:ln w="9525">
            <a:noFill/>
            <a:miter lim="800000"/>
            <a:headEnd/>
            <a:tailEnd/>
          </a:ln>
        </p:spPr>
        <p:txBody>
          <a:bodyPr wrap="square">
            <a:spAutoFit/>
          </a:bodyPr>
          <a:lstStyle/>
          <a:p>
            <a:r>
              <a:rPr lang="en-US" sz="1600" i="1" dirty="0" smtClean="0">
                <a:solidFill>
                  <a:srgbClr val="002060"/>
                </a:solidFill>
                <a:latin typeface="+mn-lt"/>
              </a:rPr>
              <a:t>where a</a:t>
            </a:r>
            <a:r>
              <a:rPr lang="en-US" sz="1600" dirty="0" smtClean="0">
                <a:solidFill>
                  <a:srgbClr val="002060"/>
                </a:solidFill>
                <a:latin typeface="+mn-lt"/>
              </a:rPr>
              <a:t> &amp; </a:t>
            </a:r>
            <a:r>
              <a:rPr lang="en-US" sz="1600" i="1" dirty="0" smtClean="0">
                <a:solidFill>
                  <a:srgbClr val="002060"/>
                </a:solidFill>
                <a:latin typeface="+mn-lt"/>
              </a:rPr>
              <a:t>c</a:t>
            </a:r>
            <a:r>
              <a:rPr lang="en-US" sz="1600" dirty="0" smtClean="0">
                <a:solidFill>
                  <a:srgbClr val="002060"/>
                </a:solidFill>
                <a:latin typeface="+mn-lt"/>
              </a:rPr>
              <a:t> are equatorial &amp; polar radiuses,                        the ratio of centrifugal and gravitational accelerations, and </a:t>
            </a:r>
            <a:r>
              <a:rPr lang="en-US" sz="1600" dirty="0" smtClean="0">
                <a:solidFill>
                  <a:srgbClr val="002060"/>
                </a:solidFill>
                <a:latin typeface="Symbol" pitchFamily="18" charset="2"/>
              </a:rPr>
              <a:t>w</a:t>
            </a:r>
            <a:r>
              <a:rPr lang="en-US" sz="1600" dirty="0" smtClean="0">
                <a:solidFill>
                  <a:srgbClr val="002060"/>
                </a:solidFill>
                <a:latin typeface="+mn-lt"/>
              </a:rPr>
              <a:t> the angular velocity</a:t>
            </a:r>
            <a:endParaRPr lang="en-US" sz="1600" dirty="0">
              <a:solidFill>
                <a:srgbClr val="002060"/>
              </a:solidFill>
              <a:latin typeface="+mn-lt"/>
            </a:endParaRPr>
          </a:p>
        </p:txBody>
      </p:sp>
      <p:graphicFrame>
        <p:nvGraphicFramePr>
          <p:cNvPr id="5" name="Object 9"/>
          <p:cNvGraphicFramePr>
            <a:graphicFrameLocks noChangeAspect="1"/>
          </p:cNvGraphicFramePr>
          <p:nvPr/>
        </p:nvGraphicFramePr>
        <p:xfrm>
          <a:off x="5105400" y="1219200"/>
          <a:ext cx="2349500" cy="1370012"/>
        </p:xfrm>
        <a:graphic>
          <a:graphicData uri="http://schemas.openxmlformats.org/presentationml/2006/ole">
            <mc:AlternateContent xmlns:mc="http://schemas.openxmlformats.org/markup-compatibility/2006">
              <mc:Choice xmlns:v="urn:schemas-microsoft-com:vml" Requires="v">
                <p:oleObj spid="_x0000_s66936" name="Equation" r:id="rId10" imgW="1333440" imgH="761760" progId="Equation.3">
                  <p:embed/>
                </p:oleObj>
              </mc:Choice>
              <mc:Fallback>
                <p:oleObj name="Equation" r:id="rId10" imgW="1333440" imgH="76176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219200"/>
                        <a:ext cx="2349500" cy="1370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3810000" y="1676400"/>
            <a:ext cx="577402" cy="400110"/>
          </a:xfrm>
          <a:prstGeom prst="rect">
            <a:avLst/>
          </a:prstGeom>
          <a:noFill/>
        </p:spPr>
        <p:txBody>
          <a:bodyPr wrap="none" rtlCol="0">
            <a:spAutoFit/>
          </a:bodyPr>
          <a:lstStyle/>
          <a:p>
            <a:r>
              <a:rPr lang="fr-CH" sz="2000" dirty="0" smtClean="0">
                <a:solidFill>
                  <a:srgbClr val="002060"/>
                </a:solidFill>
                <a:latin typeface="+mn-lt"/>
              </a:rPr>
              <a:t>and</a:t>
            </a:r>
            <a:endParaRPr lang="fr-CH" sz="2000" dirty="0">
              <a:solidFill>
                <a:srgbClr val="002060"/>
              </a:solidFill>
              <a:latin typeface="+mn-lt"/>
            </a:endParaRPr>
          </a:p>
        </p:txBody>
      </p:sp>
      <p:graphicFrame>
        <p:nvGraphicFramePr>
          <p:cNvPr id="6" name="Object 10"/>
          <p:cNvGraphicFramePr>
            <a:graphicFrameLocks noChangeAspect="1"/>
          </p:cNvGraphicFramePr>
          <p:nvPr/>
        </p:nvGraphicFramePr>
        <p:xfrm>
          <a:off x="4105275" y="2555875"/>
          <a:ext cx="803275" cy="549275"/>
        </p:xfrm>
        <a:graphic>
          <a:graphicData uri="http://schemas.openxmlformats.org/presentationml/2006/ole">
            <mc:AlternateContent xmlns:mc="http://schemas.openxmlformats.org/markup-compatibility/2006">
              <mc:Choice xmlns:v="urn:schemas-microsoft-com:vml" Requires="v">
                <p:oleObj spid="_x0000_s66937" name="Equation" r:id="rId12" imgW="571320" imgH="393480" progId="Equation.3">
                  <p:embed/>
                </p:oleObj>
              </mc:Choice>
              <mc:Fallback>
                <p:oleObj name="Equation" r:id="rId12" imgW="571320" imgH="393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5275" y="2555875"/>
                        <a:ext cx="80327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8"/>
          <p:cNvGraphicFramePr>
            <a:graphicFrameLocks noChangeAspect="1"/>
          </p:cNvGraphicFramePr>
          <p:nvPr/>
        </p:nvGraphicFramePr>
        <p:xfrm>
          <a:off x="609600" y="3302000"/>
          <a:ext cx="1631950" cy="660400"/>
        </p:xfrm>
        <a:graphic>
          <a:graphicData uri="http://schemas.openxmlformats.org/presentationml/2006/ole">
            <mc:AlternateContent xmlns:mc="http://schemas.openxmlformats.org/markup-compatibility/2006">
              <mc:Choice xmlns:v="urn:schemas-microsoft-com:vml" Requires="v">
                <p:oleObj spid="_x0000_s66938" name="Equation" r:id="rId14" imgW="901440" imgH="368280" progId="Equation.3">
                  <p:embed/>
                </p:oleObj>
              </mc:Choice>
              <mc:Fallback>
                <p:oleObj name="Equation" r:id="rId14" imgW="901440" imgH="3682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3302000"/>
                        <a:ext cx="16319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3865563" y="3276600"/>
          <a:ext cx="1543050" cy="798513"/>
        </p:xfrm>
        <a:graphic>
          <a:graphicData uri="http://schemas.openxmlformats.org/presentationml/2006/ole">
            <mc:AlternateContent xmlns:mc="http://schemas.openxmlformats.org/markup-compatibility/2006">
              <mc:Choice xmlns:v="urn:schemas-microsoft-com:vml" Requires="v">
                <p:oleObj spid="_x0000_s66939" name="Equation" r:id="rId16" imgW="876240" imgH="444240" progId="Equation.3">
                  <p:embed/>
                </p:oleObj>
              </mc:Choice>
              <mc:Fallback>
                <p:oleObj name="Equation" r:id="rId16" imgW="876240" imgH="44424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65563" y="3276600"/>
                        <a:ext cx="154305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684027" y="3429000"/>
            <a:ext cx="577402" cy="400110"/>
          </a:xfrm>
          <a:prstGeom prst="rect">
            <a:avLst/>
          </a:prstGeom>
          <a:noFill/>
        </p:spPr>
        <p:txBody>
          <a:bodyPr wrap="none" rtlCol="0">
            <a:spAutoFit/>
          </a:bodyPr>
          <a:lstStyle/>
          <a:p>
            <a:r>
              <a:rPr lang="fr-CH" sz="2000" dirty="0" smtClean="0">
                <a:solidFill>
                  <a:srgbClr val="002060"/>
                </a:solidFill>
                <a:latin typeface="+mn-lt"/>
              </a:rPr>
              <a:t>and</a:t>
            </a:r>
            <a:endParaRPr lang="fr-CH" sz="2000"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P spid="75785" grpId="0"/>
      <p:bldP spid="75786" grpId="0"/>
      <p:bldP spid="17" grpId="0"/>
      <p:bldP spid="18"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F6_2_GravMoments"/>
          <p:cNvPicPr>
            <a:picLocks noChangeAspect="1" noChangeArrowheads="1"/>
          </p:cNvPicPr>
          <p:nvPr/>
        </p:nvPicPr>
        <p:blipFill>
          <a:blip r:embed="rId3" cstate="print"/>
          <a:srcRect/>
          <a:stretch>
            <a:fillRect/>
          </a:stretch>
        </p:blipFill>
        <p:spPr bwMode="auto">
          <a:xfrm>
            <a:off x="0" y="1295400"/>
            <a:ext cx="9144000" cy="4598987"/>
          </a:xfrm>
          <a:prstGeom prst="rect">
            <a:avLst/>
          </a:prstGeom>
          <a:noFill/>
          <a:ln w="9525">
            <a:noFill/>
            <a:miter lim="800000"/>
            <a:headEnd/>
            <a:tailEnd/>
          </a:ln>
        </p:spPr>
      </p:pic>
      <p:sp>
        <p:nvSpPr>
          <p:cNvPr id="5" name="Rectangle 4"/>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6" name="Title 5"/>
          <p:cNvSpPr>
            <a:spLocks noGrp="1"/>
          </p:cNvSpPr>
          <p:nvPr>
            <p:ph type="title"/>
          </p:nvPr>
        </p:nvSpPr>
        <p:spPr>
          <a:xfrm>
            <a:off x="142844" y="142852"/>
            <a:ext cx="8229600" cy="561228"/>
          </a:xfrm>
        </p:spPr>
        <p:txBody>
          <a:bodyPr>
            <a:noAutofit/>
          </a:bodyPr>
          <a:lstStyle/>
          <a:p>
            <a:pPr algn="l"/>
            <a:r>
              <a:rPr lang="fr-CH" sz="3600" dirty="0" smtClean="0">
                <a:solidFill>
                  <a:schemeClr val="bg1"/>
                </a:solidFill>
              </a:rPr>
              <a:t>Moment of </a:t>
            </a:r>
            <a:r>
              <a:rPr lang="fr-CH" sz="3600" dirty="0" err="1" smtClean="0">
                <a:solidFill>
                  <a:schemeClr val="bg1"/>
                </a:solidFill>
              </a:rPr>
              <a:t>inertia</a:t>
            </a:r>
            <a:r>
              <a:rPr lang="fr-CH" sz="3600" dirty="0" smtClean="0">
                <a:solidFill>
                  <a:schemeClr val="bg1"/>
                </a:solidFill>
              </a:rPr>
              <a:t> of </a:t>
            </a:r>
            <a:r>
              <a:rPr lang="fr-CH" sz="3600" dirty="0" err="1" smtClean="0">
                <a:solidFill>
                  <a:schemeClr val="bg1"/>
                </a:solidFill>
              </a:rPr>
              <a:t>planets</a:t>
            </a:r>
            <a:endParaRPr lang="fr-CH" sz="3600" dirty="0">
              <a:solidFill>
                <a:schemeClr val="bg1"/>
              </a:solidFill>
            </a:endParaRPr>
          </a:p>
        </p:txBody>
      </p:sp>
      <p:sp>
        <p:nvSpPr>
          <p:cNvPr id="7" name="Rectangle 6"/>
          <p:cNvSpPr/>
          <p:nvPr/>
        </p:nvSpPr>
        <p:spPr>
          <a:xfrm>
            <a:off x="7620000" y="1676400"/>
            <a:ext cx="1066800" cy="3352800"/>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838200"/>
            <a:ext cx="8153400" cy="1905000"/>
          </a:xfrm>
          <a:noFill/>
          <a:ln/>
        </p:spPr>
        <p:txBody>
          <a:bodyPr>
            <a:normAutofit lnSpcReduction="10000"/>
          </a:bodyPr>
          <a:lstStyle/>
          <a:p>
            <a:pPr marL="0" indent="0" algn="just" defTabSz="115888">
              <a:buFontTx/>
              <a:buNone/>
            </a:pPr>
            <a:r>
              <a:rPr lang="de-CH" sz="1200" dirty="0" smtClean="0">
                <a:latin typeface="Wingdings" pitchFamily="2" charset="2"/>
              </a:rPr>
              <a:t>l</a:t>
            </a:r>
            <a:r>
              <a:rPr lang="de-CH" sz="2000" dirty="0" smtClean="0"/>
              <a:t> </a:t>
            </a:r>
            <a:r>
              <a:rPr lang="de-CH" sz="2000" dirty="0" smtClean="0">
                <a:solidFill>
                  <a:srgbClr val="002060"/>
                </a:solidFill>
              </a:rPr>
              <a:t>An equipotential is a surface over which the gravitational potential remains constant.</a:t>
            </a:r>
          </a:p>
          <a:p>
            <a:pPr marL="0" indent="0" algn="just" defTabSz="115888">
              <a:spcBef>
                <a:spcPts val="1200"/>
              </a:spcBef>
              <a:buNone/>
            </a:pPr>
            <a:r>
              <a:rPr lang="de-CH" altLang="zh-TW" sz="1200" dirty="0" smtClean="0">
                <a:latin typeface="Wingdings" pitchFamily="2" charset="2"/>
              </a:rPr>
              <a:t>l</a:t>
            </a:r>
            <a:r>
              <a:rPr lang="de-CH" altLang="zh-TW" sz="2000" dirty="0" smtClean="0"/>
              <a:t> </a:t>
            </a:r>
            <a:r>
              <a:rPr lang="de-CH" altLang="zh-TW" sz="2000" dirty="0" smtClean="0">
                <a:solidFill>
                  <a:srgbClr val="002060"/>
                </a:solidFill>
              </a:rPr>
              <a:t>For a homogeneous (no lateral variations of density), non-rotating sphere, equipotential are concentric spheres.</a:t>
            </a:r>
          </a:p>
          <a:p>
            <a:pPr marL="0" indent="0" algn="just" defTabSz="115888">
              <a:spcBef>
                <a:spcPts val="1200"/>
              </a:spcBef>
              <a:buNone/>
            </a:pPr>
            <a:r>
              <a:rPr lang="de-CH" altLang="zh-TW" sz="2000" dirty="0" smtClean="0">
                <a:solidFill>
                  <a:srgbClr val="002060"/>
                </a:solidFill>
              </a:rPr>
              <a:t>The potential on the equipotential of radius r is :</a:t>
            </a:r>
          </a:p>
          <a:p>
            <a:pPr marL="0" indent="0" algn="just" defTabSz="115888">
              <a:buFontTx/>
              <a:buNone/>
            </a:pPr>
            <a:endParaRPr lang="de-CH" sz="2000" dirty="0"/>
          </a:p>
        </p:txBody>
      </p:sp>
      <p:pic>
        <p:nvPicPr>
          <p:cNvPr id="31747" name="Picture 3"/>
          <p:cNvPicPr>
            <a:picLocks noChangeArrowheads="1"/>
          </p:cNvPicPr>
          <p:nvPr/>
        </p:nvPicPr>
        <p:blipFill>
          <a:blip r:embed="rId3" cstate="print"/>
          <a:srcRect/>
          <a:stretch>
            <a:fillRect/>
          </a:stretch>
        </p:blipFill>
        <p:spPr bwMode="auto">
          <a:xfrm>
            <a:off x="1371600" y="2971800"/>
            <a:ext cx="2184400" cy="2174875"/>
          </a:xfrm>
          <a:prstGeom prst="rect">
            <a:avLst/>
          </a:prstGeom>
          <a:noFill/>
          <a:ln w="12700">
            <a:noFill/>
            <a:miter lim="800000"/>
            <a:headEnd/>
            <a:tailEnd/>
          </a:ln>
          <a:effectLst/>
        </p:spPr>
      </p:pic>
      <p:sp>
        <p:nvSpPr>
          <p:cNvPr id="31748" name="Line 4"/>
          <p:cNvSpPr>
            <a:spLocks noChangeShapeType="1"/>
          </p:cNvSpPr>
          <p:nvPr/>
        </p:nvSpPr>
        <p:spPr bwMode="auto">
          <a:xfrm flipH="1" flipV="1">
            <a:off x="3008313" y="1371600"/>
            <a:ext cx="9525" cy="9525"/>
          </a:xfrm>
          <a:prstGeom prst="line">
            <a:avLst/>
          </a:prstGeom>
          <a:noFill/>
          <a:ln w="9525">
            <a:solidFill>
              <a:srgbClr val="000000"/>
            </a:solidFill>
            <a:round/>
            <a:headEnd/>
            <a:tailEnd/>
          </a:ln>
        </p:spPr>
        <p:txBody>
          <a:bodyPr/>
          <a:lstStyle/>
          <a:p>
            <a:endParaRPr lang="zh-TW" altLang="en-US"/>
          </a:p>
        </p:txBody>
      </p:sp>
      <p:sp>
        <p:nvSpPr>
          <p:cNvPr id="31749" name="Line 5"/>
          <p:cNvSpPr>
            <a:spLocks noChangeShapeType="1"/>
          </p:cNvSpPr>
          <p:nvPr/>
        </p:nvSpPr>
        <p:spPr bwMode="auto">
          <a:xfrm flipH="1" flipV="1">
            <a:off x="3008313" y="1371600"/>
            <a:ext cx="9525" cy="9525"/>
          </a:xfrm>
          <a:prstGeom prst="line">
            <a:avLst/>
          </a:prstGeom>
          <a:noFill/>
          <a:ln w="9525">
            <a:solidFill>
              <a:srgbClr val="000000"/>
            </a:solidFill>
            <a:round/>
            <a:headEnd/>
            <a:tailEnd/>
          </a:ln>
        </p:spPr>
        <p:txBody>
          <a:bodyPr/>
          <a:lstStyle/>
          <a:p>
            <a:endParaRPr lang="zh-TW" altLang="en-US"/>
          </a:p>
        </p:txBody>
      </p:sp>
      <p:sp>
        <p:nvSpPr>
          <p:cNvPr id="31750" name="Oval 6" descr="Recycled paper"/>
          <p:cNvSpPr>
            <a:spLocks noChangeArrowheads="1"/>
          </p:cNvSpPr>
          <p:nvPr/>
        </p:nvSpPr>
        <p:spPr bwMode="auto">
          <a:xfrm>
            <a:off x="6299200" y="3433763"/>
            <a:ext cx="1139825" cy="1139825"/>
          </a:xfrm>
          <a:prstGeom prst="ellipse">
            <a:avLst/>
          </a:prstGeom>
          <a:blipFill dpi="0" rotWithShape="0">
            <a:blip r:embed="rId4" cstate="print"/>
            <a:srcRect/>
            <a:tile tx="0" ty="0" sx="100000" sy="100000" flip="none" algn="tl"/>
          </a:blipFill>
          <a:ln w="17463">
            <a:solidFill>
              <a:srgbClr val="000000"/>
            </a:solidFill>
            <a:round/>
            <a:headEnd/>
            <a:tailEnd/>
          </a:ln>
        </p:spPr>
        <p:txBody>
          <a:bodyPr/>
          <a:lstStyle/>
          <a:p>
            <a:endParaRPr lang="zh-TW" altLang="en-US"/>
          </a:p>
        </p:txBody>
      </p:sp>
      <p:sp>
        <p:nvSpPr>
          <p:cNvPr id="31751" name="Oval 7"/>
          <p:cNvSpPr>
            <a:spLocks noChangeArrowheads="1"/>
          </p:cNvSpPr>
          <p:nvPr/>
        </p:nvSpPr>
        <p:spPr bwMode="auto">
          <a:xfrm>
            <a:off x="5727700" y="2862263"/>
            <a:ext cx="2255838" cy="2255837"/>
          </a:xfrm>
          <a:prstGeom prst="ellipse">
            <a:avLst/>
          </a:prstGeom>
          <a:noFill/>
          <a:ln w="38100" cap="rnd">
            <a:solidFill>
              <a:srgbClr val="0002F8"/>
            </a:solidFill>
            <a:prstDash val="sysDot"/>
            <a:round/>
            <a:headEnd/>
            <a:tailEnd/>
          </a:ln>
        </p:spPr>
        <p:txBody>
          <a:bodyPr/>
          <a:lstStyle/>
          <a:p>
            <a:endParaRPr lang="zh-TW" altLang="en-US"/>
          </a:p>
        </p:txBody>
      </p:sp>
      <p:sp>
        <p:nvSpPr>
          <p:cNvPr id="31752" name="Oval 8"/>
          <p:cNvSpPr>
            <a:spLocks noChangeArrowheads="1"/>
          </p:cNvSpPr>
          <p:nvPr/>
        </p:nvSpPr>
        <p:spPr bwMode="auto">
          <a:xfrm>
            <a:off x="5289550" y="2424113"/>
            <a:ext cx="3140075" cy="3140075"/>
          </a:xfrm>
          <a:prstGeom prst="ellipse">
            <a:avLst/>
          </a:prstGeom>
          <a:noFill/>
          <a:ln w="38100" cap="rnd">
            <a:solidFill>
              <a:srgbClr val="0002F8"/>
            </a:solidFill>
            <a:prstDash val="sysDot"/>
            <a:round/>
            <a:headEnd/>
            <a:tailEnd/>
          </a:ln>
        </p:spPr>
        <p:txBody>
          <a:bodyPr/>
          <a:lstStyle/>
          <a:p>
            <a:endParaRPr lang="zh-TW" altLang="en-US"/>
          </a:p>
        </p:txBody>
      </p:sp>
      <p:grpSp>
        <p:nvGrpSpPr>
          <p:cNvPr id="2" name="Group 9"/>
          <p:cNvGrpSpPr>
            <a:grpSpLocks/>
          </p:cNvGrpSpPr>
          <p:nvPr/>
        </p:nvGrpSpPr>
        <p:grpSpPr bwMode="auto">
          <a:xfrm>
            <a:off x="6792913" y="3060700"/>
            <a:ext cx="250825" cy="298450"/>
            <a:chOff x="4279" y="1928"/>
            <a:chExt cx="158" cy="188"/>
          </a:xfrm>
        </p:grpSpPr>
        <p:sp>
          <p:nvSpPr>
            <p:cNvPr id="31754" name="Rectangle 10"/>
            <p:cNvSpPr>
              <a:spLocks noChangeArrowheads="1"/>
            </p:cNvSpPr>
            <p:nvPr/>
          </p:nvSpPr>
          <p:spPr bwMode="auto">
            <a:xfrm>
              <a:off x="4279" y="1928"/>
              <a:ext cx="104" cy="173"/>
            </a:xfrm>
            <a:prstGeom prst="rect">
              <a:avLst/>
            </a:prstGeom>
            <a:noFill/>
            <a:ln w="9525">
              <a:noFill/>
              <a:miter lim="800000"/>
              <a:headEnd/>
              <a:tailEnd/>
            </a:ln>
          </p:spPr>
          <p:txBody>
            <a:bodyPr wrap="none" lIns="0" tIns="0" rIns="0" bIns="0">
              <a:spAutoFit/>
            </a:bodyPr>
            <a:lstStyle/>
            <a:p>
              <a:r>
                <a:rPr lang="de-CH" sz="1800">
                  <a:solidFill>
                    <a:srgbClr val="000000"/>
                  </a:solidFill>
                  <a:latin typeface="Arial" pitchFamily="34" charset="0"/>
                </a:rPr>
                <a:t>U</a:t>
              </a:r>
              <a:endParaRPr lang="de-CH" b="1">
                <a:latin typeface="Arial" pitchFamily="34" charset="0"/>
              </a:endParaRPr>
            </a:p>
          </p:txBody>
        </p:sp>
        <p:sp>
          <p:nvSpPr>
            <p:cNvPr id="31755" name="Rectangle 11"/>
            <p:cNvSpPr>
              <a:spLocks noChangeArrowheads="1"/>
            </p:cNvSpPr>
            <p:nvPr/>
          </p:nvSpPr>
          <p:spPr bwMode="auto">
            <a:xfrm>
              <a:off x="4384" y="2001"/>
              <a:ext cx="53" cy="115"/>
            </a:xfrm>
            <a:prstGeom prst="rect">
              <a:avLst/>
            </a:prstGeom>
            <a:noFill/>
            <a:ln w="9525">
              <a:noFill/>
              <a:miter lim="800000"/>
              <a:headEnd/>
              <a:tailEnd/>
            </a:ln>
          </p:spPr>
          <p:txBody>
            <a:bodyPr wrap="none" lIns="0" tIns="0" rIns="0" bIns="0">
              <a:spAutoFit/>
            </a:bodyPr>
            <a:lstStyle/>
            <a:p>
              <a:r>
                <a:rPr lang="de-CH" sz="1200">
                  <a:solidFill>
                    <a:srgbClr val="000000"/>
                  </a:solidFill>
                  <a:latin typeface="Arial" pitchFamily="34" charset="0"/>
                </a:rPr>
                <a:t>0</a:t>
              </a:r>
              <a:endParaRPr lang="de-CH" b="1">
                <a:latin typeface="Arial" pitchFamily="34" charset="0"/>
              </a:endParaRPr>
            </a:p>
          </p:txBody>
        </p:sp>
      </p:grpSp>
      <p:grpSp>
        <p:nvGrpSpPr>
          <p:cNvPr id="3" name="Group 12"/>
          <p:cNvGrpSpPr>
            <a:grpSpLocks/>
          </p:cNvGrpSpPr>
          <p:nvPr/>
        </p:nvGrpSpPr>
        <p:grpSpPr bwMode="auto">
          <a:xfrm>
            <a:off x="8061325" y="3028950"/>
            <a:ext cx="280988" cy="330200"/>
            <a:chOff x="5078" y="1908"/>
            <a:chExt cx="177" cy="208"/>
          </a:xfrm>
        </p:grpSpPr>
        <p:sp>
          <p:nvSpPr>
            <p:cNvPr id="31757" name="Rectangle 13"/>
            <p:cNvSpPr>
              <a:spLocks noChangeArrowheads="1"/>
            </p:cNvSpPr>
            <p:nvPr/>
          </p:nvSpPr>
          <p:spPr bwMode="auto">
            <a:xfrm>
              <a:off x="5078" y="1908"/>
              <a:ext cx="172" cy="188"/>
            </a:xfrm>
            <a:prstGeom prst="rect">
              <a:avLst/>
            </a:prstGeom>
            <a:solidFill>
              <a:srgbClr val="FFFFFF"/>
            </a:solidFill>
            <a:ln w="9525">
              <a:noFill/>
              <a:miter lim="800000"/>
              <a:headEnd/>
              <a:tailEnd/>
            </a:ln>
          </p:spPr>
          <p:txBody>
            <a:bodyPr/>
            <a:lstStyle/>
            <a:p>
              <a:endParaRPr lang="zh-TW" altLang="en-US"/>
            </a:p>
          </p:txBody>
        </p:sp>
        <p:grpSp>
          <p:nvGrpSpPr>
            <p:cNvPr id="4" name="Group 14"/>
            <p:cNvGrpSpPr>
              <a:grpSpLocks/>
            </p:cNvGrpSpPr>
            <p:nvPr/>
          </p:nvGrpSpPr>
          <p:grpSpPr bwMode="auto">
            <a:xfrm>
              <a:off x="5097" y="1928"/>
              <a:ext cx="158" cy="188"/>
              <a:chOff x="5097" y="1928"/>
              <a:chExt cx="158" cy="188"/>
            </a:xfrm>
          </p:grpSpPr>
          <p:sp>
            <p:nvSpPr>
              <p:cNvPr id="31759" name="Rectangle 15"/>
              <p:cNvSpPr>
                <a:spLocks noChangeArrowheads="1"/>
              </p:cNvSpPr>
              <p:nvPr/>
            </p:nvSpPr>
            <p:spPr bwMode="auto">
              <a:xfrm>
                <a:off x="5097" y="1928"/>
                <a:ext cx="104" cy="173"/>
              </a:xfrm>
              <a:prstGeom prst="rect">
                <a:avLst/>
              </a:prstGeom>
              <a:noFill/>
              <a:ln w="9525">
                <a:noFill/>
                <a:miter lim="800000"/>
                <a:headEnd/>
                <a:tailEnd/>
              </a:ln>
            </p:spPr>
            <p:txBody>
              <a:bodyPr wrap="none" lIns="0" tIns="0" rIns="0" bIns="0">
                <a:spAutoFit/>
              </a:bodyPr>
              <a:lstStyle/>
              <a:p>
                <a:r>
                  <a:rPr lang="de-CH" sz="1800">
                    <a:solidFill>
                      <a:srgbClr val="000000"/>
                    </a:solidFill>
                    <a:latin typeface="Arial" pitchFamily="34" charset="0"/>
                  </a:rPr>
                  <a:t>U</a:t>
                </a:r>
                <a:endParaRPr lang="de-CH" b="1">
                  <a:latin typeface="Arial" pitchFamily="34" charset="0"/>
                </a:endParaRPr>
              </a:p>
            </p:txBody>
          </p:sp>
          <p:sp>
            <p:nvSpPr>
              <p:cNvPr id="31760" name="Rectangle 16"/>
              <p:cNvSpPr>
                <a:spLocks noChangeArrowheads="1"/>
              </p:cNvSpPr>
              <p:nvPr/>
            </p:nvSpPr>
            <p:spPr bwMode="auto">
              <a:xfrm>
                <a:off x="5202" y="2001"/>
                <a:ext cx="53" cy="115"/>
              </a:xfrm>
              <a:prstGeom prst="rect">
                <a:avLst/>
              </a:prstGeom>
              <a:noFill/>
              <a:ln w="9525">
                <a:noFill/>
                <a:miter lim="800000"/>
                <a:headEnd/>
                <a:tailEnd/>
              </a:ln>
            </p:spPr>
            <p:txBody>
              <a:bodyPr wrap="none" lIns="0" tIns="0" rIns="0" bIns="0">
                <a:spAutoFit/>
              </a:bodyPr>
              <a:lstStyle/>
              <a:p>
                <a:r>
                  <a:rPr lang="de-CH" sz="1200">
                    <a:solidFill>
                      <a:srgbClr val="000000"/>
                    </a:solidFill>
                    <a:latin typeface="Arial" pitchFamily="34" charset="0"/>
                  </a:rPr>
                  <a:t>2</a:t>
                </a:r>
                <a:endParaRPr lang="de-CH" b="1">
                  <a:latin typeface="Arial" pitchFamily="34" charset="0"/>
                </a:endParaRPr>
              </a:p>
            </p:txBody>
          </p:sp>
        </p:grpSp>
      </p:grpSp>
      <p:grpSp>
        <p:nvGrpSpPr>
          <p:cNvPr id="5" name="Group 17"/>
          <p:cNvGrpSpPr>
            <a:grpSpLocks/>
          </p:cNvGrpSpPr>
          <p:nvPr/>
        </p:nvGrpSpPr>
        <p:grpSpPr bwMode="auto">
          <a:xfrm>
            <a:off x="7439025" y="3038475"/>
            <a:ext cx="271463" cy="320675"/>
            <a:chOff x="4686" y="1914"/>
            <a:chExt cx="171" cy="202"/>
          </a:xfrm>
        </p:grpSpPr>
        <p:sp>
          <p:nvSpPr>
            <p:cNvPr id="31762" name="Rectangle 18"/>
            <p:cNvSpPr>
              <a:spLocks noChangeArrowheads="1"/>
            </p:cNvSpPr>
            <p:nvPr/>
          </p:nvSpPr>
          <p:spPr bwMode="auto">
            <a:xfrm>
              <a:off x="4686" y="1914"/>
              <a:ext cx="171" cy="188"/>
            </a:xfrm>
            <a:prstGeom prst="rect">
              <a:avLst/>
            </a:prstGeom>
            <a:solidFill>
              <a:srgbClr val="FFFFFF"/>
            </a:solidFill>
            <a:ln w="9525">
              <a:noFill/>
              <a:miter lim="800000"/>
              <a:headEnd/>
              <a:tailEnd/>
            </a:ln>
          </p:spPr>
          <p:txBody>
            <a:bodyPr/>
            <a:lstStyle/>
            <a:p>
              <a:endParaRPr lang="zh-TW" altLang="en-US"/>
            </a:p>
          </p:txBody>
        </p:sp>
        <p:grpSp>
          <p:nvGrpSpPr>
            <p:cNvPr id="6" name="Group 19"/>
            <p:cNvGrpSpPr>
              <a:grpSpLocks/>
            </p:cNvGrpSpPr>
            <p:nvPr/>
          </p:nvGrpSpPr>
          <p:grpSpPr bwMode="auto">
            <a:xfrm>
              <a:off x="4694" y="1928"/>
              <a:ext cx="163" cy="188"/>
              <a:chOff x="4694" y="1928"/>
              <a:chExt cx="163" cy="188"/>
            </a:xfrm>
          </p:grpSpPr>
          <p:sp>
            <p:nvSpPr>
              <p:cNvPr id="31764" name="Rectangle 20"/>
              <p:cNvSpPr>
                <a:spLocks noChangeArrowheads="1"/>
              </p:cNvSpPr>
              <p:nvPr/>
            </p:nvSpPr>
            <p:spPr bwMode="auto">
              <a:xfrm>
                <a:off x="4694" y="1928"/>
                <a:ext cx="104" cy="173"/>
              </a:xfrm>
              <a:prstGeom prst="rect">
                <a:avLst/>
              </a:prstGeom>
              <a:noFill/>
              <a:ln w="9525">
                <a:noFill/>
                <a:miter lim="800000"/>
                <a:headEnd/>
                <a:tailEnd/>
              </a:ln>
            </p:spPr>
            <p:txBody>
              <a:bodyPr wrap="none" lIns="0" tIns="0" rIns="0" bIns="0">
                <a:spAutoFit/>
              </a:bodyPr>
              <a:lstStyle/>
              <a:p>
                <a:r>
                  <a:rPr lang="de-CH" sz="1800">
                    <a:solidFill>
                      <a:srgbClr val="000000"/>
                    </a:solidFill>
                    <a:latin typeface="Arial" pitchFamily="34" charset="0"/>
                  </a:rPr>
                  <a:t>U</a:t>
                </a:r>
                <a:endParaRPr lang="de-CH" b="1">
                  <a:latin typeface="Arial" pitchFamily="34" charset="0"/>
                </a:endParaRPr>
              </a:p>
            </p:txBody>
          </p:sp>
          <p:sp>
            <p:nvSpPr>
              <p:cNvPr id="31765" name="Rectangle 21"/>
              <p:cNvSpPr>
                <a:spLocks noChangeArrowheads="1"/>
              </p:cNvSpPr>
              <p:nvPr/>
            </p:nvSpPr>
            <p:spPr bwMode="auto">
              <a:xfrm>
                <a:off x="4804" y="2001"/>
                <a:ext cx="53" cy="115"/>
              </a:xfrm>
              <a:prstGeom prst="rect">
                <a:avLst/>
              </a:prstGeom>
              <a:noFill/>
              <a:ln w="9525">
                <a:noFill/>
                <a:miter lim="800000"/>
                <a:headEnd/>
                <a:tailEnd/>
              </a:ln>
            </p:spPr>
            <p:txBody>
              <a:bodyPr wrap="none" lIns="0" tIns="0" rIns="0" bIns="0">
                <a:spAutoFit/>
              </a:bodyPr>
              <a:lstStyle/>
              <a:p>
                <a:r>
                  <a:rPr lang="de-CH" sz="1200">
                    <a:solidFill>
                      <a:srgbClr val="000000"/>
                    </a:solidFill>
                    <a:latin typeface="Arial" pitchFamily="34" charset="0"/>
                  </a:rPr>
                  <a:t>1</a:t>
                </a:r>
                <a:endParaRPr lang="de-CH" b="1">
                  <a:latin typeface="Arial" pitchFamily="34" charset="0"/>
                </a:endParaRPr>
              </a:p>
            </p:txBody>
          </p:sp>
        </p:grpSp>
      </p:grpSp>
      <p:grpSp>
        <p:nvGrpSpPr>
          <p:cNvPr id="7" name="Group 22"/>
          <p:cNvGrpSpPr>
            <a:grpSpLocks/>
          </p:cNvGrpSpPr>
          <p:nvPr/>
        </p:nvGrpSpPr>
        <p:grpSpPr bwMode="auto">
          <a:xfrm>
            <a:off x="6816725" y="3284538"/>
            <a:ext cx="69850" cy="131762"/>
            <a:chOff x="4294" y="2069"/>
            <a:chExt cx="44" cy="83"/>
          </a:xfrm>
        </p:grpSpPr>
        <p:sp>
          <p:nvSpPr>
            <p:cNvPr id="31767" name="Line 23"/>
            <p:cNvSpPr>
              <a:spLocks noChangeShapeType="1"/>
            </p:cNvSpPr>
            <p:nvPr/>
          </p:nvSpPr>
          <p:spPr bwMode="auto">
            <a:xfrm flipV="1">
              <a:off x="4316" y="2069"/>
              <a:ext cx="1" cy="83"/>
            </a:xfrm>
            <a:prstGeom prst="line">
              <a:avLst/>
            </a:prstGeom>
            <a:noFill/>
            <a:ln w="9525">
              <a:solidFill>
                <a:srgbClr val="000000"/>
              </a:solidFill>
              <a:round/>
              <a:headEnd/>
              <a:tailEnd/>
            </a:ln>
          </p:spPr>
          <p:txBody>
            <a:bodyPr/>
            <a:lstStyle/>
            <a:p>
              <a:endParaRPr lang="zh-TW" altLang="en-US"/>
            </a:p>
          </p:txBody>
        </p:sp>
        <p:sp>
          <p:nvSpPr>
            <p:cNvPr id="31768" name="Line 24"/>
            <p:cNvSpPr>
              <a:spLocks noChangeShapeType="1"/>
            </p:cNvSpPr>
            <p:nvPr/>
          </p:nvSpPr>
          <p:spPr bwMode="auto">
            <a:xfrm flipH="1" flipV="1">
              <a:off x="4294" y="2107"/>
              <a:ext cx="22" cy="45"/>
            </a:xfrm>
            <a:prstGeom prst="line">
              <a:avLst/>
            </a:prstGeom>
            <a:noFill/>
            <a:ln w="9525">
              <a:solidFill>
                <a:srgbClr val="000000"/>
              </a:solidFill>
              <a:round/>
              <a:headEnd/>
              <a:tailEnd/>
            </a:ln>
          </p:spPr>
          <p:txBody>
            <a:bodyPr/>
            <a:lstStyle/>
            <a:p>
              <a:endParaRPr lang="zh-TW" altLang="en-US"/>
            </a:p>
          </p:txBody>
        </p:sp>
        <p:sp>
          <p:nvSpPr>
            <p:cNvPr id="31769" name="Line 25"/>
            <p:cNvSpPr>
              <a:spLocks noChangeShapeType="1"/>
            </p:cNvSpPr>
            <p:nvPr/>
          </p:nvSpPr>
          <p:spPr bwMode="auto">
            <a:xfrm flipV="1">
              <a:off x="4316" y="2107"/>
              <a:ext cx="22" cy="45"/>
            </a:xfrm>
            <a:prstGeom prst="line">
              <a:avLst/>
            </a:prstGeom>
            <a:noFill/>
            <a:ln w="9525">
              <a:solidFill>
                <a:srgbClr val="000000"/>
              </a:solidFill>
              <a:round/>
              <a:headEnd/>
              <a:tailEnd/>
            </a:ln>
          </p:spPr>
          <p:txBody>
            <a:bodyPr/>
            <a:lstStyle/>
            <a:p>
              <a:endParaRPr lang="zh-TW" altLang="en-US"/>
            </a:p>
          </p:txBody>
        </p:sp>
      </p:grpSp>
      <p:sp>
        <p:nvSpPr>
          <p:cNvPr id="31770" name="Line 26"/>
          <p:cNvSpPr>
            <a:spLocks noChangeShapeType="1"/>
          </p:cNvSpPr>
          <p:nvPr/>
        </p:nvSpPr>
        <p:spPr bwMode="auto">
          <a:xfrm>
            <a:off x="6859588" y="3994150"/>
            <a:ext cx="552450" cy="1588"/>
          </a:xfrm>
          <a:prstGeom prst="line">
            <a:avLst/>
          </a:prstGeom>
          <a:noFill/>
          <a:ln w="19050">
            <a:solidFill>
              <a:srgbClr val="D80704"/>
            </a:solidFill>
            <a:round/>
            <a:headEnd/>
            <a:tailEnd/>
          </a:ln>
        </p:spPr>
        <p:txBody>
          <a:bodyPr/>
          <a:lstStyle/>
          <a:p>
            <a:endParaRPr lang="zh-TW" altLang="en-US"/>
          </a:p>
        </p:txBody>
      </p:sp>
      <p:sp>
        <p:nvSpPr>
          <p:cNvPr id="31771" name="Rectangle 27"/>
          <p:cNvSpPr>
            <a:spLocks noChangeArrowheads="1"/>
          </p:cNvSpPr>
          <p:nvPr/>
        </p:nvSpPr>
        <p:spPr bwMode="auto">
          <a:xfrm>
            <a:off x="7013575" y="3724275"/>
            <a:ext cx="220663" cy="365125"/>
          </a:xfrm>
          <a:prstGeom prst="rect">
            <a:avLst/>
          </a:prstGeom>
          <a:noFill/>
          <a:ln w="9525">
            <a:noFill/>
            <a:miter lim="800000"/>
            <a:headEnd/>
            <a:tailEnd/>
          </a:ln>
        </p:spPr>
        <p:txBody>
          <a:bodyPr wrap="none" lIns="0" tIns="0" rIns="0" bIns="0">
            <a:spAutoFit/>
          </a:bodyPr>
          <a:lstStyle/>
          <a:p>
            <a:r>
              <a:rPr lang="de-CH">
                <a:solidFill>
                  <a:srgbClr val="000000"/>
                </a:solidFill>
                <a:latin typeface="Helvetica" pitchFamily="1" charset="0"/>
              </a:rPr>
              <a:t>R</a:t>
            </a:r>
            <a:endParaRPr lang="de-CH" b="1">
              <a:latin typeface="Times New Roman" pitchFamily="18" charset="0"/>
            </a:endParaRPr>
          </a:p>
        </p:txBody>
      </p:sp>
      <p:sp>
        <p:nvSpPr>
          <p:cNvPr id="31772" name="Line 28"/>
          <p:cNvSpPr>
            <a:spLocks noChangeShapeType="1"/>
          </p:cNvSpPr>
          <p:nvPr/>
        </p:nvSpPr>
        <p:spPr bwMode="auto">
          <a:xfrm>
            <a:off x="6834188" y="3994150"/>
            <a:ext cx="903287" cy="666750"/>
          </a:xfrm>
          <a:prstGeom prst="line">
            <a:avLst/>
          </a:prstGeom>
          <a:noFill/>
          <a:ln w="19050">
            <a:solidFill>
              <a:srgbClr val="D80704"/>
            </a:solidFill>
            <a:round/>
            <a:headEnd/>
            <a:tailEnd/>
          </a:ln>
        </p:spPr>
        <p:txBody>
          <a:bodyPr/>
          <a:lstStyle/>
          <a:p>
            <a:endParaRPr lang="zh-TW" altLang="en-US"/>
          </a:p>
        </p:txBody>
      </p:sp>
      <p:grpSp>
        <p:nvGrpSpPr>
          <p:cNvPr id="8" name="Group 29"/>
          <p:cNvGrpSpPr>
            <a:grpSpLocks/>
          </p:cNvGrpSpPr>
          <p:nvPr/>
        </p:nvGrpSpPr>
        <p:grpSpPr bwMode="auto">
          <a:xfrm>
            <a:off x="7486650" y="4154488"/>
            <a:ext cx="185738" cy="385762"/>
            <a:chOff x="4716" y="2617"/>
            <a:chExt cx="117" cy="243"/>
          </a:xfrm>
        </p:grpSpPr>
        <p:sp>
          <p:nvSpPr>
            <p:cNvPr id="31774" name="Rectangle 30"/>
            <p:cNvSpPr>
              <a:spLocks noChangeArrowheads="1"/>
            </p:cNvSpPr>
            <p:nvPr/>
          </p:nvSpPr>
          <p:spPr bwMode="auto">
            <a:xfrm>
              <a:off x="4716" y="2617"/>
              <a:ext cx="64" cy="230"/>
            </a:xfrm>
            <a:prstGeom prst="rect">
              <a:avLst/>
            </a:prstGeom>
            <a:noFill/>
            <a:ln w="9525">
              <a:noFill/>
              <a:miter lim="800000"/>
              <a:headEnd/>
              <a:tailEnd/>
            </a:ln>
          </p:spPr>
          <p:txBody>
            <a:bodyPr wrap="none" lIns="0" tIns="0" rIns="0" bIns="0">
              <a:spAutoFit/>
            </a:bodyPr>
            <a:lstStyle/>
            <a:p>
              <a:r>
                <a:rPr lang="de-CH">
                  <a:solidFill>
                    <a:srgbClr val="000000"/>
                  </a:solidFill>
                  <a:latin typeface="Helvetica" pitchFamily="1" charset="0"/>
                </a:rPr>
                <a:t>r</a:t>
              </a:r>
              <a:endParaRPr lang="de-CH" b="1">
                <a:latin typeface="Times New Roman" pitchFamily="18" charset="0"/>
              </a:endParaRPr>
            </a:p>
          </p:txBody>
        </p:sp>
        <p:sp>
          <p:nvSpPr>
            <p:cNvPr id="31775" name="Rectangle 31"/>
            <p:cNvSpPr>
              <a:spLocks noChangeArrowheads="1"/>
            </p:cNvSpPr>
            <p:nvPr/>
          </p:nvSpPr>
          <p:spPr bwMode="auto">
            <a:xfrm>
              <a:off x="4771" y="2726"/>
              <a:ext cx="62" cy="134"/>
            </a:xfrm>
            <a:prstGeom prst="rect">
              <a:avLst/>
            </a:prstGeom>
            <a:noFill/>
            <a:ln w="9525">
              <a:noFill/>
              <a:miter lim="800000"/>
              <a:headEnd/>
              <a:tailEnd/>
            </a:ln>
          </p:spPr>
          <p:txBody>
            <a:bodyPr wrap="none" lIns="0" tIns="0" rIns="0" bIns="0">
              <a:spAutoFit/>
            </a:bodyPr>
            <a:lstStyle/>
            <a:p>
              <a:r>
                <a:rPr lang="de-CH" sz="1400">
                  <a:solidFill>
                    <a:srgbClr val="000000"/>
                  </a:solidFill>
                  <a:latin typeface="Helvetica" pitchFamily="1" charset="0"/>
                </a:rPr>
                <a:t>1</a:t>
              </a:r>
              <a:endParaRPr lang="de-CH" b="1">
                <a:latin typeface="Times New Roman" pitchFamily="18" charset="0"/>
              </a:endParaRPr>
            </a:p>
          </p:txBody>
        </p:sp>
      </p:grpSp>
      <p:grpSp>
        <p:nvGrpSpPr>
          <p:cNvPr id="9" name="Group 32"/>
          <p:cNvGrpSpPr>
            <a:grpSpLocks/>
          </p:cNvGrpSpPr>
          <p:nvPr/>
        </p:nvGrpSpPr>
        <p:grpSpPr bwMode="auto">
          <a:xfrm>
            <a:off x="7197725" y="5097463"/>
            <a:ext cx="193675" cy="390525"/>
            <a:chOff x="4534" y="3211"/>
            <a:chExt cx="122" cy="246"/>
          </a:xfrm>
        </p:grpSpPr>
        <p:sp>
          <p:nvSpPr>
            <p:cNvPr id="31777" name="Rectangle 33"/>
            <p:cNvSpPr>
              <a:spLocks noChangeArrowheads="1"/>
            </p:cNvSpPr>
            <p:nvPr/>
          </p:nvSpPr>
          <p:spPr bwMode="auto">
            <a:xfrm>
              <a:off x="4594" y="3323"/>
              <a:ext cx="62" cy="134"/>
            </a:xfrm>
            <a:prstGeom prst="rect">
              <a:avLst/>
            </a:prstGeom>
            <a:noFill/>
            <a:ln w="9525">
              <a:noFill/>
              <a:miter lim="800000"/>
              <a:headEnd/>
              <a:tailEnd/>
            </a:ln>
          </p:spPr>
          <p:txBody>
            <a:bodyPr wrap="none" lIns="0" tIns="0" rIns="0" bIns="0">
              <a:spAutoFit/>
            </a:bodyPr>
            <a:lstStyle/>
            <a:p>
              <a:r>
                <a:rPr lang="de-CH" sz="1400">
                  <a:solidFill>
                    <a:srgbClr val="000000"/>
                  </a:solidFill>
                  <a:latin typeface="Helvetica" pitchFamily="1" charset="0"/>
                </a:rPr>
                <a:t>2</a:t>
              </a:r>
              <a:endParaRPr lang="de-CH" b="1">
                <a:latin typeface="Times New Roman" pitchFamily="18" charset="0"/>
              </a:endParaRPr>
            </a:p>
          </p:txBody>
        </p:sp>
        <p:sp>
          <p:nvSpPr>
            <p:cNvPr id="31778" name="Rectangle 34"/>
            <p:cNvSpPr>
              <a:spLocks noChangeArrowheads="1"/>
            </p:cNvSpPr>
            <p:nvPr/>
          </p:nvSpPr>
          <p:spPr bwMode="auto">
            <a:xfrm>
              <a:off x="4534" y="3211"/>
              <a:ext cx="64" cy="230"/>
            </a:xfrm>
            <a:prstGeom prst="rect">
              <a:avLst/>
            </a:prstGeom>
            <a:noFill/>
            <a:ln w="9525">
              <a:noFill/>
              <a:miter lim="800000"/>
              <a:headEnd/>
              <a:tailEnd/>
            </a:ln>
          </p:spPr>
          <p:txBody>
            <a:bodyPr wrap="none" lIns="0" tIns="0" rIns="0" bIns="0">
              <a:spAutoFit/>
            </a:bodyPr>
            <a:lstStyle/>
            <a:p>
              <a:r>
                <a:rPr lang="de-CH">
                  <a:solidFill>
                    <a:srgbClr val="000000"/>
                  </a:solidFill>
                  <a:latin typeface="Helvetica" pitchFamily="1" charset="0"/>
                </a:rPr>
                <a:t>r</a:t>
              </a:r>
              <a:endParaRPr lang="de-CH" b="1">
                <a:latin typeface="Times New Roman" pitchFamily="18" charset="0"/>
              </a:endParaRPr>
            </a:p>
          </p:txBody>
        </p:sp>
      </p:grpSp>
      <p:sp>
        <p:nvSpPr>
          <p:cNvPr id="31779" name="Line 35"/>
          <p:cNvSpPr>
            <a:spLocks noChangeShapeType="1"/>
          </p:cNvSpPr>
          <p:nvPr/>
        </p:nvSpPr>
        <p:spPr bwMode="auto">
          <a:xfrm>
            <a:off x="6834188" y="3994150"/>
            <a:ext cx="763587" cy="1377950"/>
          </a:xfrm>
          <a:prstGeom prst="line">
            <a:avLst/>
          </a:prstGeom>
          <a:noFill/>
          <a:ln w="19050">
            <a:solidFill>
              <a:srgbClr val="D80704"/>
            </a:solidFill>
            <a:round/>
            <a:headEnd/>
            <a:tailEnd/>
          </a:ln>
        </p:spPr>
        <p:txBody>
          <a:bodyPr/>
          <a:lstStyle/>
          <a:p>
            <a:endParaRPr lang="zh-TW" altLang="en-US"/>
          </a:p>
        </p:txBody>
      </p:sp>
      <p:sp>
        <p:nvSpPr>
          <p:cNvPr id="31780" name="Rectangle 36"/>
          <p:cNvSpPr>
            <a:spLocks noChangeArrowheads="1"/>
          </p:cNvSpPr>
          <p:nvPr/>
        </p:nvSpPr>
        <p:spPr bwMode="auto">
          <a:xfrm>
            <a:off x="304800" y="5791200"/>
            <a:ext cx="5638800" cy="598488"/>
          </a:xfrm>
          <a:prstGeom prst="rect">
            <a:avLst/>
          </a:prstGeom>
          <a:noFill/>
          <a:ln w="12700">
            <a:noFill/>
            <a:miter lim="800000"/>
            <a:headEnd/>
            <a:tailEnd/>
          </a:ln>
          <a:effectLst/>
        </p:spPr>
        <p:txBody>
          <a:bodyPr lIns="90487" tIns="44450" rIns="90487" bIns="44450"/>
          <a:lstStyle/>
          <a:p>
            <a:pPr defTabSz="115888" eaLnBrk="1" hangingPunct="1">
              <a:spcBef>
                <a:spcPct val="20000"/>
              </a:spcBef>
            </a:pPr>
            <a:r>
              <a:rPr lang="de-CH" sz="1200" dirty="0">
                <a:latin typeface="Wingdings" pitchFamily="2" charset="2"/>
              </a:rPr>
              <a:t>l</a:t>
            </a:r>
            <a:r>
              <a:rPr lang="de-CH" dirty="0">
                <a:latin typeface="Arial" pitchFamily="34" charset="0"/>
              </a:rPr>
              <a:t> </a:t>
            </a:r>
            <a:r>
              <a:rPr lang="de-CH" dirty="0" smtClean="0">
                <a:solidFill>
                  <a:srgbClr val="002060"/>
                </a:solidFill>
                <a:latin typeface="Arial" pitchFamily="34" charset="0"/>
              </a:rPr>
              <a:t>The equipotential U</a:t>
            </a:r>
            <a:r>
              <a:rPr lang="de-CH" baseline="-25000" dirty="0" smtClean="0">
                <a:solidFill>
                  <a:srgbClr val="002060"/>
                </a:solidFill>
                <a:latin typeface="Arial" pitchFamily="34" charset="0"/>
              </a:rPr>
              <a:t>o</a:t>
            </a:r>
            <a:r>
              <a:rPr lang="de-CH" dirty="0" smtClean="0">
                <a:solidFill>
                  <a:srgbClr val="002060"/>
                </a:solidFill>
                <a:latin typeface="Arial" pitchFamily="34" charset="0"/>
              </a:rPr>
              <a:t> is the reference potential and is called the figure of the sphere</a:t>
            </a:r>
            <a:endParaRPr lang="de-CH" dirty="0">
              <a:solidFill>
                <a:srgbClr val="002060"/>
              </a:solidFill>
              <a:latin typeface="Arial" pitchFamily="34" charset="0"/>
            </a:endParaRPr>
          </a:p>
        </p:txBody>
      </p:sp>
      <p:sp>
        <p:nvSpPr>
          <p:cNvPr id="40" name="Rectangle 39"/>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41" name="Title 5"/>
          <p:cNvSpPr>
            <a:spLocks noGrp="1"/>
          </p:cNvSpPr>
          <p:nvPr>
            <p:ph type="title"/>
          </p:nvPr>
        </p:nvSpPr>
        <p:spPr>
          <a:xfrm>
            <a:off x="142844" y="142852"/>
            <a:ext cx="8229600" cy="561228"/>
          </a:xfrm>
        </p:spPr>
        <p:txBody>
          <a:bodyPr>
            <a:noAutofit/>
          </a:bodyPr>
          <a:lstStyle/>
          <a:p>
            <a:pPr algn="l"/>
            <a:r>
              <a:rPr lang="fr-CH" sz="3600" dirty="0" err="1" smtClean="0">
                <a:solidFill>
                  <a:schemeClr val="bg1"/>
                </a:solidFill>
              </a:rPr>
              <a:t>Equipotential</a:t>
            </a:r>
            <a:endParaRPr lang="fr-CH"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305800" cy="1447800"/>
          </a:xfrm>
        </p:spPr>
        <p:txBody>
          <a:bodyPr>
            <a:normAutofit fontScale="90000"/>
          </a:bodyPr>
          <a:lstStyle/>
          <a:p>
            <a:pPr>
              <a:lnSpc>
                <a:spcPct val="150000"/>
              </a:lnSpc>
              <a:spcBef>
                <a:spcPts val="0"/>
              </a:spcBef>
            </a:pPr>
            <a:r>
              <a:rPr lang="en-US" altLang="zh-TW" sz="2700" dirty="0" smtClean="0">
                <a:solidFill>
                  <a:srgbClr val="C00000"/>
                </a:solidFill>
              </a:rPr>
              <a:t>Introduction to Earth Science Systems</a:t>
            </a:r>
            <a:r>
              <a:rPr lang="en-US" altLang="zh-TW" b="1" dirty="0" smtClean="0">
                <a:solidFill>
                  <a:srgbClr val="C00000"/>
                </a:solidFill>
              </a:rPr>
              <a:t/>
            </a:r>
            <a:br>
              <a:rPr lang="en-US" altLang="zh-TW" b="1" dirty="0" smtClean="0">
                <a:solidFill>
                  <a:srgbClr val="C00000"/>
                </a:solidFill>
              </a:rPr>
            </a:br>
            <a:r>
              <a:rPr lang="en-US" altLang="zh-TW" sz="4000" b="1" dirty="0" smtClean="0">
                <a:solidFill>
                  <a:srgbClr val="C00000"/>
                </a:solidFill>
              </a:rPr>
              <a:t>1. </a:t>
            </a:r>
            <a:r>
              <a:rPr lang="en-US" altLang="zh-TW" sz="4000" b="1" dirty="0">
                <a:solidFill>
                  <a:srgbClr val="C00000"/>
                </a:solidFill>
              </a:rPr>
              <a:t>S</a:t>
            </a:r>
            <a:r>
              <a:rPr lang="en-US" altLang="zh-TW" sz="4000" b="1" dirty="0" smtClean="0">
                <a:solidFill>
                  <a:srgbClr val="C00000"/>
                </a:solidFill>
              </a:rPr>
              <a:t>hape, gravity, rotation</a:t>
            </a:r>
            <a:endParaRPr lang="zh-TW" altLang="en-US" sz="4000" b="1" dirty="0">
              <a:solidFill>
                <a:srgbClr val="C00000"/>
              </a:solidFill>
            </a:endParaRPr>
          </a:p>
        </p:txBody>
      </p:sp>
      <p:sp>
        <p:nvSpPr>
          <p:cNvPr id="3" name="Text Box 6"/>
          <p:cNvSpPr txBox="1">
            <a:spLocks noChangeArrowheads="1"/>
          </p:cNvSpPr>
          <p:nvPr/>
        </p:nvSpPr>
        <p:spPr bwMode="auto">
          <a:xfrm>
            <a:off x="1295400" y="3200400"/>
            <a:ext cx="6248400" cy="2246769"/>
          </a:xfrm>
          <a:prstGeom prst="rect">
            <a:avLst/>
          </a:prstGeom>
          <a:noFill/>
          <a:ln w="9525">
            <a:noFill/>
            <a:miter lim="800000"/>
            <a:headEnd/>
            <a:tailEnd/>
          </a:ln>
          <a:effectLst/>
        </p:spPr>
        <p:txBody>
          <a:bodyPr wrap="square">
            <a:spAutoFit/>
          </a:bodyPr>
          <a:lstStyle/>
          <a:p>
            <a:pPr algn="ctr" defTabSz="360000">
              <a:spcBef>
                <a:spcPct val="50000"/>
              </a:spcBef>
            </a:pPr>
            <a:r>
              <a:rPr lang="en-US" sz="2000" dirty="0" smtClean="0">
                <a:solidFill>
                  <a:srgbClr val="002060"/>
                </a:solidFill>
                <a:latin typeface="Arial" pitchFamily="34" charset="0"/>
                <a:ea typeface="Arial Unicode MS" pitchFamily="34" charset="-128"/>
                <a:cs typeface="Arial" pitchFamily="34" charset="0"/>
              </a:rPr>
              <a:t>- The shape and size of the Earth</a:t>
            </a:r>
          </a:p>
          <a:p>
            <a:pPr algn="ctr" defTabSz="360000">
              <a:spcBef>
                <a:spcPct val="50000"/>
              </a:spcBef>
            </a:pPr>
            <a:r>
              <a:rPr lang="en-US" sz="2000" dirty="0" smtClean="0">
                <a:solidFill>
                  <a:srgbClr val="002060"/>
                </a:solidFill>
                <a:latin typeface="Arial" pitchFamily="34" charset="0"/>
                <a:ea typeface="Arial Unicode MS" pitchFamily="34" charset="-128"/>
                <a:cs typeface="Arial" pitchFamily="34" charset="0"/>
              </a:rPr>
              <a:t>- Gravitation</a:t>
            </a:r>
          </a:p>
          <a:p>
            <a:pPr algn="ctr" defTabSz="360000">
              <a:spcBef>
                <a:spcPct val="50000"/>
              </a:spcBef>
            </a:pPr>
            <a:r>
              <a:rPr lang="en-US" sz="2000" dirty="0" smtClean="0">
                <a:solidFill>
                  <a:srgbClr val="002060"/>
                </a:solidFill>
                <a:latin typeface="Arial" pitchFamily="34" charset="0"/>
                <a:ea typeface="Arial Unicode MS" pitchFamily="34" charset="-128"/>
                <a:cs typeface="Arial" pitchFamily="34" charset="0"/>
              </a:rPr>
              <a:t>- </a:t>
            </a:r>
            <a:r>
              <a:rPr lang="en-US" sz="2000" dirty="0">
                <a:solidFill>
                  <a:srgbClr val="002060"/>
                </a:solidFill>
                <a:latin typeface="Arial" pitchFamily="34" charset="0"/>
                <a:ea typeface="Arial Unicode MS" pitchFamily="34" charset="-128"/>
                <a:cs typeface="Arial" pitchFamily="34" charset="0"/>
              </a:rPr>
              <a:t>Gravity and the Figure of the </a:t>
            </a:r>
            <a:r>
              <a:rPr lang="en-US" sz="2000" dirty="0" smtClean="0">
                <a:solidFill>
                  <a:srgbClr val="002060"/>
                </a:solidFill>
                <a:latin typeface="Arial" pitchFamily="34" charset="0"/>
                <a:ea typeface="Arial Unicode MS" pitchFamily="34" charset="-128"/>
                <a:cs typeface="Arial" pitchFamily="34" charset="0"/>
              </a:rPr>
              <a:t>Earth</a:t>
            </a:r>
          </a:p>
          <a:p>
            <a:pPr algn="ctr" defTabSz="360000">
              <a:spcBef>
                <a:spcPct val="50000"/>
              </a:spcBef>
            </a:pPr>
            <a:r>
              <a:rPr lang="en-US" sz="2000" dirty="0" smtClean="0">
                <a:solidFill>
                  <a:srgbClr val="002060"/>
                </a:solidFill>
                <a:latin typeface="Arial" pitchFamily="34" charset="0"/>
                <a:ea typeface="Arial Unicode MS" pitchFamily="34" charset="-128"/>
                <a:cs typeface="Arial" pitchFamily="34" charset="0"/>
              </a:rPr>
              <a:t>- </a:t>
            </a:r>
            <a:r>
              <a:rPr lang="en-US" sz="2000" dirty="0">
                <a:solidFill>
                  <a:srgbClr val="002060"/>
                </a:solidFill>
                <a:latin typeface="Arial" pitchFamily="34" charset="0"/>
                <a:ea typeface="Arial Unicode MS" pitchFamily="34" charset="-128"/>
                <a:cs typeface="Arial" pitchFamily="34" charset="0"/>
              </a:rPr>
              <a:t>Gravity anomalies and the Earth’s </a:t>
            </a:r>
            <a:r>
              <a:rPr lang="en-US" sz="2000" dirty="0" smtClean="0">
                <a:solidFill>
                  <a:srgbClr val="002060"/>
                </a:solidFill>
                <a:latin typeface="Arial" pitchFamily="34" charset="0"/>
                <a:ea typeface="Arial Unicode MS" pitchFamily="34" charset="-128"/>
                <a:cs typeface="Arial" pitchFamily="34" charset="0"/>
              </a:rPr>
              <a:t>interior</a:t>
            </a:r>
          </a:p>
          <a:p>
            <a:pPr algn="ctr" defTabSz="360000">
              <a:spcBef>
                <a:spcPct val="50000"/>
              </a:spcBef>
            </a:pPr>
            <a:r>
              <a:rPr lang="en-US" sz="2000" dirty="0">
                <a:solidFill>
                  <a:srgbClr val="002060"/>
                </a:solidFill>
                <a:latin typeface="Arial" pitchFamily="34" charset="0"/>
                <a:ea typeface="Arial Unicode MS" pitchFamily="34" charset="-128"/>
                <a:cs typeface="Arial" pitchFamily="34" charset="0"/>
              </a:rPr>
              <a:t>- The rotation of the Earth </a:t>
            </a:r>
            <a:endParaRPr lang="en-US" sz="2000" dirty="0" smtClean="0">
              <a:solidFill>
                <a:srgbClr val="002060"/>
              </a:solidFill>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55" name="Text Box 4"/>
          <p:cNvSpPr txBox="1">
            <a:spLocks noChangeArrowheads="1"/>
          </p:cNvSpPr>
          <p:nvPr/>
        </p:nvSpPr>
        <p:spPr bwMode="auto">
          <a:xfrm>
            <a:off x="155369" y="799743"/>
            <a:ext cx="8839200" cy="2000548"/>
          </a:xfrm>
          <a:prstGeom prst="rect">
            <a:avLst/>
          </a:prstGeom>
          <a:noFill/>
          <a:ln w="9525">
            <a:noFill/>
            <a:miter lim="800000"/>
            <a:headEnd/>
            <a:tailEnd/>
          </a:ln>
        </p:spPr>
        <p:txBody>
          <a:bodyPr wrap="square">
            <a:spAutoFit/>
          </a:bodyPr>
          <a:lstStyle/>
          <a:p>
            <a:pPr algn="just"/>
            <a:r>
              <a:rPr lang="en-US" sz="1200" dirty="0" smtClean="0">
                <a:latin typeface="Wingdings" pitchFamily="2" charset="2"/>
              </a:rPr>
              <a:t>l</a:t>
            </a:r>
            <a:r>
              <a:rPr lang="en-US" dirty="0" smtClean="0">
                <a:solidFill>
                  <a:srgbClr val="002060"/>
                </a:solidFill>
                <a:latin typeface="+mn-lt"/>
              </a:rPr>
              <a:t> </a:t>
            </a:r>
            <a:r>
              <a:rPr lang="en-US" sz="2000" dirty="0" smtClean="0">
                <a:solidFill>
                  <a:srgbClr val="002060"/>
                </a:solidFill>
                <a:latin typeface="+mn-lt"/>
              </a:rPr>
              <a:t>For a homogeneous rotating planet, the reference ellipsoid is an </a:t>
            </a:r>
            <a:r>
              <a:rPr lang="en-US" sz="2000" dirty="0" err="1" smtClean="0">
                <a:solidFill>
                  <a:srgbClr val="002060"/>
                </a:solidFill>
                <a:latin typeface="+mn-lt"/>
              </a:rPr>
              <a:t>equipotential</a:t>
            </a:r>
            <a:r>
              <a:rPr lang="en-US" sz="2000" dirty="0" smtClean="0">
                <a:solidFill>
                  <a:srgbClr val="002060"/>
                </a:solidFill>
                <a:latin typeface="+mn-lt"/>
              </a:rPr>
              <a:t> </a:t>
            </a:r>
            <a:r>
              <a:rPr lang="en-US" sz="2000" i="1" dirty="0" smtClean="0">
                <a:solidFill>
                  <a:srgbClr val="002060"/>
                </a:solidFill>
                <a:latin typeface="+mn-lt"/>
              </a:rPr>
              <a:t>(see </a:t>
            </a:r>
            <a:r>
              <a:rPr lang="en-US" sz="2000" i="1" dirty="0" err="1" smtClean="0">
                <a:solidFill>
                  <a:srgbClr val="002060"/>
                </a:solidFill>
                <a:latin typeface="+mn-lt"/>
              </a:rPr>
              <a:t>MacCullagh</a:t>
            </a:r>
            <a:r>
              <a:rPr lang="en-US" sz="2000" i="1" dirty="0" smtClean="0">
                <a:solidFill>
                  <a:srgbClr val="002060"/>
                </a:solidFill>
                <a:latin typeface="+mn-lt"/>
              </a:rPr>
              <a:t> formula)</a:t>
            </a:r>
            <a:r>
              <a:rPr lang="en-US" sz="2000" dirty="0" smtClean="0">
                <a:solidFill>
                  <a:srgbClr val="002060"/>
                </a:solidFill>
                <a:latin typeface="+mn-lt"/>
              </a:rPr>
              <a:t>.</a:t>
            </a:r>
            <a:endParaRPr lang="en-US" sz="2000" dirty="0">
              <a:solidFill>
                <a:srgbClr val="002060"/>
              </a:solidFill>
              <a:latin typeface="+mn-lt"/>
            </a:endParaRPr>
          </a:p>
          <a:p>
            <a:pPr algn="just"/>
            <a:endParaRPr lang="en-US" sz="1200" dirty="0">
              <a:solidFill>
                <a:srgbClr val="002060"/>
              </a:solidFill>
              <a:latin typeface="+mn-lt"/>
            </a:endParaRPr>
          </a:p>
          <a:p>
            <a:pPr algn="just"/>
            <a:r>
              <a:rPr lang="en-US" sz="1200" dirty="0" smtClean="0">
                <a:latin typeface="Wingdings" pitchFamily="2" charset="2"/>
              </a:rPr>
              <a:t>l</a:t>
            </a:r>
            <a:r>
              <a:rPr lang="en-US" dirty="0" smtClean="0">
                <a:solidFill>
                  <a:srgbClr val="002060"/>
                </a:solidFill>
              </a:rPr>
              <a:t> </a:t>
            </a:r>
            <a:r>
              <a:rPr lang="en-US" sz="2000" dirty="0" smtClean="0">
                <a:solidFill>
                  <a:srgbClr val="002060"/>
                </a:solidFill>
                <a:latin typeface="+mn-lt"/>
              </a:rPr>
              <a:t>Due to additional shape perturbations (the non-rotating Earth is not perfectly spherical) and lateral variations in density, the </a:t>
            </a:r>
            <a:r>
              <a:rPr lang="en-US" sz="2000" dirty="0" smtClean="0">
                <a:solidFill>
                  <a:srgbClr val="C00000"/>
                </a:solidFill>
                <a:latin typeface="+mn-lt"/>
              </a:rPr>
              <a:t>true</a:t>
            </a:r>
            <a:r>
              <a:rPr lang="en-US" sz="2000" dirty="0" smtClean="0">
                <a:solidFill>
                  <a:srgbClr val="002060"/>
                </a:solidFill>
                <a:latin typeface="+mn-lt"/>
              </a:rPr>
              <a:t> equipotential is </a:t>
            </a:r>
            <a:r>
              <a:rPr lang="en-US" sz="2000" dirty="0" smtClean="0">
                <a:solidFill>
                  <a:srgbClr val="C00000"/>
                </a:solidFill>
                <a:latin typeface="+mn-lt"/>
              </a:rPr>
              <a:t>not</a:t>
            </a:r>
            <a:r>
              <a:rPr lang="en-US" sz="2000" dirty="0" smtClean="0">
                <a:solidFill>
                  <a:srgbClr val="002060"/>
                </a:solidFill>
                <a:latin typeface="+mn-lt"/>
              </a:rPr>
              <a:t> an ellipsoid. </a:t>
            </a:r>
          </a:p>
          <a:p>
            <a:pPr algn="just"/>
            <a:endParaRPr lang="en-US" sz="1200" dirty="0" smtClean="0">
              <a:solidFill>
                <a:srgbClr val="002060"/>
              </a:solidFill>
              <a:latin typeface="+mn-lt"/>
            </a:endParaRPr>
          </a:p>
          <a:p>
            <a:pPr algn="just"/>
            <a:r>
              <a:rPr lang="en-US" sz="1200" dirty="0" smtClean="0">
                <a:latin typeface="Wingdings" pitchFamily="2" charset="2"/>
              </a:rPr>
              <a:t>l</a:t>
            </a:r>
            <a:r>
              <a:rPr lang="en-US" dirty="0" smtClean="0">
                <a:solidFill>
                  <a:srgbClr val="002060"/>
                </a:solidFill>
              </a:rPr>
              <a:t> </a:t>
            </a:r>
            <a:r>
              <a:rPr lang="en-US" sz="2000" dirty="0" smtClean="0">
                <a:solidFill>
                  <a:srgbClr val="002060"/>
                </a:solidFill>
                <a:latin typeface="+mn-lt"/>
              </a:rPr>
              <a:t>The </a:t>
            </a:r>
            <a:r>
              <a:rPr lang="en-US" sz="2000" dirty="0" smtClean="0">
                <a:solidFill>
                  <a:srgbClr val="C00000"/>
                </a:solidFill>
                <a:latin typeface="+mn-lt"/>
              </a:rPr>
              <a:t>true</a:t>
            </a:r>
            <a:r>
              <a:rPr lang="en-US" sz="2000" dirty="0" smtClean="0">
                <a:solidFill>
                  <a:srgbClr val="002060"/>
                </a:solidFill>
                <a:latin typeface="+mn-lt"/>
              </a:rPr>
              <a:t> equipotential is called the </a:t>
            </a:r>
            <a:r>
              <a:rPr lang="en-US" sz="2000" dirty="0" smtClean="0">
                <a:solidFill>
                  <a:srgbClr val="C00000"/>
                </a:solidFill>
                <a:latin typeface="+mn-lt"/>
              </a:rPr>
              <a:t>geoid </a:t>
            </a:r>
            <a:r>
              <a:rPr lang="en-US" sz="2000" dirty="0" smtClean="0">
                <a:solidFill>
                  <a:srgbClr val="002060"/>
                </a:solidFill>
                <a:latin typeface="+mn-lt"/>
              </a:rPr>
              <a:t>(or planetoid for other planets). </a:t>
            </a:r>
          </a:p>
        </p:txBody>
      </p:sp>
      <p:sp>
        <p:nvSpPr>
          <p:cNvPr id="56" name="Title 55"/>
          <p:cNvSpPr>
            <a:spLocks noGrp="1"/>
          </p:cNvSpPr>
          <p:nvPr>
            <p:ph type="title"/>
          </p:nvPr>
        </p:nvSpPr>
        <p:spPr>
          <a:xfrm>
            <a:off x="142844" y="76200"/>
            <a:ext cx="7477156" cy="609616"/>
          </a:xfrm>
        </p:spPr>
        <p:txBody>
          <a:bodyPr>
            <a:noAutofit/>
          </a:bodyPr>
          <a:lstStyle/>
          <a:p>
            <a:pPr algn="l"/>
            <a:r>
              <a:rPr lang="fr-CH" sz="3600" spc="-150" dirty="0" err="1" smtClean="0">
                <a:solidFill>
                  <a:schemeClr val="bg1"/>
                </a:solidFill>
              </a:rPr>
              <a:t>Reference</a:t>
            </a:r>
            <a:r>
              <a:rPr lang="fr-CH" sz="3600" spc="-150" dirty="0" smtClean="0">
                <a:solidFill>
                  <a:schemeClr val="bg1"/>
                </a:solidFill>
              </a:rPr>
              <a:t> </a:t>
            </a:r>
            <a:r>
              <a:rPr lang="fr-CH" sz="3600" spc="-150" dirty="0" err="1" smtClean="0">
                <a:solidFill>
                  <a:schemeClr val="bg1"/>
                </a:solidFill>
              </a:rPr>
              <a:t>ellipsoid</a:t>
            </a:r>
            <a:r>
              <a:rPr lang="fr-CH" sz="3600" spc="-150" dirty="0" smtClean="0">
                <a:solidFill>
                  <a:schemeClr val="bg1"/>
                </a:solidFill>
              </a:rPr>
              <a:t>, </a:t>
            </a:r>
            <a:r>
              <a:rPr lang="fr-CH" sz="3600" spc="-150" baseline="0" dirty="0" err="1" smtClean="0">
                <a:solidFill>
                  <a:schemeClr val="bg1"/>
                </a:solidFill>
              </a:rPr>
              <a:t>Equipotential</a:t>
            </a:r>
            <a:r>
              <a:rPr lang="fr-CH" sz="3600" spc="-150" baseline="0" dirty="0" smtClean="0">
                <a:solidFill>
                  <a:schemeClr val="bg1"/>
                </a:solidFill>
              </a:rPr>
              <a:t>, &amp; </a:t>
            </a:r>
            <a:r>
              <a:rPr lang="fr-CH" sz="3600" spc="-150" baseline="0" dirty="0" err="1" smtClean="0">
                <a:solidFill>
                  <a:schemeClr val="bg1"/>
                </a:solidFill>
              </a:rPr>
              <a:t>geoid</a:t>
            </a:r>
            <a:endParaRPr lang="fr-CH" sz="3600" spc="-150" dirty="0">
              <a:solidFill>
                <a:schemeClr val="bg1"/>
              </a:solidFill>
            </a:endParaRPr>
          </a:p>
        </p:txBody>
      </p:sp>
      <p:sp>
        <p:nvSpPr>
          <p:cNvPr id="28" name="Rectangle 3"/>
          <p:cNvSpPr txBox="1">
            <a:spLocks noChangeArrowheads="1"/>
          </p:cNvSpPr>
          <p:nvPr/>
        </p:nvSpPr>
        <p:spPr>
          <a:xfrm>
            <a:off x="152400" y="3352800"/>
            <a:ext cx="8839200" cy="1480276"/>
          </a:xfrm>
          <a:prstGeom prst="rect">
            <a:avLst/>
          </a:prstGeom>
          <a:noFill/>
        </p:spPr>
        <p:txBody>
          <a:bodyPr vert="horz" lIns="90487" tIns="44450" rIns="90487" bIns="44450">
            <a:normAutofit fontScale="85000" lnSpcReduction="20000"/>
          </a:bodyPr>
          <a:lstStyle/>
          <a:p>
            <a:pPr algn="just" eaLnBrk="1" fontAlgn="auto" hangingPunct="1">
              <a:spcAft>
                <a:spcPts val="600"/>
              </a:spcAft>
              <a:buClr>
                <a:schemeClr val="accent3"/>
              </a:buClr>
              <a:buSzPct val="95000"/>
            </a:pPr>
            <a:r>
              <a:rPr lang="de-CH" sz="1300" dirty="0" smtClean="0">
                <a:latin typeface="Wingdings" pitchFamily="2" charset="2"/>
              </a:rPr>
              <a:t>l</a:t>
            </a:r>
            <a:r>
              <a:rPr lang="de-CH" sz="2600" dirty="0" smtClean="0"/>
              <a:t> </a:t>
            </a:r>
            <a:r>
              <a:rPr lang="de-CH" sz="2400" dirty="0" smtClean="0">
                <a:solidFill>
                  <a:srgbClr val="002060"/>
                </a:solidFill>
                <a:latin typeface="+mn-lt"/>
              </a:rPr>
              <a:t>Geoid </a:t>
            </a:r>
            <a:r>
              <a:rPr lang="de-CH" sz="2400" dirty="0" smtClean="0">
                <a:solidFill>
                  <a:srgbClr val="C00000"/>
                </a:solidFill>
                <a:latin typeface="+mn-lt"/>
              </a:rPr>
              <a:t>anomalies</a:t>
            </a:r>
            <a:r>
              <a:rPr lang="de-CH" sz="2400" dirty="0" smtClean="0">
                <a:solidFill>
                  <a:srgbClr val="002060"/>
                </a:solidFill>
                <a:latin typeface="+mn-lt"/>
              </a:rPr>
              <a:t> are expressed relative to the reference ellipsoid, typically in the range 10s meters. </a:t>
            </a:r>
          </a:p>
          <a:p>
            <a:pPr algn="just" eaLnBrk="1" fontAlgn="auto" hangingPunct="1">
              <a:spcAft>
                <a:spcPts val="600"/>
              </a:spcAft>
              <a:buClr>
                <a:schemeClr val="accent3"/>
              </a:buClr>
              <a:buSzPct val="95000"/>
            </a:pPr>
            <a:endParaRPr lang="de-CH" sz="1400" dirty="0" smtClean="0">
              <a:solidFill>
                <a:srgbClr val="002060"/>
              </a:solidFill>
              <a:latin typeface="+mn-lt"/>
            </a:endParaRPr>
          </a:p>
          <a:p>
            <a:pPr algn="just">
              <a:spcAft>
                <a:spcPts val="600"/>
              </a:spcAft>
              <a:buClr>
                <a:schemeClr val="accent3"/>
              </a:buClr>
              <a:buSzPct val="95000"/>
            </a:pPr>
            <a:r>
              <a:rPr lang="en-US" sz="1300" dirty="0">
                <a:latin typeface="Wingdings" pitchFamily="2" charset="2"/>
              </a:rPr>
              <a:t>l</a:t>
            </a:r>
            <a:r>
              <a:rPr lang="en-US" dirty="0">
                <a:solidFill>
                  <a:srgbClr val="002060"/>
                </a:solidFill>
              </a:rPr>
              <a:t> </a:t>
            </a:r>
            <a:r>
              <a:rPr lang="de-CH" sz="2400" dirty="0" smtClean="0">
                <a:solidFill>
                  <a:srgbClr val="002060"/>
                </a:solidFill>
              </a:rPr>
              <a:t>Mass </a:t>
            </a:r>
            <a:r>
              <a:rPr lang="de-CH" sz="2400" dirty="0" smtClean="0">
                <a:solidFill>
                  <a:srgbClr val="C00000"/>
                </a:solidFill>
              </a:rPr>
              <a:t>excess</a:t>
            </a:r>
            <a:r>
              <a:rPr lang="de-CH" sz="2400" dirty="0" smtClean="0">
                <a:solidFill>
                  <a:srgbClr val="002060"/>
                </a:solidFill>
              </a:rPr>
              <a:t> induce </a:t>
            </a:r>
            <a:r>
              <a:rPr lang="de-CH" sz="2400" dirty="0" smtClean="0">
                <a:solidFill>
                  <a:srgbClr val="C00000"/>
                </a:solidFill>
              </a:rPr>
              <a:t>positive</a:t>
            </a:r>
            <a:r>
              <a:rPr lang="de-CH" sz="2400" dirty="0" smtClean="0">
                <a:solidFill>
                  <a:srgbClr val="002060"/>
                </a:solidFill>
              </a:rPr>
              <a:t> geoid anomalies </a:t>
            </a:r>
            <a:r>
              <a:rPr lang="de-CH" sz="1900" dirty="0" smtClean="0">
                <a:solidFill>
                  <a:srgbClr val="002060"/>
                </a:solidFill>
              </a:rPr>
              <a:t>(equipotential is further away from the the reference ellipsoid)</a:t>
            </a:r>
            <a:r>
              <a:rPr lang="de-CH" sz="2400" dirty="0" smtClean="0">
                <a:solidFill>
                  <a:srgbClr val="002060"/>
                </a:solidFill>
              </a:rPr>
              <a:t>.</a:t>
            </a:r>
            <a:endParaRPr kumimoji="0" lang="de-CH" sz="2400" b="0" u="none" strike="noStrike" kern="1200" cap="none" spc="0" normalizeH="0" baseline="0" noProof="0" dirty="0" smtClean="0">
              <a:ln>
                <a:noFill/>
              </a:ln>
              <a:solidFill>
                <a:srgbClr val="002060"/>
              </a:solidFill>
              <a:effectLst/>
              <a:uLnTx/>
              <a:uFillTx/>
            </a:endParaRPr>
          </a:p>
        </p:txBody>
      </p:sp>
      <p:pic>
        <p:nvPicPr>
          <p:cNvPr id="29" name="Picture 28" descr="Lowrie_Fig2.24a.jpg"/>
          <p:cNvPicPr>
            <a:picLocks noChangeAspect="1"/>
          </p:cNvPicPr>
          <p:nvPr/>
        </p:nvPicPr>
        <p:blipFill>
          <a:blip r:embed="rId3" cstate="print"/>
          <a:stretch>
            <a:fillRect/>
          </a:stretch>
        </p:blipFill>
        <p:spPr>
          <a:xfrm>
            <a:off x="4250592" y="4724400"/>
            <a:ext cx="4741008" cy="1752600"/>
          </a:xfrm>
          <a:prstGeom prst="rect">
            <a:avLst/>
          </a:prstGeom>
        </p:spPr>
      </p:pic>
      <p:sp>
        <p:nvSpPr>
          <p:cNvPr id="31" name="Rectangle 3"/>
          <p:cNvSpPr txBox="1">
            <a:spLocks noChangeArrowheads="1"/>
          </p:cNvSpPr>
          <p:nvPr/>
        </p:nvSpPr>
        <p:spPr>
          <a:xfrm>
            <a:off x="152400" y="4867260"/>
            <a:ext cx="4098192" cy="1762140"/>
          </a:xfrm>
          <a:prstGeom prst="rect">
            <a:avLst/>
          </a:prstGeom>
          <a:noFill/>
        </p:spPr>
        <p:txBody>
          <a:bodyPr vert="horz" lIns="90487" tIns="44450" rIns="90487" bIns="44450">
            <a:normAutofit/>
          </a:bodyPr>
          <a:lstStyle/>
          <a:p>
            <a:pPr marR="0" lvl="0" algn="just" defTabSz="914400" rtl="0" eaLnBrk="1" fontAlgn="auto" latinLnBrk="0" hangingPunct="1">
              <a:lnSpc>
                <a:spcPct val="100000"/>
              </a:lnSpc>
              <a:spcAft>
                <a:spcPts val="600"/>
              </a:spcAft>
              <a:buClr>
                <a:schemeClr val="accent3"/>
              </a:buClr>
              <a:buSzPct val="95000"/>
              <a:tabLst/>
              <a:defRPr/>
            </a:pPr>
            <a:r>
              <a:rPr kumimoji="0" lang="de-CH" sz="1200" b="0" i="0" u="none" strike="noStrike" kern="1200" cap="none" spc="0" normalizeH="0" baseline="0" noProof="0" dirty="0" smtClean="0">
                <a:ln>
                  <a:noFill/>
                </a:ln>
                <a:solidFill>
                  <a:schemeClr val="tx1"/>
                </a:solidFill>
                <a:effectLst/>
                <a:uLnTx/>
                <a:uFillTx/>
                <a:latin typeface="Wingdings" pitchFamily="2" charset="2"/>
                <a:ea typeface="+mn-ea"/>
              </a:rPr>
              <a:t>l</a:t>
            </a:r>
            <a:r>
              <a:rPr kumimoji="0" lang="de-CH" b="0" i="0" u="none" strike="noStrike" kern="1200" cap="none" spc="0" normalizeH="0" baseline="0" noProof="0" dirty="0" smtClean="0">
                <a:ln>
                  <a:noFill/>
                </a:ln>
                <a:solidFill>
                  <a:schemeClr val="tx1"/>
                </a:solidFill>
                <a:effectLst/>
                <a:uLnTx/>
                <a:uFillTx/>
                <a:latin typeface="+mn-lt"/>
                <a:ea typeface="+mn-ea"/>
                <a:cs typeface="+mn-cs"/>
              </a:rPr>
              <a:t> </a:t>
            </a:r>
            <a:r>
              <a:rPr kumimoji="0" lang="de-CH" sz="2000" b="0" i="0" u="none" strike="noStrike" kern="1200" cap="none" spc="0" normalizeH="0" baseline="0" noProof="0" dirty="0" smtClean="0">
                <a:ln>
                  <a:noFill/>
                </a:ln>
                <a:solidFill>
                  <a:srgbClr val="002060"/>
                </a:solidFill>
                <a:effectLst/>
                <a:uLnTx/>
                <a:uFillTx/>
                <a:latin typeface="+mn-lt"/>
                <a:ea typeface="+mn-ea"/>
                <a:cs typeface="+mn-cs"/>
              </a:rPr>
              <a:t>In continents, the geoid follows the level that water would take in a channel cut through the land. </a:t>
            </a:r>
          </a:p>
          <a:p>
            <a:pPr marR="0" lvl="0" algn="just" defTabSz="914400" rtl="0" eaLnBrk="1" fontAlgn="auto" latinLnBrk="0" hangingPunct="1">
              <a:lnSpc>
                <a:spcPct val="100000"/>
              </a:lnSpc>
              <a:spcBef>
                <a:spcPts val="600"/>
              </a:spcBef>
              <a:buClr>
                <a:schemeClr val="accent3"/>
              </a:buClr>
              <a:buSzPct val="95000"/>
              <a:tabLst/>
              <a:defRPr/>
            </a:pPr>
            <a:r>
              <a:rPr kumimoji="0" lang="de-CH" sz="1600" b="0" u="none" strike="noStrike" kern="1200" cap="none" spc="0" normalizeH="0" baseline="0" noProof="0" dirty="0" smtClean="0">
                <a:ln>
                  <a:noFill/>
                </a:ln>
                <a:solidFill>
                  <a:srgbClr val="002060"/>
                </a:solidFill>
                <a:effectLst/>
                <a:uLnTx/>
                <a:uFillTx/>
                <a:latin typeface="+mn-lt"/>
                <a:ea typeface="+mn-ea"/>
                <a:cs typeface="+mn-cs"/>
              </a:rPr>
              <a:t>For example, where there is a hill, its mass pulls upwards on the water, raising the geoid.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oid_height_red_blue_averagebw.png"/>
          <p:cNvPicPr>
            <a:picLocks noChangeAspect="1"/>
          </p:cNvPicPr>
          <p:nvPr/>
        </p:nvPicPr>
        <p:blipFill>
          <a:blip r:embed="rId2" cstate="print"/>
          <a:stretch>
            <a:fillRect/>
          </a:stretch>
        </p:blipFill>
        <p:spPr>
          <a:xfrm>
            <a:off x="685800" y="990600"/>
            <a:ext cx="7657120" cy="5295494"/>
          </a:xfrm>
          <a:prstGeom prst="rect">
            <a:avLst/>
          </a:prstGeom>
        </p:spPr>
      </p:pic>
      <p:sp>
        <p:nvSpPr>
          <p:cNvPr id="5" name="Rectangle 4"/>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6" name="Title 421"/>
          <p:cNvSpPr>
            <a:spLocks noGrp="1"/>
          </p:cNvSpPr>
          <p:nvPr>
            <p:ph type="title"/>
          </p:nvPr>
        </p:nvSpPr>
        <p:spPr>
          <a:xfrm>
            <a:off x="185734" y="76200"/>
            <a:ext cx="8272466" cy="609616"/>
          </a:xfrm>
        </p:spPr>
        <p:txBody>
          <a:bodyPr>
            <a:noAutofit/>
          </a:bodyPr>
          <a:lstStyle/>
          <a:p>
            <a:pPr algn="l"/>
            <a:r>
              <a:rPr lang="fr-CH" sz="3600" dirty="0" err="1" smtClean="0">
                <a:solidFill>
                  <a:schemeClr val="bg1"/>
                </a:solidFill>
              </a:rPr>
              <a:t>Geoid’s</a:t>
            </a:r>
            <a:r>
              <a:rPr lang="fr-CH" sz="3600" dirty="0" smtClean="0">
                <a:solidFill>
                  <a:schemeClr val="bg1"/>
                </a:solidFill>
              </a:rPr>
              <a:t> </a:t>
            </a:r>
            <a:r>
              <a:rPr lang="fr-CH" sz="3600" dirty="0" err="1" smtClean="0">
                <a:solidFill>
                  <a:schemeClr val="bg1"/>
                </a:solidFill>
              </a:rPr>
              <a:t>deviations</a:t>
            </a:r>
            <a:r>
              <a:rPr lang="fr-CH" sz="3600" dirty="0" smtClean="0">
                <a:solidFill>
                  <a:schemeClr val="bg1"/>
                </a:solidFill>
              </a:rPr>
              <a:t> </a:t>
            </a:r>
            <a:r>
              <a:rPr lang="fr-CH" sz="3600" dirty="0" err="1" smtClean="0">
                <a:solidFill>
                  <a:schemeClr val="bg1"/>
                </a:solidFill>
              </a:rPr>
              <a:t>from</a:t>
            </a:r>
            <a:r>
              <a:rPr lang="fr-CH" sz="3600" dirty="0" smtClean="0">
                <a:solidFill>
                  <a:schemeClr val="bg1"/>
                </a:solidFill>
              </a:rPr>
              <a:t> an </a:t>
            </a:r>
            <a:r>
              <a:rPr lang="fr-CH" sz="3600" dirty="0" err="1" smtClean="0">
                <a:solidFill>
                  <a:schemeClr val="bg1"/>
                </a:solidFill>
              </a:rPr>
              <a:t>ellipsoid</a:t>
            </a:r>
            <a:endParaRPr lang="fr-CH" sz="36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10686"/>
            <a:ext cx="5590032" cy="5847314"/>
          </a:xfrm>
          <a:prstGeom prst="rect">
            <a:avLst/>
          </a:prstGeom>
        </p:spPr>
      </p:pic>
      <p:sp>
        <p:nvSpPr>
          <p:cNvPr id="5" name="Rectangle 4"/>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6" name="Title 421"/>
          <p:cNvSpPr>
            <a:spLocks noGrp="1"/>
          </p:cNvSpPr>
          <p:nvPr>
            <p:ph type="title"/>
          </p:nvPr>
        </p:nvSpPr>
        <p:spPr>
          <a:xfrm>
            <a:off x="185734" y="76200"/>
            <a:ext cx="8272466" cy="609616"/>
          </a:xfrm>
        </p:spPr>
        <p:txBody>
          <a:bodyPr>
            <a:noAutofit/>
          </a:bodyPr>
          <a:lstStyle/>
          <a:p>
            <a:pPr algn="l"/>
            <a:r>
              <a:rPr lang="fr-CH" sz="3600" dirty="0" err="1" smtClean="0">
                <a:solidFill>
                  <a:schemeClr val="bg1"/>
                </a:solidFill>
              </a:rPr>
              <a:t>Geoid</a:t>
            </a:r>
            <a:endParaRPr lang="fr-CH" sz="3600" dirty="0">
              <a:solidFill>
                <a:schemeClr val="bg1"/>
              </a:solidFill>
            </a:endParaRPr>
          </a:p>
        </p:txBody>
      </p:sp>
    </p:spTree>
    <p:extLst>
      <p:ext uri="{BB962C8B-B14F-4D97-AF65-F5344CB8AC3E}">
        <p14:creationId xmlns:p14="http://schemas.microsoft.com/office/powerpoint/2010/main" val="2847416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0000">
              <a:schemeClr val="tx2">
                <a:lumMod val="20000"/>
                <a:lumOff val="80000"/>
              </a:schemeClr>
            </a:gs>
            <a:gs pos="75000">
              <a:schemeClr val="tx2">
                <a:lumMod val="40000"/>
                <a:lumOff val="60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90600" y="381000"/>
            <a:ext cx="7391400" cy="1325562"/>
          </a:xfrm>
        </p:spPr>
        <p:txBody>
          <a:bodyPr>
            <a:noAutofit/>
          </a:bodyPr>
          <a:lstStyle/>
          <a:p>
            <a:r>
              <a:rPr lang="en-US" sz="3600" dirty="0" smtClean="0">
                <a:solidFill>
                  <a:srgbClr val="C00000"/>
                </a:solidFill>
                <a:latin typeface="Arial" panose="020B0604020202020204" pitchFamily="34" charset="0"/>
                <a:cs typeface="Arial" panose="020B0604020202020204" pitchFamily="34" charset="0"/>
              </a:rPr>
              <a:t>Gravity anomalies and the Earth interior</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1981200"/>
            <a:ext cx="6286500" cy="4017977"/>
          </a:xfrm>
          <a:prstGeom prst="rect">
            <a:avLst/>
          </a:prstGeom>
        </p:spPr>
      </p:pic>
    </p:spTree>
    <p:extLst>
      <p:ext uri="{BB962C8B-B14F-4D97-AF65-F5344CB8AC3E}">
        <p14:creationId xmlns:p14="http://schemas.microsoft.com/office/powerpoint/2010/main" val="695256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6" name="Rectangle 3"/>
          <p:cNvSpPr txBox="1">
            <a:spLocks noChangeArrowheads="1"/>
          </p:cNvSpPr>
          <p:nvPr/>
        </p:nvSpPr>
        <p:spPr>
          <a:xfrm>
            <a:off x="147606" y="990600"/>
            <a:ext cx="8843994" cy="868017"/>
          </a:xfrm>
          <a:prstGeom prst="rect">
            <a:avLst/>
          </a:prstGeom>
          <a:noFill/>
        </p:spPr>
        <p:txBody>
          <a:bodyPr vert="horz" lIns="90487" tIns="44450" rIns="90487" bIns="44450">
            <a:normAutofit/>
          </a:bodyPr>
          <a:lstStyle/>
          <a:p>
            <a:pPr lvl="0" algn="just" eaLnBrk="1" fontAlgn="auto" hangingPunct="1">
              <a:spcAft>
                <a:spcPts val="600"/>
              </a:spcAft>
              <a:buClr>
                <a:schemeClr val="accent3"/>
              </a:buClr>
              <a:buSzPct val="95000"/>
            </a:pPr>
            <a:r>
              <a:rPr lang="de-CH" sz="1100" dirty="0" smtClean="0">
                <a:latin typeface="Wingdings" pitchFamily="2" charset="2"/>
              </a:rPr>
              <a:t>l</a:t>
            </a:r>
            <a:r>
              <a:rPr lang="de-CH" sz="2000" dirty="0" smtClean="0"/>
              <a:t> </a:t>
            </a:r>
            <a:r>
              <a:rPr lang="de-CH" sz="2000" dirty="0" smtClean="0">
                <a:solidFill>
                  <a:srgbClr val="002060"/>
                </a:solidFill>
                <a:latin typeface="+mn-lt"/>
              </a:rPr>
              <a:t>A mass </a:t>
            </a:r>
            <a:r>
              <a:rPr lang="de-CH" sz="2000" dirty="0" smtClean="0">
                <a:solidFill>
                  <a:srgbClr val="C00000"/>
                </a:solidFill>
                <a:latin typeface="+mn-lt"/>
              </a:rPr>
              <a:t>excess</a:t>
            </a:r>
            <a:r>
              <a:rPr lang="de-CH" sz="2000" dirty="0" smtClean="0">
                <a:solidFill>
                  <a:srgbClr val="002060"/>
                </a:solidFill>
                <a:latin typeface="+mn-lt"/>
              </a:rPr>
              <a:t> (</a:t>
            </a:r>
            <a:r>
              <a:rPr lang="de-CH" sz="2000" dirty="0" smtClean="0">
                <a:solidFill>
                  <a:srgbClr val="00B0F0"/>
                </a:solidFill>
                <a:latin typeface="+mn-lt"/>
              </a:rPr>
              <a:t>deficit</a:t>
            </a:r>
            <a:r>
              <a:rPr lang="de-CH" sz="2000" dirty="0" smtClean="0">
                <a:solidFill>
                  <a:srgbClr val="002060"/>
                </a:solidFill>
                <a:latin typeface="+mn-lt"/>
              </a:rPr>
              <a:t>) induces a </a:t>
            </a:r>
            <a:r>
              <a:rPr lang="de-CH" sz="2000" dirty="0" smtClean="0">
                <a:solidFill>
                  <a:srgbClr val="C00000"/>
                </a:solidFill>
                <a:latin typeface="+mn-lt"/>
              </a:rPr>
              <a:t>bump</a:t>
            </a:r>
            <a:r>
              <a:rPr lang="de-CH" sz="2000" dirty="0" smtClean="0">
                <a:solidFill>
                  <a:srgbClr val="002060"/>
                </a:solidFill>
                <a:latin typeface="+mn-lt"/>
              </a:rPr>
              <a:t> (</a:t>
            </a:r>
            <a:r>
              <a:rPr lang="de-CH" sz="2000" dirty="0" smtClean="0">
                <a:solidFill>
                  <a:srgbClr val="00B0F0"/>
                </a:solidFill>
                <a:latin typeface="+mn-lt"/>
              </a:rPr>
              <a:t>depression</a:t>
            </a:r>
            <a:r>
              <a:rPr lang="de-CH" sz="2000" dirty="0" smtClean="0">
                <a:solidFill>
                  <a:srgbClr val="002060"/>
                </a:solidFill>
                <a:latin typeface="+mn-lt"/>
              </a:rPr>
              <a:t>) in the geoid, i.e., the real equipotential is more (less) elevated than the theoretical ellipsoid.</a:t>
            </a:r>
            <a:endParaRPr kumimoji="0" lang="de-CH" sz="2000" b="0" i="1" u="none" strike="noStrike" kern="1200" cap="none" spc="0" normalizeH="0" baseline="0" noProof="0" dirty="0" smtClean="0">
              <a:ln>
                <a:noFill/>
              </a:ln>
              <a:solidFill>
                <a:srgbClr val="002060"/>
              </a:solidFill>
              <a:effectLst/>
              <a:uLnTx/>
              <a:uFillTx/>
              <a:latin typeface="+mn-lt"/>
              <a:ea typeface="+mn-ea"/>
              <a:cs typeface="+mn-cs"/>
            </a:endParaRPr>
          </a:p>
        </p:txBody>
      </p:sp>
      <p:sp>
        <p:nvSpPr>
          <p:cNvPr id="7" name="Title 6"/>
          <p:cNvSpPr>
            <a:spLocks noGrp="1"/>
          </p:cNvSpPr>
          <p:nvPr>
            <p:ph type="title"/>
          </p:nvPr>
        </p:nvSpPr>
        <p:spPr>
          <a:xfrm>
            <a:off x="214282" y="214290"/>
            <a:ext cx="8624918" cy="418352"/>
          </a:xfrm>
        </p:spPr>
        <p:txBody>
          <a:bodyPr>
            <a:noAutofit/>
          </a:bodyPr>
          <a:lstStyle/>
          <a:p>
            <a:pPr algn="l"/>
            <a:r>
              <a:rPr lang="de-CH" sz="3600" kern="1200" dirty="0" smtClean="0">
                <a:solidFill>
                  <a:schemeClr val="bg1"/>
                </a:solidFill>
                <a:ea typeface="ＭＳ Ｐゴシック"/>
                <a:cs typeface="+mn-cs"/>
              </a:rPr>
              <a:t>Geoid: influence of mass anomalies at depth</a:t>
            </a:r>
            <a:endParaRPr lang="fr-CH" sz="3600" dirty="0">
              <a:solidFill>
                <a:schemeClr val="bg1"/>
              </a:solidFill>
            </a:endParaRPr>
          </a:p>
        </p:txBody>
      </p:sp>
      <p:pic>
        <p:nvPicPr>
          <p:cNvPr id="8" name="Picture 7" descr="Lowrie_Fig2.24b.jpg"/>
          <p:cNvPicPr>
            <a:picLocks noChangeAspect="1"/>
          </p:cNvPicPr>
          <p:nvPr/>
        </p:nvPicPr>
        <p:blipFill>
          <a:blip r:embed="rId2" cstate="print"/>
          <a:stretch>
            <a:fillRect/>
          </a:stretch>
        </p:blipFill>
        <p:spPr>
          <a:xfrm>
            <a:off x="1149350" y="1828800"/>
            <a:ext cx="6699250" cy="3810000"/>
          </a:xfrm>
          <a:prstGeom prst="rect">
            <a:avLst/>
          </a:prstGeom>
        </p:spPr>
      </p:pic>
      <p:pic>
        <p:nvPicPr>
          <p:cNvPr id="9" name="Picture 8" descr="Lowrie_Fig2.24b.jpg"/>
          <p:cNvPicPr>
            <a:picLocks noChangeAspect="1"/>
          </p:cNvPicPr>
          <p:nvPr/>
        </p:nvPicPr>
        <p:blipFill>
          <a:blip r:embed="rId2" cstate="print"/>
          <a:stretch>
            <a:fillRect/>
          </a:stretch>
        </p:blipFill>
        <p:spPr>
          <a:xfrm>
            <a:off x="1219978" y="1858617"/>
            <a:ext cx="6699250" cy="3810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pic>
        <p:nvPicPr>
          <p:cNvPr id="5" name="Picture 3" descr="E:\Enseignement\Geophysik_1\2007\Gravity\Figures\grace.jpg"/>
          <p:cNvPicPr>
            <a:picLocks noChangeAspect="1" noChangeArrowheads="1"/>
          </p:cNvPicPr>
          <p:nvPr/>
        </p:nvPicPr>
        <p:blipFill>
          <a:blip r:embed="rId2" cstate="print"/>
          <a:srcRect/>
          <a:stretch>
            <a:fillRect/>
          </a:stretch>
        </p:blipFill>
        <p:spPr bwMode="auto">
          <a:xfrm>
            <a:off x="3429000" y="2427287"/>
            <a:ext cx="5521325" cy="4278313"/>
          </a:xfrm>
          <a:prstGeom prst="rect">
            <a:avLst/>
          </a:prstGeom>
          <a:noFill/>
        </p:spPr>
      </p:pic>
      <p:sp>
        <p:nvSpPr>
          <p:cNvPr id="6" name="Text Box 4"/>
          <p:cNvSpPr txBox="1">
            <a:spLocks noChangeArrowheads="1"/>
          </p:cNvSpPr>
          <p:nvPr/>
        </p:nvSpPr>
        <p:spPr bwMode="auto">
          <a:xfrm>
            <a:off x="142844" y="1654314"/>
            <a:ext cx="8696356" cy="707886"/>
          </a:xfrm>
          <a:prstGeom prst="rect">
            <a:avLst/>
          </a:prstGeom>
          <a:noFill/>
          <a:ln w="12700">
            <a:noFill/>
            <a:miter lim="800000"/>
            <a:headEnd/>
            <a:tailEnd/>
          </a:ln>
          <a:effectLst/>
        </p:spPr>
        <p:txBody>
          <a:bodyPr wrap="square">
            <a:spAutoFit/>
          </a:bodyPr>
          <a:lstStyle/>
          <a:p>
            <a:pPr algn="just"/>
            <a:r>
              <a:rPr lang="en-US" sz="1200" dirty="0" smtClean="0">
                <a:latin typeface="Wingdings" pitchFamily="2" charset="2"/>
              </a:rPr>
              <a:t>l</a:t>
            </a:r>
            <a:r>
              <a:rPr lang="en-US" sz="2000" dirty="0" smtClean="0">
                <a:solidFill>
                  <a:srgbClr val="C00000"/>
                </a:solidFill>
                <a:latin typeface="+mn-lt"/>
              </a:rPr>
              <a:t> GRACE</a:t>
            </a:r>
            <a:r>
              <a:rPr lang="en-US" sz="2000" b="0" dirty="0">
                <a:solidFill>
                  <a:srgbClr val="002060"/>
                </a:solidFill>
                <a:latin typeface="+mn-lt"/>
              </a:rPr>
              <a:t>: (Gravity Recovery And Climate Experiment) twin satellites launched in March 2002, to perform detailed measurements of Earth's gravity</a:t>
            </a:r>
            <a:r>
              <a:rPr lang="en-US" sz="2000" b="0" dirty="0" smtClean="0">
                <a:solidFill>
                  <a:srgbClr val="002060"/>
                </a:solidFill>
                <a:latin typeface="+mn-lt"/>
              </a:rPr>
              <a:t>.</a:t>
            </a:r>
            <a:endParaRPr lang="en-US" sz="2000" b="0" i="1" dirty="0">
              <a:solidFill>
                <a:srgbClr val="002060"/>
              </a:solidFill>
              <a:latin typeface="+mn-lt"/>
            </a:endParaRPr>
          </a:p>
        </p:txBody>
      </p:sp>
      <p:sp>
        <p:nvSpPr>
          <p:cNvPr id="7" name="Text Box 5"/>
          <p:cNvSpPr txBox="1">
            <a:spLocks noChangeArrowheads="1"/>
          </p:cNvSpPr>
          <p:nvPr/>
        </p:nvSpPr>
        <p:spPr bwMode="auto">
          <a:xfrm>
            <a:off x="152400" y="838200"/>
            <a:ext cx="8572560" cy="707886"/>
          </a:xfrm>
          <a:prstGeom prst="rect">
            <a:avLst/>
          </a:prstGeom>
          <a:noFill/>
          <a:ln w="12700">
            <a:noFill/>
            <a:miter lim="800000"/>
            <a:headEnd/>
            <a:tailEnd/>
          </a:ln>
          <a:effectLst/>
        </p:spPr>
        <p:txBody>
          <a:bodyPr wrap="square">
            <a:spAutoFit/>
          </a:bodyPr>
          <a:lstStyle/>
          <a:p>
            <a:pPr algn="just"/>
            <a:r>
              <a:rPr lang="en-US" sz="1200" b="0" dirty="0" smtClean="0">
                <a:latin typeface="Wingdings" pitchFamily="2" charset="2"/>
              </a:rPr>
              <a:t>l</a:t>
            </a:r>
            <a:r>
              <a:rPr lang="en-US" sz="2000" b="0" dirty="0" smtClean="0">
                <a:solidFill>
                  <a:srgbClr val="002060"/>
                </a:solidFill>
                <a:latin typeface="+mn-lt"/>
              </a:rPr>
              <a:t> By </a:t>
            </a:r>
            <a:r>
              <a:rPr lang="en-US" sz="2000" b="0" dirty="0">
                <a:solidFill>
                  <a:srgbClr val="002060"/>
                </a:solidFill>
                <a:latin typeface="+mn-lt"/>
              </a:rPr>
              <a:t>tracking precisely satellites trajectory, one can recover </a:t>
            </a:r>
            <a:r>
              <a:rPr lang="en-US" sz="2000" b="0" dirty="0" err="1">
                <a:solidFill>
                  <a:srgbClr val="002060"/>
                </a:solidFill>
                <a:latin typeface="+mn-lt"/>
              </a:rPr>
              <a:t>geoid</a:t>
            </a:r>
            <a:r>
              <a:rPr lang="en-US" sz="2000" b="0" dirty="0">
                <a:solidFill>
                  <a:srgbClr val="002060"/>
                </a:solidFill>
                <a:latin typeface="+mn-lt"/>
              </a:rPr>
              <a:t> heights and gravity anomalies</a:t>
            </a:r>
          </a:p>
        </p:txBody>
      </p:sp>
      <p:sp>
        <p:nvSpPr>
          <p:cNvPr id="8" name="Title 7"/>
          <p:cNvSpPr>
            <a:spLocks noGrp="1"/>
          </p:cNvSpPr>
          <p:nvPr>
            <p:ph type="title"/>
          </p:nvPr>
        </p:nvSpPr>
        <p:spPr>
          <a:xfrm>
            <a:off x="142844" y="142852"/>
            <a:ext cx="8543956" cy="561228"/>
          </a:xfrm>
        </p:spPr>
        <p:txBody>
          <a:bodyPr>
            <a:noAutofit/>
          </a:bodyPr>
          <a:lstStyle/>
          <a:p>
            <a:pPr algn="l"/>
            <a:r>
              <a:rPr lang="fr-CH" sz="3600" dirty="0" err="1" smtClean="0">
                <a:solidFill>
                  <a:schemeClr val="bg1"/>
                </a:solidFill>
              </a:rPr>
              <a:t>Gravity</a:t>
            </a:r>
            <a:r>
              <a:rPr lang="fr-CH" sz="3600" dirty="0" smtClean="0">
                <a:solidFill>
                  <a:schemeClr val="bg1"/>
                </a:solidFill>
              </a:rPr>
              <a:t> anomalies </a:t>
            </a:r>
            <a:r>
              <a:rPr lang="fr-CH" sz="3600" dirty="0" err="1" smtClean="0">
                <a:solidFill>
                  <a:schemeClr val="bg1"/>
                </a:solidFill>
              </a:rPr>
              <a:t>from</a:t>
            </a:r>
            <a:r>
              <a:rPr lang="fr-CH" sz="3600" dirty="0" smtClean="0">
                <a:solidFill>
                  <a:schemeClr val="bg1"/>
                </a:solidFill>
              </a:rPr>
              <a:t> satellite</a:t>
            </a:r>
            <a:r>
              <a:rPr lang="fr-CH" sz="3600" baseline="0" dirty="0" smtClean="0">
                <a:solidFill>
                  <a:schemeClr val="bg1"/>
                </a:solidFill>
              </a:rPr>
              <a:t> </a:t>
            </a:r>
            <a:r>
              <a:rPr lang="fr-CH" sz="3600" baseline="0" dirty="0" err="1" smtClean="0">
                <a:solidFill>
                  <a:schemeClr val="bg1"/>
                </a:solidFill>
              </a:rPr>
              <a:t>tracking</a:t>
            </a:r>
            <a:endParaRPr lang="fr-CH" sz="3600" dirty="0">
              <a:solidFill>
                <a:schemeClr val="bg1"/>
              </a:solidFill>
            </a:endParaRPr>
          </a:p>
        </p:txBody>
      </p:sp>
      <p:sp>
        <p:nvSpPr>
          <p:cNvPr id="9" name="Text Box 4"/>
          <p:cNvSpPr txBox="1">
            <a:spLocks noChangeArrowheads="1"/>
          </p:cNvSpPr>
          <p:nvPr/>
        </p:nvSpPr>
        <p:spPr bwMode="auto">
          <a:xfrm>
            <a:off x="152400" y="2743200"/>
            <a:ext cx="3124200" cy="830997"/>
          </a:xfrm>
          <a:prstGeom prst="rect">
            <a:avLst/>
          </a:prstGeom>
          <a:noFill/>
          <a:ln w="12700">
            <a:noFill/>
            <a:miter lim="800000"/>
            <a:headEnd/>
            <a:tailEnd/>
          </a:ln>
          <a:effectLst/>
        </p:spPr>
        <p:txBody>
          <a:bodyPr wrap="square">
            <a:spAutoFit/>
          </a:bodyPr>
          <a:lstStyle/>
          <a:p>
            <a:pPr algn="just">
              <a:spcBef>
                <a:spcPts val="1200"/>
              </a:spcBef>
            </a:pPr>
            <a:r>
              <a:rPr lang="en-US" sz="1600" b="0" i="1" dirty="0" smtClean="0">
                <a:solidFill>
                  <a:srgbClr val="002060"/>
                </a:solidFill>
                <a:latin typeface="+mn-lt"/>
              </a:rPr>
              <a:t>- </a:t>
            </a:r>
            <a:r>
              <a:rPr lang="en-US" sz="1600" b="0" i="1" dirty="0">
                <a:solidFill>
                  <a:srgbClr val="002060"/>
                </a:solidFill>
                <a:latin typeface="+mn-lt"/>
              </a:rPr>
              <a:t>Accuracy: 1 cm on </a:t>
            </a:r>
            <a:r>
              <a:rPr lang="en-US" sz="1600" b="0" i="1" dirty="0" err="1">
                <a:solidFill>
                  <a:srgbClr val="002060"/>
                </a:solidFill>
                <a:latin typeface="+mn-lt"/>
              </a:rPr>
              <a:t>geoid</a:t>
            </a:r>
            <a:r>
              <a:rPr lang="en-US" sz="1600" b="0" i="1" dirty="0">
                <a:solidFill>
                  <a:srgbClr val="002060"/>
                </a:solidFill>
                <a:latin typeface="+mn-lt"/>
              </a:rPr>
              <a:t>.</a:t>
            </a:r>
          </a:p>
          <a:p>
            <a:pPr algn="just"/>
            <a:r>
              <a:rPr lang="en-US" sz="1600" b="0" i="1" dirty="0" smtClean="0">
                <a:solidFill>
                  <a:srgbClr val="002060"/>
                </a:solidFill>
                <a:latin typeface="+mn-lt"/>
              </a:rPr>
              <a:t>- </a:t>
            </a:r>
            <a:r>
              <a:rPr lang="en-US" sz="1600" b="0" i="1" dirty="0">
                <a:solidFill>
                  <a:srgbClr val="002060"/>
                </a:solidFill>
                <a:latin typeface="+mn-lt"/>
              </a:rPr>
              <a:t>Lateral resolution: up to </a:t>
            </a:r>
            <a:r>
              <a:rPr lang="en-US" sz="1600" b="0" i="1" dirty="0" smtClean="0">
                <a:solidFill>
                  <a:srgbClr val="002060"/>
                </a:solidFill>
                <a:latin typeface="+mn-lt"/>
              </a:rPr>
              <a:t>spherical </a:t>
            </a:r>
            <a:r>
              <a:rPr lang="en-US" sz="1600" b="0" i="1" dirty="0">
                <a:solidFill>
                  <a:srgbClr val="002060"/>
                </a:solidFill>
                <a:latin typeface="+mn-lt"/>
              </a:rPr>
              <a:t>harmonic degree 200 (~ 200 km).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Rectangle 420"/>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422" name="Title 421"/>
          <p:cNvSpPr>
            <a:spLocks noGrp="1"/>
          </p:cNvSpPr>
          <p:nvPr>
            <p:ph type="title"/>
          </p:nvPr>
        </p:nvSpPr>
        <p:spPr>
          <a:xfrm>
            <a:off x="185734" y="76200"/>
            <a:ext cx="7891466" cy="609616"/>
          </a:xfrm>
        </p:spPr>
        <p:txBody>
          <a:bodyPr>
            <a:noAutofit/>
          </a:bodyPr>
          <a:lstStyle/>
          <a:p>
            <a:pPr algn="l"/>
            <a:r>
              <a:rPr lang="fr-CH" sz="3600" dirty="0" smtClean="0">
                <a:solidFill>
                  <a:schemeClr val="bg1"/>
                </a:solidFill>
              </a:rPr>
              <a:t>GRACE </a:t>
            </a:r>
            <a:r>
              <a:rPr lang="fr-CH" sz="3600" dirty="0" err="1" smtClean="0">
                <a:solidFill>
                  <a:schemeClr val="bg1"/>
                </a:solidFill>
              </a:rPr>
              <a:t>gavity</a:t>
            </a:r>
            <a:r>
              <a:rPr lang="fr-CH" sz="3600" dirty="0" smtClean="0">
                <a:solidFill>
                  <a:schemeClr val="bg1"/>
                </a:solidFill>
              </a:rPr>
              <a:t> </a:t>
            </a:r>
            <a:r>
              <a:rPr lang="fr-CH" sz="3600" dirty="0" err="1" smtClean="0">
                <a:solidFill>
                  <a:schemeClr val="bg1"/>
                </a:solidFill>
              </a:rPr>
              <a:t>field</a:t>
            </a:r>
            <a:r>
              <a:rPr lang="fr-CH" sz="3600" dirty="0" smtClean="0">
                <a:solidFill>
                  <a:schemeClr val="bg1"/>
                </a:solidFill>
              </a:rPr>
              <a:t> anomalies (GGM02)</a:t>
            </a:r>
            <a:endParaRPr lang="fr-CH" sz="3600" dirty="0">
              <a:solidFill>
                <a:schemeClr val="bg1"/>
              </a:solidFill>
            </a:endParaRPr>
          </a:p>
        </p:txBody>
      </p:sp>
      <p:pic>
        <p:nvPicPr>
          <p:cNvPr id="217" name="Picture 4" descr="PIA04652"/>
          <p:cNvPicPr>
            <a:picLocks noChangeAspect="1" noChangeArrowheads="1"/>
          </p:cNvPicPr>
          <p:nvPr/>
        </p:nvPicPr>
        <p:blipFill>
          <a:blip r:embed="rId3" cstate="print"/>
          <a:srcRect/>
          <a:stretch>
            <a:fillRect/>
          </a:stretch>
        </p:blipFill>
        <p:spPr bwMode="auto">
          <a:xfrm>
            <a:off x="1071538" y="955148"/>
            <a:ext cx="7133724" cy="576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ChangeAspect="1"/>
          </p:cNvGraphicFramePr>
          <p:nvPr>
            <p:extLst>
              <p:ext uri="{D42A27DB-BD31-4B8C-83A1-F6EECF244321}">
                <p14:modId xmlns:p14="http://schemas.microsoft.com/office/powerpoint/2010/main" val="3793689747"/>
              </p:ext>
            </p:extLst>
          </p:nvPr>
        </p:nvGraphicFramePr>
        <p:xfrm>
          <a:off x="715963" y="2517775"/>
          <a:ext cx="2244725" cy="377825"/>
        </p:xfrm>
        <a:graphic>
          <a:graphicData uri="http://schemas.openxmlformats.org/presentationml/2006/ole">
            <mc:AlternateContent xmlns:mc="http://schemas.openxmlformats.org/markup-compatibility/2006">
              <mc:Choice xmlns:v="urn:schemas-microsoft-com:vml" Requires="v">
                <p:oleObj spid="_x0000_s74860" name="Equation" r:id="rId3" imgW="1358640" imgH="215640" progId="Equation.3">
                  <p:embed/>
                </p:oleObj>
              </mc:Choice>
              <mc:Fallback>
                <p:oleObj name="Equation" r:id="rId3" imgW="1358640" imgH="215640" progId="Equation.3">
                  <p:embed/>
                  <p:pic>
                    <p:nvPicPr>
                      <p:cNvPr id="0" name="Picture 2"/>
                      <p:cNvPicPr>
                        <a:picLocks noChangeAspect="1" noChangeArrowheads="1"/>
                      </p:cNvPicPr>
                      <p:nvPr/>
                    </p:nvPicPr>
                    <p:blipFill>
                      <a:blip r:embed="rId4"/>
                      <a:srcRect/>
                      <a:stretch>
                        <a:fillRect/>
                      </a:stretch>
                    </p:blipFill>
                    <p:spPr bwMode="auto">
                      <a:xfrm>
                        <a:off x="715963" y="2517775"/>
                        <a:ext cx="2244725"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6"/>
          <p:cNvSpPr txBox="1">
            <a:spLocks noChangeArrowheads="1"/>
          </p:cNvSpPr>
          <p:nvPr/>
        </p:nvSpPr>
        <p:spPr bwMode="auto">
          <a:xfrm>
            <a:off x="0" y="1715869"/>
            <a:ext cx="4271962" cy="646331"/>
          </a:xfrm>
          <a:prstGeom prst="rect">
            <a:avLst/>
          </a:prstGeom>
          <a:noFill/>
          <a:ln w="12700">
            <a:noFill/>
            <a:miter lim="800000"/>
            <a:headEnd/>
            <a:tailEnd/>
          </a:ln>
          <a:effectLst/>
        </p:spPr>
        <p:txBody>
          <a:bodyPr wrap="square">
            <a:spAutoFit/>
          </a:bodyPr>
          <a:lstStyle/>
          <a:p>
            <a:pPr marL="180000" indent="-180000" algn="just"/>
            <a:r>
              <a:rPr lang="en-US" sz="1200" b="0" dirty="0">
                <a:latin typeface="Wingdings" pitchFamily="2" charset="2"/>
              </a:rPr>
              <a:t>l</a:t>
            </a:r>
            <a:r>
              <a:rPr lang="en-US" b="0" dirty="0"/>
              <a:t> </a:t>
            </a:r>
            <a:r>
              <a:rPr lang="en-US" sz="2000" b="0" dirty="0">
                <a:solidFill>
                  <a:srgbClr val="C00000"/>
                </a:solidFill>
                <a:latin typeface="+mn-lt"/>
              </a:rPr>
              <a:t>Free air gravity </a:t>
            </a:r>
            <a:r>
              <a:rPr lang="en-US" sz="2000" b="0" dirty="0" smtClean="0">
                <a:solidFill>
                  <a:srgbClr val="C00000"/>
                </a:solidFill>
                <a:latin typeface="+mn-lt"/>
              </a:rPr>
              <a:t>anomaly </a:t>
            </a:r>
            <a:r>
              <a:rPr lang="en-US" sz="2000" b="0" dirty="0" err="1" smtClean="0">
                <a:solidFill>
                  <a:srgbClr val="C00000"/>
                </a:solidFill>
                <a:latin typeface="Symbol" panose="05050102010706020507" pitchFamily="18" charset="2"/>
              </a:rPr>
              <a:t>D</a:t>
            </a:r>
            <a:r>
              <a:rPr lang="en-US" sz="2000" b="0" dirty="0" err="1" smtClean="0">
                <a:solidFill>
                  <a:srgbClr val="C00000"/>
                </a:solidFill>
                <a:latin typeface="+mn-lt"/>
              </a:rPr>
              <a:t>g</a:t>
            </a:r>
            <a:r>
              <a:rPr lang="en-US" sz="2000" b="0" baseline="-25000" dirty="0" err="1" smtClean="0">
                <a:solidFill>
                  <a:srgbClr val="C00000"/>
                </a:solidFill>
                <a:latin typeface="+mn-lt"/>
              </a:rPr>
              <a:t>F</a:t>
            </a:r>
            <a:r>
              <a:rPr lang="en-US" sz="2000" b="0" dirty="0" smtClean="0">
                <a:solidFill>
                  <a:srgbClr val="C00000"/>
                </a:solidFill>
                <a:latin typeface="+mn-lt"/>
              </a:rPr>
              <a:t> </a:t>
            </a:r>
            <a:r>
              <a:rPr lang="en-US" sz="1600" b="0" i="1" dirty="0" smtClean="0">
                <a:solidFill>
                  <a:srgbClr val="002060"/>
                </a:solidFill>
                <a:latin typeface="+mn-lt"/>
              </a:rPr>
              <a:t>(correction for elevation to the reference ellipsoid, </a:t>
            </a:r>
            <a:r>
              <a:rPr lang="en-US" sz="1600" b="0" i="1" dirty="0" err="1" smtClean="0">
                <a:solidFill>
                  <a:srgbClr val="002060"/>
                </a:solidFill>
                <a:latin typeface="Symbol" panose="05050102010706020507" pitchFamily="18" charset="2"/>
              </a:rPr>
              <a:t>D</a:t>
            </a:r>
            <a:r>
              <a:rPr lang="en-US" sz="1600" b="0" i="1" dirty="0" err="1" smtClean="0">
                <a:solidFill>
                  <a:srgbClr val="002060"/>
                </a:solidFill>
                <a:latin typeface="+mn-lt"/>
              </a:rPr>
              <a:t>g</a:t>
            </a:r>
            <a:r>
              <a:rPr lang="en-US" sz="1600" b="0" i="1" baseline="-25000" dirty="0" err="1" smtClean="0">
                <a:solidFill>
                  <a:srgbClr val="002060"/>
                </a:solidFill>
                <a:latin typeface="+mn-lt"/>
              </a:rPr>
              <a:t>FA</a:t>
            </a:r>
            <a:r>
              <a:rPr lang="en-US" sz="1600" b="0" i="1" dirty="0" smtClean="0">
                <a:solidFill>
                  <a:srgbClr val="002060"/>
                </a:solidFill>
                <a:latin typeface="+mn-lt"/>
              </a:rPr>
              <a:t>)</a:t>
            </a:r>
            <a:r>
              <a:rPr lang="en-US" sz="1600" b="0" dirty="0" smtClean="0">
                <a:solidFill>
                  <a:srgbClr val="002060"/>
                </a:solidFill>
                <a:latin typeface="+mn-lt"/>
              </a:rPr>
              <a:t>:</a:t>
            </a:r>
            <a:endParaRPr lang="en-US" sz="1600" b="0" dirty="0">
              <a:solidFill>
                <a:srgbClr val="002060"/>
              </a:solidFill>
              <a:latin typeface="+mn-lt"/>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282975345"/>
              </p:ext>
            </p:extLst>
          </p:nvPr>
        </p:nvGraphicFramePr>
        <p:xfrm>
          <a:off x="676275" y="4117975"/>
          <a:ext cx="3144838" cy="377825"/>
        </p:xfrm>
        <a:graphic>
          <a:graphicData uri="http://schemas.openxmlformats.org/presentationml/2006/ole">
            <mc:AlternateContent xmlns:mc="http://schemas.openxmlformats.org/markup-compatibility/2006">
              <mc:Choice xmlns:v="urn:schemas-microsoft-com:vml" Requires="v">
                <p:oleObj spid="_x0000_s74861" name="Equation" r:id="rId5" imgW="1904760" imgH="215640" progId="Equation.3">
                  <p:embed/>
                </p:oleObj>
              </mc:Choice>
              <mc:Fallback>
                <p:oleObj name="Equation" r:id="rId5" imgW="1904760" imgH="215640" progId="Equation.3">
                  <p:embed/>
                  <p:pic>
                    <p:nvPicPr>
                      <p:cNvPr id="0" name="Picture 3"/>
                      <p:cNvPicPr>
                        <a:picLocks noChangeAspect="1" noChangeArrowheads="1"/>
                      </p:cNvPicPr>
                      <p:nvPr/>
                    </p:nvPicPr>
                    <p:blipFill>
                      <a:blip r:embed="rId6"/>
                      <a:srcRect/>
                      <a:stretch>
                        <a:fillRect/>
                      </a:stretch>
                    </p:blipFill>
                    <p:spPr bwMode="auto">
                      <a:xfrm>
                        <a:off x="676275" y="4117975"/>
                        <a:ext cx="31448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1"/>
          <p:cNvSpPr txBox="1">
            <a:spLocks noChangeArrowheads="1"/>
          </p:cNvSpPr>
          <p:nvPr/>
        </p:nvSpPr>
        <p:spPr bwMode="auto">
          <a:xfrm>
            <a:off x="142876" y="4809292"/>
            <a:ext cx="8786842" cy="677108"/>
          </a:xfrm>
          <a:prstGeom prst="rect">
            <a:avLst/>
          </a:prstGeom>
          <a:noFill/>
          <a:ln w="12700">
            <a:noFill/>
            <a:miter lim="800000"/>
            <a:headEnd/>
            <a:tailEnd/>
          </a:ln>
          <a:effectLst/>
        </p:spPr>
        <p:txBody>
          <a:bodyPr wrap="square">
            <a:spAutoFit/>
          </a:bodyPr>
          <a:lstStyle/>
          <a:p>
            <a:pPr algn="just"/>
            <a:r>
              <a:rPr lang="en-US" sz="1800" b="0" dirty="0" smtClean="0">
                <a:latin typeface="+mn-lt"/>
              </a:rPr>
              <a:t>-</a:t>
            </a:r>
            <a:r>
              <a:rPr lang="en-US" sz="2000" b="0" dirty="0" smtClean="0">
                <a:latin typeface="Arial" pitchFamily="34" charset="0"/>
              </a:rPr>
              <a:t> </a:t>
            </a:r>
            <a:r>
              <a:rPr lang="en-US" sz="1800" b="0" dirty="0">
                <a:solidFill>
                  <a:srgbClr val="002060"/>
                </a:solidFill>
                <a:latin typeface="+mn-lt"/>
              </a:rPr>
              <a:t>At short </a:t>
            </a:r>
            <a:r>
              <a:rPr lang="en-US" sz="1800" b="0" dirty="0" smtClean="0">
                <a:solidFill>
                  <a:srgbClr val="002060"/>
                </a:solidFill>
                <a:latin typeface="+mn-lt"/>
              </a:rPr>
              <a:t>wavelengths</a:t>
            </a:r>
            <a:r>
              <a:rPr lang="en-US" sz="1800" dirty="0" smtClean="0">
                <a:solidFill>
                  <a:srgbClr val="002060"/>
                </a:solidFill>
                <a:latin typeface="+mn-lt"/>
              </a:rPr>
              <a:t>, </a:t>
            </a:r>
            <a:r>
              <a:rPr lang="en-US" sz="1800" b="0" dirty="0" err="1" smtClean="0">
                <a:solidFill>
                  <a:srgbClr val="002060"/>
                </a:solidFill>
                <a:latin typeface="+mn-lt"/>
              </a:rPr>
              <a:t>Bouguer</a:t>
            </a:r>
            <a:r>
              <a:rPr lang="en-US" sz="1800" dirty="0" smtClean="0">
                <a:solidFill>
                  <a:srgbClr val="002060"/>
                </a:solidFill>
                <a:latin typeface="+mn-lt"/>
              </a:rPr>
              <a:t> </a:t>
            </a:r>
            <a:r>
              <a:rPr lang="en-US" sz="1800" b="0" dirty="0" smtClean="0">
                <a:solidFill>
                  <a:srgbClr val="002060"/>
                </a:solidFill>
                <a:latin typeface="+mn-lt"/>
              </a:rPr>
              <a:t>anomalies are cancelling (flat signal), but </a:t>
            </a:r>
            <a:r>
              <a:rPr lang="en-US" sz="1800" b="0" dirty="0">
                <a:solidFill>
                  <a:srgbClr val="002060"/>
                </a:solidFill>
                <a:latin typeface="+mn-lt"/>
              </a:rPr>
              <a:t>free-air anomalies </a:t>
            </a:r>
            <a:r>
              <a:rPr lang="en-US" sz="1800" b="0" dirty="0" smtClean="0">
                <a:solidFill>
                  <a:srgbClr val="002060"/>
                </a:solidFill>
                <a:latin typeface="+mn-lt"/>
              </a:rPr>
              <a:t>are non-zero (rough signal).</a:t>
            </a:r>
            <a:endParaRPr lang="en-US" sz="1800" b="0" dirty="0">
              <a:solidFill>
                <a:srgbClr val="002060"/>
              </a:solidFill>
              <a:latin typeface="+mn-lt"/>
            </a:endParaRPr>
          </a:p>
        </p:txBody>
      </p:sp>
      <p:sp>
        <p:nvSpPr>
          <p:cNvPr id="11" name="Text Box 12"/>
          <p:cNvSpPr txBox="1">
            <a:spLocks noChangeArrowheads="1"/>
          </p:cNvSpPr>
          <p:nvPr/>
        </p:nvSpPr>
        <p:spPr bwMode="auto">
          <a:xfrm>
            <a:off x="142844" y="5418892"/>
            <a:ext cx="8786874" cy="677108"/>
          </a:xfrm>
          <a:prstGeom prst="rect">
            <a:avLst/>
          </a:prstGeom>
          <a:noFill/>
          <a:ln w="12700">
            <a:noFill/>
            <a:miter lim="800000"/>
            <a:headEnd/>
            <a:tailEnd/>
          </a:ln>
          <a:effectLst/>
        </p:spPr>
        <p:txBody>
          <a:bodyPr wrap="square">
            <a:spAutoFit/>
          </a:bodyPr>
          <a:lstStyle/>
          <a:p>
            <a:pPr algn="just"/>
            <a:r>
              <a:rPr lang="en-US" sz="1800" b="0" dirty="0" smtClean="0">
                <a:latin typeface="+mn-lt"/>
              </a:rPr>
              <a:t>-</a:t>
            </a:r>
            <a:r>
              <a:rPr lang="en-US" sz="2000" b="0" dirty="0" smtClean="0">
                <a:latin typeface="Arial" pitchFamily="34" charset="0"/>
              </a:rPr>
              <a:t> </a:t>
            </a:r>
            <a:r>
              <a:rPr lang="en-US" sz="1800" b="0" dirty="0">
                <a:solidFill>
                  <a:srgbClr val="002060"/>
                </a:solidFill>
                <a:latin typeface="+mn-lt"/>
              </a:rPr>
              <a:t>At long </a:t>
            </a:r>
            <a:r>
              <a:rPr lang="en-US" sz="1800" b="0" dirty="0" smtClean="0">
                <a:solidFill>
                  <a:srgbClr val="002060"/>
                </a:solidFill>
                <a:latin typeface="+mn-lt"/>
              </a:rPr>
              <a:t>wavelengths</a:t>
            </a:r>
            <a:r>
              <a:rPr lang="en-US" sz="1800" dirty="0" smtClean="0">
                <a:solidFill>
                  <a:srgbClr val="002060"/>
                </a:solidFill>
                <a:latin typeface="+mn-lt"/>
              </a:rPr>
              <a:t> f</a:t>
            </a:r>
            <a:r>
              <a:rPr lang="en-US" sz="1800" b="0" dirty="0" smtClean="0">
                <a:solidFill>
                  <a:srgbClr val="002060"/>
                </a:solidFill>
                <a:latin typeface="+mn-lt"/>
              </a:rPr>
              <a:t>ree-air </a:t>
            </a:r>
            <a:r>
              <a:rPr lang="en-US" sz="1800" b="0" dirty="0">
                <a:solidFill>
                  <a:srgbClr val="002060"/>
                </a:solidFill>
                <a:latin typeface="+mn-lt"/>
              </a:rPr>
              <a:t>anomalies </a:t>
            </a:r>
            <a:r>
              <a:rPr lang="en-US" dirty="0">
                <a:solidFill>
                  <a:srgbClr val="002060"/>
                </a:solidFill>
              </a:rPr>
              <a:t>are cancelling (smooth </a:t>
            </a:r>
            <a:r>
              <a:rPr lang="en-US" dirty="0" smtClean="0">
                <a:solidFill>
                  <a:srgbClr val="002060"/>
                </a:solidFill>
              </a:rPr>
              <a:t>profile</a:t>
            </a:r>
            <a:r>
              <a:rPr lang="en-US" dirty="0">
                <a:solidFill>
                  <a:srgbClr val="002060"/>
                </a:solidFill>
              </a:rPr>
              <a:t>), </a:t>
            </a:r>
            <a:r>
              <a:rPr lang="en-US" sz="1800" b="0" dirty="0" smtClean="0">
                <a:solidFill>
                  <a:srgbClr val="002060"/>
                </a:solidFill>
                <a:latin typeface="+mn-lt"/>
              </a:rPr>
              <a:t>but </a:t>
            </a:r>
            <a:r>
              <a:rPr lang="en-US" sz="1800" b="0" dirty="0">
                <a:solidFill>
                  <a:srgbClr val="002060"/>
                </a:solidFill>
                <a:latin typeface="+mn-lt"/>
              </a:rPr>
              <a:t>not </a:t>
            </a:r>
            <a:r>
              <a:rPr lang="en-US" sz="1800" b="0" dirty="0" err="1">
                <a:solidFill>
                  <a:srgbClr val="002060"/>
                </a:solidFill>
                <a:latin typeface="+mn-lt"/>
              </a:rPr>
              <a:t>Bouguer</a:t>
            </a:r>
            <a:r>
              <a:rPr lang="en-US" sz="1800" b="0" dirty="0">
                <a:solidFill>
                  <a:srgbClr val="002060"/>
                </a:solidFill>
                <a:latin typeface="+mn-lt"/>
              </a:rPr>
              <a:t> anomalies do </a:t>
            </a:r>
            <a:r>
              <a:rPr lang="en-US" sz="1800" b="0" dirty="0" smtClean="0">
                <a:solidFill>
                  <a:srgbClr val="002060"/>
                </a:solidFill>
                <a:latin typeface="+mn-lt"/>
              </a:rPr>
              <a:t>not (bended signal).</a:t>
            </a:r>
            <a:endParaRPr lang="en-US" sz="1800" b="0" dirty="0">
              <a:solidFill>
                <a:srgbClr val="002060"/>
              </a:solidFill>
              <a:latin typeface="+mn-lt"/>
            </a:endParaRPr>
          </a:p>
        </p:txBody>
      </p:sp>
      <p:sp>
        <p:nvSpPr>
          <p:cNvPr id="12" name="Text Box 13"/>
          <p:cNvSpPr txBox="1">
            <a:spLocks noChangeArrowheads="1"/>
          </p:cNvSpPr>
          <p:nvPr/>
        </p:nvSpPr>
        <p:spPr bwMode="auto">
          <a:xfrm>
            <a:off x="214282" y="6135469"/>
            <a:ext cx="8572560" cy="646331"/>
          </a:xfrm>
          <a:prstGeom prst="rect">
            <a:avLst/>
          </a:prstGeom>
          <a:noFill/>
          <a:ln w="12700">
            <a:noFill/>
            <a:miter lim="800000"/>
            <a:headEnd/>
            <a:tailEnd/>
          </a:ln>
          <a:effectLst/>
        </p:spPr>
        <p:txBody>
          <a:bodyPr wrap="square">
            <a:spAutoFit/>
          </a:bodyPr>
          <a:lstStyle/>
          <a:p>
            <a:pPr algn="just"/>
            <a:r>
              <a:rPr lang="en-US" dirty="0">
                <a:solidFill>
                  <a:srgbClr val="002060"/>
                </a:solidFill>
                <a:latin typeface="+mn-lt"/>
              </a:rPr>
              <a:t>The mass of </a:t>
            </a:r>
            <a:r>
              <a:rPr lang="en-US" dirty="0">
                <a:solidFill>
                  <a:srgbClr val="C00000"/>
                </a:solidFill>
                <a:latin typeface="+mn-lt"/>
              </a:rPr>
              <a:t>local</a:t>
            </a:r>
            <a:r>
              <a:rPr lang="en-US" dirty="0">
                <a:solidFill>
                  <a:srgbClr val="002060"/>
                </a:solidFill>
                <a:latin typeface="+mn-lt"/>
              </a:rPr>
              <a:t> topography is </a:t>
            </a:r>
            <a:r>
              <a:rPr lang="en-US" dirty="0">
                <a:solidFill>
                  <a:srgbClr val="C00000"/>
                </a:solidFill>
                <a:latin typeface="+mn-lt"/>
              </a:rPr>
              <a:t>not compensated</a:t>
            </a:r>
            <a:r>
              <a:rPr lang="en-US" dirty="0">
                <a:solidFill>
                  <a:srgbClr val="002060"/>
                </a:solidFill>
                <a:latin typeface="+mn-lt"/>
              </a:rPr>
              <a:t> at depth, but the mass of </a:t>
            </a:r>
            <a:r>
              <a:rPr lang="en-US" dirty="0">
                <a:solidFill>
                  <a:srgbClr val="C00000"/>
                </a:solidFill>
                <a:latin typeface="+mn-lt"/>
              </a:rPr>
              <a:t>regional</a:t>
            </a:r>
            <a:r>
              <a:rPr lang="en-US" dirty="0">
                <a:solidFill>
                  <a:srgbClr val="002060"/>
                </a:solidFill>
                <a:latin typeface="+mn-lt"/>
              </a:rPr>
              <a:t> topography is </a:t>
            </a:r>
            <a:r>
              <a:rPr lang="en-US" dirty="0">
                <a:solidFill>
                  <a:srgbClr val="C00000"/>
                </a:solidFill>
                <a:latin typeface="+mn-lt"/>
              </a:rPr>
              <a:t>compensated</a:t>
            </a:r>
            <a:r>
              <a:rPr lang="en-US" dirty="0">
                <a:solidFill>
                  <a:srgbClr val="FFC000"/>
                </a:solidFill>
                <a:latin typeface="+mn-lt"/>
              </a:rPr>
              <a:t> </a:t>
            </a:r>
            <a:r>
              <a:rPr lang="en-US" dirty="0" smtClean="0">
                <a:solidFill>
                  <a:srgbClr val="002060"/>
                </a:solidFill>
                <a:latin typeface="+mn-lt"/>
              </a:rPr>
              <a:t>.</a:t>
            </a:r>
            <a:endParaRPr lang="en-US" dirty="0">
              <a:solidFill>
                <a:srgbClr val="002060"/>
              </a:solidFill>
              <a:latin typeface="+mn-lt"/>
            </a:endParaRPr>
          </a:p>
        </p:txBody>
      </p:sp>
      <p:sp>
        <p:nvSpPr>
          <p:cNvPr id="13" name="Rectangle 12"/>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15" name="Text Box 6"/>
          <p:cNvSpPr txBox="1">
            <a:spLocks noChangeArrowheads="1"/>
          </p:cNvSpPr>
          <p:nvPr/>
        </p:nvSpPr>
        <p:spPr bwMode="auto">
          <a:xfrm>
            <a:off x="0" y="3069848"/>
            <a:ext cx="4343400" cy="892552"/>
          </a:xfrm>
          <a:prstGeom prst="rect">
            <a:avLst/>
          </a:prstGeom>
          <a:noFill/>
          <a:ln w="12700">
            <a:noFill/>
            <a:miter lim="800000"/>
            <a:headEnd/>
            <a:tailEnd/>
          </a:ln>
          <a:effectLst/>
        </p:spPr>
        <p:txBody>
          <a:bodyPr wrap="square">
            <a:spAutoFit/>
          </a:bodyPr>
          <a:lstStyle/>
          <a:p>
            <a:pPr marL="180000" indent="-180000" algn="just"/>
            <a:r>
              <a:rPr lang="en-US" sz="1200" b="0" dirty="0">
                <a:latin typeface="Wingdings" pitchFamily="2" charset="2"/>
              </a:rPr>
              <a:t>l</a:t>
            </a:r>
            <a:r>
              <a:rPr lang="en-US" b="0" dirty="0"/>
              <a:t> </a:t>
            </a:r>
            <a:r>
              <a:rPr lang="en-US" sz="2000" b="0" dirty="0" err="1" smtClean="0">
                <a:solidFill>
                  <a:srgbClr val="C00000"/>
                </a:solidFill>
                <a:latin typeface="+mn-lt"/>
              </a:rPr>
              <a:t>Bouguer</a:t>
            </a:r>
            <a:r>
              <a:rPr lang="en-US" sz="2000" b="0" dirty="0" smtClean="0">
                <a:solidFill>
                  <a:srgbClr val="C00000"/>
                </a:solidFill>
                <a:latin typeface="+mn-lt"/>
              </a:rPr>
              <a:t> </a:t>
            </a:r>
            <a:r>
              <a:rPr lang="en-US" sz="2000" b="0" dirty="0">
                <a:solidFill>
                  <a:srgbClr val="C00000"/>
                </a:solidFill>
                <a:latin typeface="+mn-lt"/>
              </a:rPr>
              <a:t>gravity </a:t>
            </a:r>
            <a:r>
              <a:rPr lang="en-US" sz="2000" b="0" dirty="0" smtClean="0">
                <a:solidFill>
                  <a:srgbClr val="C00000"/>
                </a:solidFill>
                <a:latin typeface="+mn-lt"/>
              </a:rPr>
              <a:t>anomaly </a:t>
            </a:r>
            <a:r>
              <a:rPr lang="en-US" sz="2000" dirty="0" err="1" smtClean="0">
                <a:solidFill>
                  <a:srgbClr val="C00000"/>
                </a:solidFill>
                <a:latin typeface="Symbol" panose="05050102010706020507" pitchFamily="18" charset="2"/>
              </a:rPr>
              <a:t>D</a:t>
            </a:r>
            <a:r>
              <a:rPr lang="en-US" sz="2000" dirty="0" err="1" smtClean="0">
                <a:solidFill>
                  <a:srgbClr val="C00000"/>
                </a:solidFill>
              </a:rPr>
              <a:t>g</a:t>
            </a:r>
            <a:r>
              <a:rPr lang="en-US" sz="2000" baseline="-25000" dirty="0" err="1" smtClean="0">
                <a:solidFill>
                  <a:srgbClr val="C00000"/>
                </a:solidFill>
              </a:rPr>
              <a:t>B</a:t>
            </a:r>
            <a:r>
              <a:rPr lang="en-US" sz="2000" b="0" dirty="0" smtClean="0">
                <a:solidFill>
                  <a:srgbClr val="002060"/>
                </a:solidFill>
                <a:latin typeface="+mn-lt"/>
              </a:rPr>
              <a:t> </a:t>
            </a:r>
            <a:r>
              <a:rPr lang="en-US" sz="1600" b="0" i="1" dirty="0" smtClean="0">
                <a:solidFill>
                  <a:srgbClr val="002060"/>
                </a:solidFill>
                <a:latin typeface="+mn-lt"/>
              </a:rPr>
              <a:t>(correction for the rock layer between the station &amp; ref. ellipsoid, </a:t>
            </a:r>
            <a:r>
              <a:rPr lang="en-US" sz="1600" i="1" dirty="0" err="1" smtClean="0">
                <a:solidFill>
                  <a:srgbClr val="002060"/>
                </a:solidFill>
                <a:latin typeface="Symbol" panose="05050102010706020507" pitchFamily="18" charset="2"/>
              </a:rPr>
              <a:t>D</a:t>
            </a:r>
            <a:r>
              <a:rPr lang="en-US" sz="1600" i="1" dirty="0" err="1" smtClean="0">
                <a:solidFill>
                  <a:srgbClr val="002060"/>
                </a:solidFill>
              </a:rPr>
              <a:t>g</a:t>
            </a:r>
            <a:r>
              <a:rPr lang="en-US" sz="1600" i="1" baseline="-25000" dirty="0" err="1" smtClean="0">
                <a:solidFill>
                  <a:srgbClr val="002060"/>
                </a:solidFill>
              </a:rPr>
              <a:t>BP</a:t>
            </a:r>
            <a:r>
              <a:rPr lang="en-US" sz="1600" b="0" i="1" dirty="0" smtClean="0">
                <a:solidFill>
                  <a:srgbClr val="002060"/>
                </a:solidFill>
                <a:latin typeface="+mn-lt"/>
              </a:rPr>
              <a:t>)</a:t>
            </a:r>
            <a:r>
              <a:rPr lang="en-US" sz="1600" b="0" dirty="0" smtClean="0">
                <a:solidFill>
                  <a:srgbClr val="002060"/>
                </a:solidFill>
                <a:latin typeface="+mn-lt"/>
              </a:rPr>
              <a:t>:</a:t>
            </a:r>
            <a:endParaRPr lang="en-US" sz="1600" b="0" dirty="0">
              <a:solidFill>
                <a:srgbClr val="002060"/>
              </a:solidFill>
              <a:latin typeface="+mn-lt"/>
            </a:endParaRPr>
          </a:p>
        </p:txBody>
      </p:sp>
      <p:sp>
        <p:nvSpPr>
          <p:cNvPr id="16" name="Title 15"/>
          <p:cNvSpPr>
            <a:spLocks noGrp="1"/>
          </p:cNvSpPr>
          <p:nvPr>
            <p:ph type="title"/>
          </p:nvPr>
        </p:nvSpPr>
        <p:spPr>
          <a:xfrm>
            <a:off x="142844" y="152400"/>
            <a:ext cx="8786874" cy="489790"/>
          </a:xfrm>
        </p:spPr>
        <p:txBody>
          <a:bodyPr>
            <a:noAutofit/>
          </a:bodyPr>
          <a:lstStyle/>
          <a:p>
            <a:pPr algn="l"/>
            <a:r>
              <a:rPr lang="en-US" sz="3600" kern="1200" dirty="0" smtClean="0">
                <a:solidFill>
                  <a:schemeClr val="bg1"/>
                </a:solidFill>
                <a:latin typeface="Calibri"/>
                <a:ea typeface="+mj-ea"/>
                <a:cs typeface="+mj-cs"/>
              </a:rPr>
              <a:t>Gravity anomalies</a:t>
            </a:r>
            <a:endParaRPr lang="fr-CH" sz="3600" dirty="0">
              <a:solidFill>
                <a:schemeClr val="bg1"/>
              </a:solidFill>
            </a:endParaRPr>
          </a:p>
        </p:txBody>
      </p:sp>
      <p:pic>
        <p:nvPicPr>
          <p:cNvPr id="14" name="Picture 13" descr="Turcotte-and-Schubert_Fig5.15.jpg"/>
          <p:cNvPicPr>
            <a:picLocks noChangeAspect="1"/>
          </p:cNvPicPr>
          <p:nvPr/>
        </p:nvPicPr>
        <p:blipFill>
          <a:blip r:embed="rId7" cstate="print"/>
          <a:stretch>
            <a:fillRect/>
          </a:stretch>
        </p:blipFill>
        <p:spPr>
          <a:xfrm>
            <a:off x="4343400" y="1033492"/>
            <a:ext cx="4762500" cy="3492500"/>
          </a:xfrm>
          <a:prstGeom prst="rect">
            <a:avLst/>
          </a:prstGeom>
        </p:spPr>
      </p:pic>
      <p:sp>
        <p:nvSpPr>
          <p:cNvPr id="17" name="TextBox 16"/>
          <p:cNvSpPr txBox="1"/>
          <p:nvPr/>
        </p:nvSpPr>
        <p:spPr>
          <a:xfrm>
            <a:off x="4876800" y="911423"/>
            <a:ext cx="1038554" cy="307777"/>
          </a:xfrm>
          <a:prstGeom prst="rect">
            <a:avLst/>
          </a:prstGeom>
          <a:noFill/>
        </p:spPr>
        <p:txBody>
          <a:bodyPr wrap="none" rtlCol="0">
            <a:spAutoFit/>
          </a:bodyPr>
          <a:lstStyle/>
          <a:p>
            <a:r>
              <a:rPr lang="en-US" altLang="zh-TW" sz="1400" dirty="0" smtClean="0"/>
              <a:t>Topography</a:t>
            </a:r>
            <a:endParaRPr lang="zh-TW" altLang="en-US" sz="1400" dirty="0"/>
          </a:p>
        </p:txBody>
      </p:sp>
      <p:sp>
        <p:nvSpPr>
          <p:cNvPr id="18" name="TextBox 17"/>
          <p:cNvSpPr txBox="1"/>
          <p:nvPr/>
        </p:nvSpPr>
        <p:spPr>
          <a:xfrm>
            <a:off x="4876800" y="2283023"/>
            <a:ext cx="2059218" cy="307777"/>
          </a:xfrm>
          <a:prstGeom prst="rect">
            <a:avLst/>
          </a:prstGeom>
          <a:noFill/>
        </p:spPr>
        <p:txBody>
          <a:bodyPr wrap="none" rtlCol="0">
            <a:spAutoFit/>
          </a:bodyPr>
          <a:lstStyle/>
          <a:p>
            <a:r>
              <a:rPr lang="en-US" altLang="zh-TW" sz="1400" dirty="0" smtClean="0"/>
              <a:t>Free air gravity anomalies</a:t>
            </a:r>
            <a:endParaRPr lang="zh-TW" altLang="en-US" sz="1400" dirty="0"/>
          </a:p>
        </p:txBody>
      </p:sp>
      <p:sp>
        <p:nvSpPr>
          <p:cNvPr id="19" name="TextBox 18"/>
          <p:cNvSpPr txBox="1"/>
          <p:nvPr/>
        </p:nvSpPr>
        <p:spPr>
          <a:xfrm>
            <a:off x="4876800" y="3200400"/>
            <a:ext cx="2125710" cy="307777"/>
          </a:xfrm>
          <a:prstGeom prst="rect">
            <a:avLst/>
          </a:prstGeom>
          <a:noFill/>
        </p:spPr>
        <p:txBody>
          <a:bodyPr wrap="none" rtlCol="0">
            <a:spAutoFit/>
          </a:bodyPr>
          <a:lstStyle/>
          <a:p>
            <a:r>
              <a:rPr lang="en-US" altLang="zh-TW" sz="1400" dirty="0" err="1" smtClean="0"/>
              <a:t>Bouguer</a:t>
            </a:r>
            <a:r>
              <a:rPr lang="en-US" altLang="zh-TW" sz="1400" dirty="0" smtClean="0"/>
              <a:t> gravity anomalies</a:t>
            </a:r>
            <a:endParaRPr lang="zh-TW" altLang="en-US" sz="1400" dirty="0"/>
          </a:p>
        </p:txBody>
      </p:sp>
      <p:sp>
        <p:nvSpPr>
          <p:cNvPr id="20" name="Text Box 11"/>
          <p:cNvSpPr txBox="1">
            <a:spLocks noChangeArrowheads="1"/>
          </p:cNvSpPr>
          <p:nvPr/>
        </p:nvSpPr>
        <p:spPr bwMode="auto">
          <a:xfrm>
            <a:off x="142844" y="953869"/>
            <a:ext cx="4200556" cy="646331"/>
          </a:xfrm>
          <a:prstGeom prst="rect">
            <a:avLst/>
          </a:prstGeom>
          <a:noFill/>
          <a:ln w="12700">
            <a:noFill/>
            <a:miter lim="800000"/>
            <a:headEnd/>
            <a:tailEnd/>
          </a:ln>
          <a:effectLst/>
        </p:spPr>
        <p:txBody>
          <a:bodyPr wrap="square">
            <a:spAutoFit/>
          </a:bodyPr>
          <a:lstStyle/>
          <a:p>
            <a:pPr algn="just"/>
            <a:r>
              <a:rPr lang="en-US" sz="1800" b="0" dirty="0" err="1" smtClean="0">
                <a:solidFill>
                  <a:srgbClr val="002060"/>
                </a:solidFill>
                <a:latin typeface="+mn-lt"/>
              </a:rPr>
              <a:t>g</a:t>
            </a:r>
            <a:r>
              <a:rPr lang="en-US" sz="1800" b="0" baseline="-25000" dirty="0" err="1" smtClean="0">
                <a:solidFill>
                  <a:srgbClr val="002060"/>
                </a:solidFill>
                <a:latin typeface="+mn-lt"/>
              </a:rPr>
              <a:t>m</a:t>
            </a:r>
            <a:r>
              <a:rPr lang="en-US" sz="1800" b="0" dirty="0" smtClean="0">
                <a:solidFill>
                  <a:srgbClr val="002060"/>
                </a:solidFill>
                <a:latin typeface="+mn-lt"/>
              </a:rPr>
              <a:t> : measured gravity; </a:t>
            </a:r>
            <a:r>
              <a:rPr lang="en-US" sz="1800" b="0" dirty="0" err="1" smtClean="0">
                <a:solidFill>
                  <a:srgbClr val="002060"/>
                </a:solidFill>
                <a:latin typeface="+mn-lt"/>
              </a:rPr>
              <a:t>g</a:t>
            </a:r>
            <a:r>
              <a:rPr lang="en-US" sz="1800" b="0" baseline="-25000" dirty="0" err="1" smtClean="0">
                <a:solidFill>
                  <a:srgbClr val="002060"/>
                </a:solidFill>
                <a:latin typeface="+mn-lt"/>
              </a:rPr>
              <a:t>N</a:t>
            </a:r>
            <a:r>
              <a:rPr lang="en-US" sz="1800" b="0" dirty="0" smtClean="0">
                <a:solidFill>
                  <a:srgbClr val="002060"/>
                </a:solidFill>
                <a:latin typeface="+mn-lt"/>
              </a:rPr>
              <a:t> reference gravity (e.g., at reference ellipsoid). </a:t>
            </a:r>
            <a:endParaRPr lang="en-US" sz="1800" b="0"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2" grpId="0" autoUpdateAnimBg="0"/>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6" name="Title 15"/>
          <p:cNvSpPr>
            <a:spLocks noGrp="1"/>
          </p:cNvSpPr>
          <p:nvPr>
            <p:ph type="title"/>
          </p:nvPr>
        </p:nvSpPr>
        <p:spPr>
          <a:xfrm>
            <a:off x="142844" y="152400"/>
            <a:ext cx="8786874" cy="489790"/>
          </a:xfrm>
        </p:spPr>
        <p:txBody>
          <a:bodyPr>
            <a:noAutofit/>
          </a:bodyPr>
          <a:lstStyle/>
          <a:p>
            <a:pPr algn="l"/>
            <a:r>
              <a:rPr lang="en-US" sz="3600" kern="1200" spc="-100" dirty="0" err="1" smtClean="0">
                <a:solidFill>
                  <a:schemeClr val="bg1"/>
                </a:solidFill>
                <a:latin typeface="Calibri"/>
                <a:ea typeface="+mj-ea"/>
                <a:cs typeface="+mj-cs"/>
              </a:rPr>
              <a:t>Bouguer</a:t>
            </a:r>
            <a:r>
              <a:rPr lang="en-US" sz="3600" kern="1200" spc="-100" dirty="0" smtClean="0">
                <a:solidFill>
                  <a:schemeClr val="bg1"/>
                </a:solidFill>
                <a:latin typeface="Calibri"/>
                <a:ea typeface="+mj-ea"/>
                <a:cs typeface="+mj-cs"/>
              </a:rPr>
              <a:t> anomalies over oceans and continents </a:t>
            </a:r>
            <a:endParaRPr lang="fr-CH" sz="3600" spc="-100" dirty="0">
              <a:solidFill>
                <a:schemeClr val="bg1"/>
              </a:solidFill>
            </a:endParaRPr>
          </a:p>
        </p:txBody>
      </p:sp>
      <p:pic>
        <p:nvPicPr>
          <p:cNvPr id="7" name="Picture 6" descr="Lowrie_Fig2.57.jpg"/>
          <p:cNvPicPr>
            <a:picLocks noChangeAspect="1"/>
          </p:cNvPicPr>
          <p:nvPr/>
        </p:nvPicPr>
        <p:blipFill>
          <a:blip r:embed="rId2" cstate="print"/>
          <a:stretch>
            <a:fillRect/>
          </a:stretch>
        </p:blipFill>
        <p:spPr>
          <a:xfrm>
            <a:off x="1524000" y="1066800"/>
            <a:ext cx="5908726" cy="5400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5" name="Title 421"/>
          <p:cNvSpPr>
            <a:spLocks noGrp="1"/>
          </p:cNvSpPr>
          <p:nvPr>
            <p:ph type="title"/>
          </p:nvPr>
        </p:nvSpPr>
        <p:spPr>
          <a:xfrm>
            <a:off x="185734" y="76200"/>
            <a:ext cx="8729666" cy="609616"/>
          </a:xfrm>
        </p:spPr>
        <p:txBody>
          <a:bodyPr>
            <a:noAutofit/>
          </a:bodyPr>
          <a:lstStyle/>
          <a:p>
            <a:pPr algn="l"/>
            <a:r>
              <a:rPr lang="fr-CH" sz="3600" dirty="0" err="1" smtClean="0">
                <a:solidFill>
                  <a:schemeClr val="bg1"/>
                </a:solidFill>
              </a:rPr>
              <a:t>Gravity</a:t>
            </a:r>
            <a:r>
              <a:rPr lang="fr-CH" sz="3600" dirty="0" smtClean="0">
                <a:solidFill>
                  <a:schemeClr val="bg1"/>
                </a:solidFill>
              </a:rPr>
              <a:t> anomalies : </a:t>
            </a:r>
            <a:r>
              <a:rPr lang="fr-CH" sz="3600" dirty="0" err="1" smtClean="0">
                <a:solidFill>
                  <a:schemeClr val="bg1"/>
                </a:solidFill>
              </a:rPr>
              <a:t>oceanic</a:t>
            </a:r>
            <a:r>
              <a:rPr lang="fr-CH" sz="3600" dirty="0" smtClean="0">
                <a:solidFill>
                  <a:schemeClr val="bg1"/>
                </a:solidFill>
              </a:rPr>
              <a:t> </a:t>
            </a:r>
            <a:r>
              <a:rPr lang="fr-CH" sz="3600" dirty="0" err="1" smtClean="0">
                <a:solidFill>
                  <a:schemeClr val="bg1"/>
                </a:solidFill>
              </a:rPr>
              <a:t>ridges</a:t>
            </a:r>
            <a:endParaRPr lang="fr-CH" sz="3600" dirty="0">
              <a:solidFill>
                <a:schemeClr val="bg1"/>
              </a:solidFill>
            </a:endParaRPr>
          </a:p>
        </p:txBody>
      </p:sp>
      <p:pic>
        <p:nvPicPr>
          <p:cNvPr id="6" name="Picture 5" descr="Lowrie_Fig2.60a.jpg"/>
          <p:cNvPicPr>
            <a:picLocks noChangeAspect="1"/>
          </p:cNvPicPr>
          <p:nvPr/>
        </p:nvPicPr>
        <p:blipFill>
          <a:blip r:embed="rId2" cstate="print"/>
          <a:stretch>
            <a:fillRect/>
          </a:stretch>
        </p:blipFill>
        <p:spPr>
          <a:xfrm>
            <a:off x="1368600" y="1143000"/>
            <a:ext cx="6480000" cy="3254286"/>
          </a:xfrm>
          <a:prstGeom prst="rect">
            <a:avLst/>
          </a:prstGeom>
        </p:spPr>
      </p:pic>
      <p:pic>
        <p:nvPicPr>
          <p:cNvPr id="7" name="Picture 6" descr="Lowrie_Fig2.60c.jpg"/>
          <p:cNvPicPr>
            <a:picLocks noChangeAspect="1"/>
          </p:cNvPicPr>
          <p:nvPr/>
        </p:nvPicPr>
        <p:blipFill>
          <a:blip r:embed="rId3" cstate="print"/>
          <a:stretch>
            <a:fillRect/>
          </a:stretch>
        </p:blipFill>
        <p:spPr>
          <a:xfrm>
            <a:off x="1292400" y="4400829"/>
            <a:ext cx="6480000" cy="22285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96000"/>
          </a:xfrm>
          <a:prstGeom prst="rect">
            <a:avLst/>
          </a:prstGeom>
        </p:spPr>
      </p:pic>
      <p:sp>
        <p:nvSpPr>
          <p:cNvPr id="5" name="Rectangle 4"/>
          <p:cNvSpPr/>
          <p:nvPr/>
        </p:nvSpPr>
        <p:spPr>
          <a:xfrm>
            <a:off x="0" y="0"/>
            <a:ext cx="91440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1021080" y="381000"/>
            <a:ext cx="6979920" cy="1015663"/>
          </a:xfrm>
          <a:prstGeom prst="rect">
            <a:avLst/>
          </a:prstGeom>
          <a:noFill/>
          <a:ln w="9525">
            <a:noFill/>
            <a:miter lim="800000"/>
            <a:headEnd/>
            <a:tailEnd/>
          </a:ln>
          <a:effectLst/>
        </p:spPr>
        <p:txBody>
          <a:bodyPr wrap="square">
            <a:spAutoFit/>
          </a:bodyPr>
          <a:lstStyle/>
          <a:p>
            <a:pPr algn="ctr" defTabSz="360000"/>
            <a:r>
              <a:rPr lang="en-US" altLang="zh-TW" sz="3600" dirty="0" smtClean="0">
                <a:solidFill>
                  <a:schemeClr val="bg1"/>
                </a:solidFill>
                <a:latin typeface="Arial Unicode MS" pitchFamily="34" charset="-128"/>
                <a:ea typeface="Arial Unicode MS" pitchFamily="34" charset="-128"/>
                <a:cs typeface="Arial Unicode MS" pitchFamily="34" charset="-128"/>
              </a:rPr>
              <a:t>The Earth is a sphere</a:t>
            </a:r>
            <a:r>
              <a:rPr lang="en-US" altLang="zh-TW" sz="2400" dirty="0" smtClean="0">
                <a:solidFill>
                  <a:schemeClr val="bg1"/>
                </a:solidFill>
                <a:latin typeface="Arial Unicode MS" pitchFamily="34" charset="-128"/>
                <a:ea typeface="Arial Unicode MS" pitchFamily="34" charset="-128"/>
                <a:cs typeface="Arial Unicode MS" pitchFamily="34" charset="-128"/>
              </a:rPr>
              <a:t> </a:t>
            </a:r>
          </a:p>
          <a:p>
            <a:pPr algn="ctr" defTabSz="360000"/>
            <a:r>
              <a:rPr lang="en-US" altLang="zh-TW" sz="2400" dirty="0" smtClean="0">
                <a:solidFill>
                  <a:schemeClr val="bg1"/>
                </a:solidFill>
                <a:latin typeface="Arial Unicode MS" pitchFamily="34" charset="-128"/>
                <a:ea typeface="Arial Unicode MS" pitchFamily="34" charset="-128"/>
                <a:cs typeface="Arial Unicode MS" pitchFamily="34" charset="-128"/>
              </a:rPr>
              <a:t>(to the first approximation)</a:t>
            </a:r>
            <a:endParaRPr lang="en-US"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78174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1208053" y="990600"/>
            <a:ext cx="6650521" cy="5410200"/>
          </a:xfrm>
          <a:prstGeom prst="rect">
            <a:avLst/>
          </a:prstGeom>
          <a:noFill/>
        </p:spPr>
      </p:pic>
      <p:sp>
        <p:nvSpPr>
          <p:cNvPr id="6" name="Rectangle 5"/>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7" name="Title 421"/>
          <p:cNvSpPr>
            <a:spLocks noGrp="1"/>
          </p:cNvSpPr>
          <p:nvPr>
            <p:ph type="title"/>
          </p:nvPr>
        </p:nvSpPr>
        <p:spPr>
          <a:xfrm>
            <a:off x="185734" y="76200"/>
            <a:ext cx="8729666" cy="609616"/>
          </a:xfrm>
        </p:spPr>
        <p:txBody>
          <a:bodyPr>
            <a:noAutofit/>
          </a:bodyPr>
          <a:lstStyle/>
          <a:p>
            <a:pPr algn="l"/>
            <a:r>
              <a:rPr lang="fr-CH" sz="3600" dirty="0" err="1" smtClean="0">
                <a:solidFill>
                  <a:schemeClr val="bg1"/>
                </a:solidFill>
              </a:rPr>
              <a:t>Gravity</a:t>
            </a:r>
            <a:r>
              <a:rPr lang="fr-CH" sz="3600" dirty="0" smtClean="0">
                <a:solidFill>
                  <a:schemeClr val="bg1"/>
                </a:solidFill>
              </a:rPr>
              <a:t> anomalies : subduction zones </a:t>
            </a:r>
            <a:endParaRPr lang="fr-CH" sz="36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a:grpSpLocks/>
          </p:cNvGrpSpPr>
          <p:nvPr/>
        </p:nvGrpSpPr>
        <p:grpSpPr bwMode="auto">
          <a:xfrm>
            <a:off x="5932533" y="990599"/>
            <a:ext cx="2982867" cy="5486401"/>
            <a:chOff x="3303" y="754"/>
            <a:chExt cx="1898" cy="3491"/>
          </a:xfrm>
        </p:grpSpPr>
        <p:pic>
          <p:nvPicPr>
            <p:cNvPr id="6" name="Picture 8"/>
            <p:cNvPicPr>
              <a:picLocks noChangeAspect="1" noChangeArrowheads="1"/>
            </p:cNvPicPr>
            <p:nvPr/>
          </p:nvPicPr>
          <p:blipFill>
            <a:blip r:embed="rId2" cstate="print"/>
            <a:srcRect/>
            <a:stretch>
              <a:fillRect/>
            </a:stretch>
          </p:blipFill>
          <p:spPr bwMode="auto">
            <a:xfrm>
              <a:off x="3303" y="754"/>
              <a:ext cx="1898" cy="3491"/>
            </a:xfrm>
            <a:prstGeom prst="rect">
              <a:avLst/>
            </a:prstGeom>
            <a:noFill/>
          </p:spPr>
        </p:pic>
        <p:sp>
          <p:nvSpPr>
            <p:cNvPr id="7" name="Freeform 9"/>
            <p:cNvSpPr>
              <a:spLocks/>
            </p:cNvSpPr>
            <p:nvPr/>
          </p:nvSpPr>
          <p:spPr bwMode="auto">
            <a:xfrm>
              <a:off x="3320" y="1897"/>
              <a:ext cx="1709" cy="154"/>
            </a:xfrm>
            <a:custGeom>
              <a:avLst/>
              <a:gdLst/>
              <a:ahLst/>
              <a:cxnLst>
                <a:cxn ang="0">
                  <a:pos x="0" y="137"/>
                </a:cxn>
                <a:cxn ang="0">
                  <a:pos x="160" y="80"/>
                </a:cxn>
                <a:cxn ang="0">
                  <a:pos x="406" y="17"/>
                </a:cxn>
                <a:cxn ang="0">
                  <a:pos x="674" y="6"/>
                </a:cxn>
                <a:cxn ang="0">
                  <a:pos x="851" y="6"/>
                </a:cxn>
                <a:cxn ang="0">
                  <a:pos x="1206" y="12"/>
                </a:cxn>
                <a:cxn ang="0">
                  <a:pos x="1469" y="80"/>
                </a:cxn>
                <a:cxn ang="0">
                  <a:pos x="1709" y="154"/>
                </a:cxn>
              </a:cxnLst>
              <a:rect l="0" t="0" r="r" b="b"/>
              <a:pathLst>
                <a:path w="1709" h="154">
                  <a:moveTo>
                    <a:pt x="0" y="137"/>
                  </a:moveTo>
                  <a:cubicBezTo>
                    <a:pt x="46" y="118"/>
                    <a:pt x="92" y="100"/>
                    <a:pt x="160" y="80"/>
                  </a:cubicBezTo>
                  <a:cubicBezTo>
                    <a:pt x="228" y="60"/>
                    <a:pt x="320" y="29"/>
                    <a:pt x="406" y="17"/>
                  </a:cubicBezTo>
                  <a:cubicBezTo>
                    <a:pt x="492" y="5"/>
                    <a:pt x="600" y="8"/>
                    <a:pt x="674" y="6"/>
                  </a:cubicBezTo>
                  <a:cubicBezTo>
                    <a:pt x="748" y="4"/>
                    <a:pt x="762" y="5"/>
                    <a:pt x="851" y="6"/>
                  </a:cubicBezTo>
                  <a:cubicBezTo>
                    <a:pt x="940" y="7"/>
                    <a:pt x="1103" y="0"/>
                    <a:pt x="1206" y="12"/>
                  </a:cubicBezTo>
                  <a:cubicBezTo>
                    <a:pt x="1309" y="24"/>
                    <a:pt x="1385" y="56"/>
                    <a:pt x="1469" y="80"/>
                  </a:cubicBezTo>
                  <a:cubicBezTo>
                    <a:pt x="1553" y="104"/>
                    <a:pt x="1631" y="129"/>
                    <a:pt x="1709" y="154"/>
                  </a:cubicBezTo>
                </a:path>
              </a:pathLst>
            </a:custGeom>
            <a:noFill/>
            <a:ln w="38100" cap="flat" cmpd="sng">
              <a:solidFill>
                <a:srgbClr val="996633"/>
              </a:solidFill>
              <a:prstDash val="solid"/>
              <a:round/>
              <a:headEnd type="none" w="med" len="med"/>
              <a:tailEnd type="none" w="med" len="med"/>
            </a:ln>
            <a:effectLst/>
          </p:spPr>
          <p:txBody>
            <a:bodyPr wrap="none" anchor="ctr"/>
            <a:lstStyle/>
            <a:p>
              <a:endParaRPr lang="zh-TW" altLang="en-US"/>
            </a:p>
          </p:txBody>
        </p:sp>
      </p:grpSp>
      <p:sp>
        <p:nvSpPr>
          <p:cNvPr id="8" name="Rectangle 7"/>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9" name="Title 15"/>
          <p:cNvSpPr>
            <a:spLocks noGrp="1"/>
          </p:cNvSpPr>
          <p:nvPr>
            <p:ph type="title"/>
          </p:nvPr>
        </p:nvSpPr>
        <p:spPr>
          <a:xfrm>
            <a:off x="142844" y="152400"/>
            <a:ext cx="8786874" cy="489790"/>
          </a:xfrm>
        </p:spPr>
        <p:txBody>
          <a:bodyPr>
            <a:noAutofit/>
          </a:bodyPr>
          <a:lstStyle/>
          <a:p>
            <a:pPr algn="l"/>
            <a:r>
              <a:rPr lang="en-US" sz="3600" kern="1200" dirty="0" err="1" smtClean="0">
                <a:solidFill>
                  <a:schemeClr val="bg1"/>
                </a:solidFill>
                <a:latin typeface="Calibri"/>
                <a:ea typeface="+mj-ea"/>
                <a:cs typeface="+mj-cs"/>
              </a:rPr>
              <a:t>Isostasy</a:t>
            </a:r>
            <a:r>
              <a:rPr lang="en-US" sz="3600" kern="1200" dirty="0" smtClean="0">
                <a:solidFill>
                  <a:schemeClr val="bg1"/>
                </a:solidFill>
                <a:latin typeface="Calibri"/>
                <a:ea typeface="+mj-ea"/>
                <a:cs typeface="+mj-cs"/>
              </a:rPr>
              <a:t> : historical background </a:t>
            </a:r>
            <a:endParaRPr lang="fr-CH" sz="3600" dirty="0">
              <a:solidFill>
                <a:schemeClr val="bg1"/>
              </a:solidFill>
            </a:endParaRPr>
          </a:p>
        </p:txBody>
      </p:sp>
      <p:pic>
        <p:nvPicPr>
          <p:cNvPr id="10" name="Picture 32" descr="E:\Enseignement\Geophysik_1\2007\Gravity\Figures\everest-morning-light-640514-ga.jpg"/>
          <p:cNvPicPr>
            <a:picLocks noChangeAspect="1" noChangeArrowheads="1"/>
          </p:cNvPicPr>
          <p:nvPr/>
        </p:nvPicPr>
        <p:blipFill>
          <a:blip r:embed="rId3" cstate="print"/>
          <a:srcRect/>
          <a:stretch>
            <a:fillRect/>
          </a:stretch>
        </p:blipFill>
        <p:spPr bwMode="auto">
          <a:xfrm>
            <a:off x="609600" y="2514600"/>
            <a:ext cx="4030662" cy="2667000"/>
          </a:xfrm>
          <a:prstGeom prst="rect">
            <a:avLst/>
          </a:prstGeom>
          <a:noFill/>
        </p:spPr>
      </p:pic>
      <p:sp>
        <p:nvSpPr>
          <p:cNvPr id="11" name="TextBox 10"/>
          <p:cNvSpPr txBox="1"/>
          <p:nvPr/>
        </p:nvSpPr>
        <p:spPr>
          <a:xfrm>
            <a:off x="152400" y="923092"/>
            <a:ext cx="5638800" cy="707886"/>
          </a:xfrm>
          <a:prstGeom prst="rect">
            <a:avLst/>
          </a:prstGeom>
          <a:noFill/>
        </p:spPr>
        <p:txBody>
          <a:bodyPr wrap="square" rtlCol="0">
            <a:spAutoFit/>
          </a:bodyPr>
          <a:lstStyle/>
          <a:p>
            <a:pPr algn="just"/>
            <a:r>
              <a:rPr lang="fr-CH" altLang="zh-TW" sz="1200" dirty="0" smtClean="0">
                <a:latin typeface="Wingdings" pitchFamily="2" charset="2"/>
              </a:rPr>
              <a:t>l</a:t>
            </a:r>
            <a:r>
              <a:rPr lang="fr-CH" altLang="zh-TW" sz="2000" dirty="0" smtClean="0">
                <a:latin typeface="Arial" pitchFamily="34" charset="0"/>
                <a:cs typeface="Arial" pitchFamily="34" charset="0"/>
              </a:rPr>
              <a:t> </a:t>
            </a:r>
            <a:r>
              <a:rPr lang="fr-CH" sz="2000" dirty="0" err="1" smtClean="0">
                <a:solidFill>
                  <a:srgbClr val="002060"/>
                </a:solidFill>
                <a:cs typeface="Arial" pitchFamily="34" charset="0"/>
              </a:rPr>
              <a:t>Mountains</a:t>
            </a:r>
            <a:r>
              <a:rPr lang="fr-CH" sz="2000" dirty="0" smtClean="0">
                <a:solidFill>
                  <a:srgbClr val="002060"/>
                </a:solidFill>
                <a:cs typeface="Arial" pitchFamily="34" charset="0"/>
              </a:rPr>
              <a:t> </a:t>
            </a:r>
            <a:r>
              <a:rPr lang="fr-CH" sz="2000" dirty="0" err="1" smtClean="0">
                <a:solidFill>
                  <a:srgbClr val="002060"/>
                </a:solidFill>
                <a:cs typeface="Arial" pitchFamily="34" charset="0"/>
              </a:rPr>
              <a:t>constitute</a:t>
            </a:r>
            <a:r>
              <a:rPr lang="fr-CH" sz="2000" dirty="0" smtClean="0">
                <a:solidFill>
                  <a:srgbClr val="002060"/>
                </a:solidFill>
                <a:cs typeface="Arial" pitchFamily="34" charset="0"/>
              </a:rPr>
              <a:t> a mass </a:t>
            </a:r>
            <a:r>
              <a:rPr lang="fr-CH" sz="2000" dirty="0" err="1" smtClean="0">
                <a:solidFill>
                  <a:srgbClr val="002060"/>
                </a:solidFill>
                <a:cs typeface="Arial" pitchFamily="34" charset="0"/>
              </a:rPr>
              <a:t>excess</a:t>
            </a:r>
            <a:r>
              <a:rPr lang="fr-CH" sz="2000" dirty="0" smtClean="0">
                <a:solidFill>
                  <a:srgbClr val="002060"/>
                </a:solidFill>
                <a:cs typeface="Arial" pitchFamily="34" charset="0"/>
              </a:rPr>
              <a:t> </a:t>
            </a:r>
            <a:r>
              <a:rPr lang="fr-CH" sz="2000" dirty="0" err="1" smtClean="0">
                <a:solidFill>
                  <a:srgbClr val="002060"/>
                </a:solidFill>
                <a:cs typeface="Arial" pitchFamily="34" charset="0"/>
              </a:rPr>
              <a:t>at</a:t>
            </a:r>
            <a:r>
              <a:rPr lang="fr-CH" sz="2000" dirty="0" smtClean="0">
                <a:solidFill>
                  <a:srgbClr val="002060"/>
                </a:solidFill>
                <a:cs typeface="Arial" pitchFamily="34" charset="0"/>
              </a:rPr>
              <a:t> the surface, and </a:t>
            </a:r>
            <a:r>
              <a:rPr lang="fr-CH" sz="2000" dirty="0" err="1" smtClean="0">
                <a:solidFill>
                  <a:srgbClr val="002060"/>
                </a:solidFill>
                <a:cs typeface="Arial" pitchFamily="34" charset="0"/>
              </a:rPr>
              <a:t>should</a:t>
            </a:r>
            <a:r>
              <a:rPr lang="fr-CH" sz="2000" dirty="0" smtClean="0">
                <a:solidFill>
                  <a:srgbClr val="002060"/>
                </a:solidFill>
                <a:cs typeface="Arial" pitchFamily="34" charset="0"/>
              </a:rPr>
              <a:t> </a:t>
            </a:r>
            <a:r>
              <a:rPr lang="fr-CH" sz="2000" dirty="0" err="1" smtClean="0">
                <a:solidFill>
                  <a:srgbClr val="002060"/>
                </a:solidFill>
                <a:cs typeface="Arial" pitchFamily="34" charset="0"/>
              </a:rPr>
              <a:t>induce</a:t>
            </a:r>
            <a:r>
              <a:rPr lang="fr-CH" sz="2000" dirty="0" smtClean="0">
                <a:solidFill>
                  <a:srgbClr val="002060"/>
                </a:solidFill>
                <a:cs typeface="Arial" pitchFamily="34" charset="0"/>
              </a:rPr>
              <a:t> </a:t>
            </a:r>
            <a:r>
              <a:rPr lang="fr-CH" sz="2000" dirty="0" err="1" smtClean="0">
                <a:solidFill>
                  <a:srgbClr val="002060"/>
                </a:solidFill>
                <a:cs typeface="Arial" pitchFamily="34" charset="0"/>
              </a:rPr>
              <a:t>small</a:t>
            </a:r>
            <a:r>
              <a:rPr lang="fr-CH" sz="2000" dirty="0" smtClean="0">
                <a:solidFill>
                  <a:srgbClr val="002060"/>
                </a:solidFill>
                <a:cs typeface="Arial" pitchFamily="34" charset="0"/>
              </a:rPr>
              <a:t> </a:t>
            </a:r>
            <a:r>
              <a:rPr lang="fr-CH" sz="2000" dirty="0" err="1" smtClean="0">
                <a:solidFill>
                  <a:srgbClr val="002060"/>
                </a:solidFill>
                <a:cs typeface="Arial" pitchFamily="34" charset="0"/>
              </a:rPr>
              <a:t>gravity</a:t>
            </a:r>
            <a:r>
              <a:rPr lang="fr-CH" sz="2000" dirty="0" smtClean="0">
                <a:solidFill>
                  <a:srgbClr val="002060"/>
                </a:solidFill>
                <a:cs typeface="Arial" pitchFamily="34" charset="0"/>
              </a:rPr>
              <a:t> anomalies.</a:t>
            </a:r>
            <a:endParaRPr lang="fr-CH" sz="2000" dirty="0" smtClean="0">
              <a:solidFill>
                <a:srgbClr val="002060"/>
              </a:solidFill>
            </a:endParaRPr>
          </a:p>
        </p:txBody>
      </p:sp>
      <p:sp>
        <p:nvSpPr>
          <p:cNvPr id="12" name="TextBox 11"/>
          <p:cNvSpPr txBox="1"/>
          <p:nvPr/>
        </p:nvSpPr>
        <p:spPr>
          <a:xfrm>
            <a:off x="152400" y="1676400"/>
            <a:ext cx="5562600" cy="707886"/>
          </a:xfrm>
          <a:prstGeom prst="rect">
            <a:avLst/>
          </a:prstGeom>
          <a:noFill/>
        </p:spPr>
        <p:txBody>
          <a:bodyPr wrap="square" rtlCol="0">
            <a:spAutoFit/>
          </a:bodyPr>
          <a:lstStyle/>
          <a:p>
            <a:pPr algn="just"/>
            <a:r>
              <a:rPr lang="fr-CH" altLang="zh-TW" sz="1200" dirty="0" smtClean="0">
                <a:latin typeface="Wingdings" pitchFamily="2" charset="2"/>
              </a:rPr>
              <a:t>l</a:t>
            </a:r>
            <a:r>
              <a:rPr lang="fr-CH" altLang="zh-TW" sz="2000" dirty="0" smtClean="0">
                <a:latin typeface="Arial" pitchFamily="34" charset="0"/>
                <a:cs typeface="Arial" pitchFamily="34" charset="0"/>
              </a:rPr>
              <a:t> </a:t>
            </a:r>
            <a:r>
              <a:rPr lang="fr-CH" sz="2000" dirty="0" smtClean="0">
                <a:solidFill>
                  <a:srgbClr val="002060"/>
                </a:solidFill>
                <a:cs typeface="Arial" pitchFamily="34" charset="0"/>
              </a:rPr>
              <a:t>A </a:t>
            </a:r>
            <a:r>
              <a:rPr lang="fr-CH" sz="2000" dirty="0" err="1" smtClean="0">
                <a:solidFill>
                  <a:srgbClr val="002060"/>
                </a:solidFill>
                <a:cs typeface="Arial" pitchFamily="34" charset="0"/>
              </a:rPr>
              <a:t>plumb</a:t>
            </a:r>
            <a:r>
              <a:rPr lang="fr-CH" sz="2000" dirty="0" smtClean="0">
                <a:solidFill>
                  <a:srgbClr val="002060"/>
                </a:solidFill>
                <a:cs typeface="Arial" pitchFamily="34" charset="0"/>
              </a:rPr>
              <a:t> line close to </a:t>
            </a:r>
            <a:r>
              <a:rPr lang="fr-CH" sz="2000" dirty="0" err="1" smtClean="0">
                <a:solidFill>
                  <a:srgbClr val="002060"/>
                </a:solidFill>
                <a:cs typeface="Arial" pitchFamily="34" charset="0"/>
              </a:rPr>
              <a:t>big</a:t>
            </a:r>
            <a:r>
              <a:rPr lang="fr-CH" sz="2000" dirty="0" smtClean="0">
                <a:solidFill>
                  <a:srgbClr val="002060"/>
                </a:solidFill>
                <a:cs typeface="Arial" pitchFamily="34" charset="0"/>
              </a:rPr>
              <a:t> </a:t>
            </a:r>
            <a:r>
              <a:rPr lang="fr-CH" sz="2000" dirty="0" err="1" smtClean="0">
                <a:solidFill>
                  <a:srgbClr val="002060"/>
                </a:solidFill>
                <a:cs typeface="Arial" pitchFamily="34" charset="0"/>
              </a:rPr>
              <a:t>mountains</a:t>
            </a:r>
            <a:r>
              <a:rPr lang="fr-CH" sz="2000" dirty="0" smtClean="0">
                <a:solidFill>
                  <a:srgbClr val="002060"/>
                </a:solidFill>
                <a:cs typeface="Arial" pitchFamily="34" charset="0"/>
              </a:rPr>
              <a:t> </a:t>
            </a:r>
            <a:r>
              <a:rPr lang="fr-CH" sz="2000" dirty="0" err="1" smtClean="0">
                <a:solidFill>
                  <a:srgbClr val="002060"/>
                </a:solidFill>
                <a:cs typeface="Arial" pitchFamily="34" charset="0"/>
              </a:rPr>
              <a:t>should</a:t>
            </a:r>
            <a:r>
              <a:rPr lang="fr-CH" sz="2000" dirty="0" smtClean="0">
                <a:solidFill>
                  <a:srgbClr val="002060"/>
                </a:solidFill>
                <a:cs typeface="Arial" pitchFamily="34" charset="0"/>
              </a:rPr>
              <a:t> </a:t>
            </a:r>
            <a:r>
              <a:rPr lang="fr-CH" sz="2000" dirty="0" err="1" smtClean="0">
                <a:solidFill>
                  <a:srgbClr val="002060"/>
                </a:solidFill>
                <a:cs typeface="Arial" pitchFamily="34" charset="0"/>
              </a:rPr>
              <a:t>deviates</a:t>
            </a:r>
            <a:r>
              <a:rPr lang="fr-CH" sz="2000" dirty="0" smtClean="0">
                <a:solidFill>
                  <a:srgbClr val="002060"/>
                </a:solidFill>
                <a:cs typeface="Arial" pitchFamily="34" charset="0"/>
              </a:rPr>
              <a:t> </a:t>
            </a:r>
            <a:r>
              <a:rPr lang="fr-CH" sz="2000" dirty="0" err="1" smtClean="0">
                <a:solidFill>
                  <a:srgbClr val="002060"/>
                </a:solidFill>
                <a:cs typeface="Arial" pitchFamily="34" charset="0"/>
              </a:rPr>
              <a:t>towards</a:t>
            </a:r>
            <a:r>
              <a:rPr lang="fr-CH" sz="2000" dirty="0" smtClean="0">
                <a:solidFill>
                  <a:srgbClr val="002060"/>
                </a:solidFill>
                <a:cs typeface="Arial" pitchFamily="34" charset="0"/>
              </a:rPr>
              <a:t> the </a:t>
            </a:r>
            <a:r>
              <a:rPr lang="fr-CH" sz="2000" dirty="0" err="1" smtClean="0">
                <a:solidFill>
                  <a:srgbClr val="002060"/>
                </a:solidFill>
                <a:cs typeface="Arial" pitchFamily="34" charset="0"/>
              </a:rPr>
              <a:t>mountain</a:t>
            </a:r>
            <a:r>
              <a:rPr lang="fr-CH" sz="2000" dirty="0" smtClean="0">
                <a:solidFill>
                  <a:srgbClr val="002060"/>
                </a:solidFill>
                <a:cs typeface="Arial" pitchFamily="34" charset="0"/>
              </a:rPr>
              <a:t> </a:t>
            </a:r>
            <a:endParaRPr lang="fr-CH" sz="2000" dirty="0" smtClean="0">
              <a:solidFill>
                <a:srgbClr val="002060"/>
              </a:solidFill>
            </a:endParaRPr>
          </a:p>
        </p:txBody>
      </p:sp>
      <p:sp>
        <p:nvSpPr>
          <p:cNvPr id="13" name="TextBox 12"/>
          <p:cNvSpPr txBox="1"/>
          <p:nvPr/>
        </p:nvSpPr>
        <p:spPr>
          <a:xfrm>
            <a:off x="152400" y="5391090"/>
            <a:ext cx="5943600" cy="1292662"/>
          </a:xfrm>
          <a:prstGeom prst="rect">
            <a:avLst/>
          </a:prstGeom>
          <a:noFill/>
        </p:spPr>
        <p:txBody>
          <a:bodyPr wrap="square" rtlCol="0">
            <a:spAutoFit/>
          </a:bodyPr>
          <a:lstStyle/>
          <a:p>
            <a:pPr algn="just"/>
            <a:r>
              <a:rPr lang="fr-CH" altLang="zh-TW" sz="1200" dirty="0" smtClean="0">
                <a:latin typeface="Wingdings" pitchFamily="2" charset="2"/>
              </a:rPr>
              <a:t>l</a:t>
            </a:r>
            <a:r>
              <a:rPr lang="fr-CH" altLang="zh-TW" sz="2000" dirty="0" smtClean="0">
                <a:latin typeface="Arial" pitchFamily="34" charset="0"/>
                <a:cs typeface="Arial" pitchFamily="34" charset="0"/>
              </a:rPr>
              <a:t> </a:t>
            </a:r>
            <a:r>
              <a:rPr lang="fr-CH" altLang="zh-TW" sz="2000" dirty="0" err="1" smtClean="0">
                <a:solidFill>
                  <a:srgbClr val="002060"/>
                </a:solidFill>
                <a:cs typeface="Arial" pitchFamily="34" charset="0"/>
              </a:rPr>
              <a:t>Measurments</a:t>
            </a:r>
            <a:r>
              <a:rPr lang="fr-CH" altLang="zh-TW" sz="2000" dirty="0" smtClean="0">
                <a:solidFill>
                  <a:srgbClr val="002060"/>
                </a:solidFill>
                <a:cs typeface="Arial" pitchFamily="34" charset="0"/>
              </a:rPr>
              <a:t> for Mt Everest and Himalaya : </a:t>
            </a:r>
            <a:r>
              <a:rPr lang="en-US" altLang="zh-TW" sz="2000" dirty="0" smtClean="0">
                <a:solidFill>
                  <a:srgbClr val="002060"/>
                </a:solidFill>
                <a:ea typeface="新細明體" pitchFamily="18" charset="-120"/>
              </a:rPr>
              <a:t>found a deviation of ~5.23” … instead of the predicted 15.89”</a:t>
            </a:r>
          </a:p>
          <a:p>
            <a:pPr algn="just"/>
            <a:r>
              <a:rPr lang="fr-CH" altLang="zh-TW" dirty="0" smtClean="0">
                <a:solidFill>
                  <a:srgbClr val="002060"/>
                </a:solidFill>
                <a:cs typeface="Arial" pitchFamily="34" charset="0"/>
              </a:rPr>
              <a:t> </a:t>
            </a:r>
          </a:p>
          <a:p>
            <a:pPr algn="just"/>
            <a:r>
              <a:rPr lang="fr-CH" sz="2000" dirty="0" smtClean="0">
                <a:solidFill>
                  <a:srgbClr val="C00000"/>
                </a:solidFill>
                <a:cs typeface="Arial" pitchFamily="34" charset="0"/>
              </a:rPr>
              <a:t>                             </a:t>
            </a:r>
            <a:r>
              <a:rPr lang="fr-CH" sz="2000" dirty="0" err="1" smtClean="0">
                <a:solidFill>
                  <a:srgbClr val="C00000"/>
                </a:solidFill>
                <a:cs typeface="Arial" pitchFamily="34" charset="0"/>
              </a:rPr>
              <a:t>Some</a:t>
            </a:r>
            <a:r>
              <a:rPr lang="fr-CH" sz="2000" dirty="0" smtClean="0">
                <a:solidFill>
                  <a:srgbClr val="C00000"/>
                </a:solidFill>
                <a:cs typeface="Arial" pitchFamily="34" charset="0"/>
              </a:rPr>
              <a:t> mass </a:t>
            </a:r>
            <a:r>
              <a:rPr lang="fr-CH" sz="2000" dirty="0" err="1" smtClean="0">
                <a:solidFill>
                  <a:srgbClr val="C00000"/>
                </a:solidFill>
                <a:cs typeface="Arial" pitchFamily="34" charset="0"/>
              </a:rPr>
              <a:t>is</a:t>
            </a:r>
            <a:r>
              <a:rPr lang="fr-CH" sz="2000" dirty="0" smtClean="0">
                <a:solidFill>
                  <a:srgbClr val="C00000"/>
                </a:solidFill>
                <a:cs typeface="Arial" pitchFamily="34" charset="0"/>
              </a:rPr>
              <a:t> </a:t>
            </a:r>
            <a:r>
              <a:rPr lang="fr-CH" sz="2000" dirty="0" err="1" smtClean="0">
                <a:solidFill>
                  <a:srgbClr val="C00000"/>
                </a:solidFill>
                <a:cs typeface="Arial" pitchFamily="34" charset="0"/>
              </a:rPr>
              <a:t>missing</a:t>
            </a:r>
            <a:endParaRPr lang="fr-CH" sz="2000"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8" name="Title 7"/>
          <p:cNvSpPr>
            <a:spLocks noGrp="1"/>
          </p:cNvSpPr>
          <p:nvPr>
            <p:ph type="title"/>
          </p:nvPr>
        </p:nvSpPr>
        <p:spPr>
          <a:xfrm>
            <a:off x="142844" y="142852"/>
            <a:ext cx="8229600" cy="561228"/>
          </a:xfrm>
        </p:spPr>
        <p:txBody>
          <a:bodyPr>
            <a:noAutofit/>
          </a:bodyPr>
          <a:lstStyle/>
          <a:p>
            <a:pPr algn="l"/>
            <a:r>
              <a:rPr lang="fr-CH" sz="3600" dirty="0" err="1" smtClean="0">
                <a:solidFill>
                  <a:schemeClr val="bg1"/>
                </a:solidFill>
              </a:rPr>
              <a:t>Isostatic</a:t>
            </a:r>
            <a:r>
              <a:rPr lang="fr-CH" sz="3600" dirty="0" smtClean="0">
                <a:solidFill>
                  <a:schemeClr val="bg1"/>
                </a:solidFill>
              </a:rPr>
              <a:t> compensation : </a:t>
            </a:r>
            <a:r>
              <a:rPr lang="fr-CH" sz="3600" dirty="0" err="1" smtClean="0">
                <a:solidFill>
                  <a:schemeClr val="bg1"/>
                </a:solidFill>
              </a:rPr>
              <a:t>models</a:t>
            </a:r>
            <a:endParaRPr lang="fr-CH" sz="3600" dirty="0">
              <a:solidFill>
                <a:schemeClr val="bg1"/>
              </a:solidFill>
            </a:endParaRPr>
          </a:p>
        </p:txBody>
      </p:sp>
      <p:sp>
        <p:nvSpPr>
          <p:cNvPr id="10" name="TextBox 9"/>
          <p:cNvSpPr txBox="1"/>
          <p:nvPr/>
        </p:nvSpPr>
        <p:spPr>
          <a:xfrm>
            <a:off x="0" y="914400"/>
            <a:ext cx="5334000" cy="677108"/>
          </a:xfrm>
          <a:prstGeom prst="rect">
            <a:avLst/>
          </a:prstGeom>
          <a:noFill/>
        </p:spPr>
        <p:txBody>
          <a:bodyPr wrap="square" rtlCol="0">
            <a:spAutoFit/>
          </a:bodyPr>
          <a:lstStyle/>
          <a:p>
            <a:pPr algn="just"/>
            <a:r>
              <a:rPr lang="fr-CH" altLang="zh-TW" sz="1200" dirty="0" smtClean="0">
                <a:latin typeface="Wingdings" pitchFamily="2" charset="2"/>
              </a:rPr>
              <a:t>l</a:t>
            </a:r>
            <a:r>
              <a:rPr lang="fr-CH" altLang="zh-TW" sz="2000" dirty="0" smtClean="0">
                <a:latin typeface="Arial" pitchFamily="34" charset="0"/>
                <a:cs typeface="Arial" pitchFamily="34" charset="0"/>
              </a:rPr>
              <a:t> </a:t>
            </a:r>
            <a:r>
              <a:rPr lang="fr-CH" dirty="0" smtClean="0">
                <a:solidFill>
                  <a:srgbClr val="C00000"/>
                </a:solidFill>
                <a:cs typeface="Arial" pitchFamily="34" charset="0"/>
              </a:rPr>
              <a:t>Airy model </a:t>
            </a:r>
            <a:r>
              <a:rPr lang="fr-CH" dirty="0" smtClean="0">
                <a:solidFill>
                  <a:srgbClr val="002060"/>
                </a:solidFill>
                <a:cs typeface="Arial" pitchFamily="34" charset="0"/>
              </a:rPr>
              <a:t>: </a:t>
            </a:r>
            <a:r>
              <a:rPr lang="fr-CH" dirty="0" err="1" smtClean="0">
                <a:solidFill>
                  <a:srgbClr val="002060"/>
                </a:solidFill>
                <a:cs typeface="Arial" pitchFamily="34" charset="0"/>
              </a:rPr>
              <a:t>crust</a:t>
            </a:r>
            <a:r>
              <a:rPr lang="fr-CH" dirty="0" smtClean="0">
                <a:solidFill>
                  <a:srgbClr val="002060"/>
                </a:solidFill>
                <a:cs typeface="Arial" pitchFamily="34" charset="0"/>
              </a:rPr>
              <a:t> has </a:t>
            </a:r>
            <a:r>
              <a:rPr lang="fr-CH" dirty="0" err="1" smtClean="0">
                <a:solidFill>
                  <a:srgbClr val="002060"/>
                </a:solidFill>
                <a:cs typeface="Arial" pitchFamily="34" charset="0"/>
              </a:rPr>
              <a:t>same</a:t>
            </a:r>
            <a:r>
              <a:rPr lang="fr-CH" dirty="0" smtClean="0">
                <a:solidFill>
                  <a:srgbClr val="002060"/>
                </a:solidFill>
                <a:cs typeface="Arial" pitchFamily="34" charset="0"/>
              </a:rPr>
              <a:t> </a:t>
            </a:r>
            <a:r>
              <a:rPr lang="fr-CH" dirty="0" err="1" smtClean="0">
                <a:solidFill>
                  <a:srgbClr val="002060"/>
                </a:solidFill>
                <a:cs typeface="Arial" pitchFamily="34" charset="0"/>
              </a:rPr>
              <a:t>density</a:t>
            </a:r>
            <a:r>
              <a:rPr lang="fr-CH" dirty="0" smtClean="0">
                <a:solidFill>
                  <a:srgbClr val="002060"/>
                </a:solidFill>
                <a:cs typeface="Arial" pitchFamily="34" charset="0"/>
              </a:rPr>
              <a:t> </a:t>
            </a:r>
            <a:r>
              <a:rPr lang="fr-CH" dirty="0" err="1" smtClean="0">
                <a:solidFill>
                  <a:srgbClr val="002060"/>
                </a:solidFill>
                <a:cs typeface="Arial" pitchFamily="34" charset="0"/>
              </a:rPr>
              <a:t>everywhere</a:t>
            </a:r>
            <a:r>
              <a:rPr lang="fr-CH" dirty="0" smtClean="0">
                <a:solidFill>
                  <a:srgbClr val="002060"/>
                </a:solidFill>
                <a:cs typeface="Arial" pitchFamily="34" charset="0"/>
              </a:rPr>
              <a:t>, and the </a:t>
            </a:r>
            <a:r>
              <a:rPr lang="fr-CH" dirty="0" err="1" smtClean="0">
                <a:solidFill>
                  <a:srgbClr val="C00000"/>
                </a:solidFill>
                <a:cs typeface="Arial" pitchFamily="34" charset="0"/>
              </a:rPr>
              <a:t>Moho</a:t>
            </a:r>
            <a:r>
              <a:rPr lang="fr-CH" dirty="0" smtClean="0">
                <a:solidFill>
                  <a:srgbClr val="C00000"/>
                </a:solidFill>
                <a:cs typeface="Arial" pitchFamily="34" charset="0"/>
              </a:rPr>
              <a:t> </a:t>
            </a:r>
            <a:r>
              <a:rPr lang="fr-CH" dirty="0" err="1" smtClean="0">
                <a:solidFill>
                  <a:srgbClr val="C00000"/>
                </a:solidFill>
                <a:cs typeface="Arial" pitchFamily="34" charset="0"/>
              </a:rPr>
              <a:t>depth</a:t>
            </a:r>
            <a:r>
              <a:rPr lang="fr-CH" dirty="0" smtClean="0">
                <a:solidFill>
                  <a:srgbClr val="C00000"/>
                </a:solidFill>
                <a:cs typeface="Arial" pitchFamily="34" charset="0"/>
              </a:rPr>
              <a:t> </a:t>
            </a:r>
            <a:r>
              <a:rPr lang="fr-CH" dirty="0" err="1" smtClean="0">
                <a:solidFill>
                  <a:srgbClr val="002060"/>
                </a:solidFill>
                <a:cs typeface="Arial" pitchFamily="34" charset="0"/>
              </a:rPr>
              <a:t>is</a:t>
            </a:r>
            <a:r>
              <a:rPr lang="fr-CH" dirty="0" smtClean="0">
                <a:solidFill>
                  <a:srgbClr val="002060"/>
                </a:solidFill>
                <a:cs typeface="Arial" pitchFamily="34" charset="0"/>
              </a:rPr>
              <a:t> </a:t>
            </a:r>
            <a:r>
              <a:rPr lang="fr-CH" dirty="0" err="1" smtClean="0">
                <a:solidFill>
                  <a:srgbClr val="002060"/>
                </a:solidFill>
                <a:cs typeface="Arial" pitchFamily="34" charset="0"/>
              </a:rPr>
              <a:t>lateraly</a:t>
            </a:r>
            <a:r>
              <a:rPr lang="fr-CH" dirty="0" smtClean="0">
                <a:solidFill>
                  <a:srgbClr val="002060"/>
                </a:solidFill>
                <a:cs typeface="Arial" pitchFamily="34" charset="0"/>
              </a:rPr>
              <a:t> </a:t>
            </a:r>
            <a:r>
              <a:rPr lang="fr-CH" dirty="0" err="1" smtClean="0">
                <a:solidFill>
                  <a:srgbClr val="C00000"/>
                </a:solidFill>
                <a:cs typeface="Arial" pitchFamily="34" charset="0"/>
              </a:rPr>
              <a:t>varying</a:t>
            </a:r>
            <a:r>
              <a:rPr lang="fr-CH" dirty="0" smtClean="0">
                <a:solidFill>
                  <a:srgbClr val="002060"/>
                </a:solidFill>
                <a:cs typeface="Arial" pitchFamily="34" charset="0"/>
              </a:rPr>
              <a:t>.</a:t>
            </a:r>
            <a:endParaRPr lang="fr-CH" dirty="0" smtClean="0">
              <a:solidFill>
                <a:srgbClr val="002060"/>
              </a:solidFill>
            </a:endParaRPr>
          </a:p>
        </p:txBody>
      </p:sp>
      <p:sp>
        <p:nvSpPr>
          <p:cNvPr id="12" name="TextBox 11"/>
          <p:cNvSpPr txBox="1"/>
          <p:nvPr/>
        </p:nvSpPr>
        <p:spPr>
          <a:xfrm>
            <a:off x="0" y="3200400"/>
            <a:ext cx="5486400" cy="677108"/>
          </a:xfrm>
          <a:prstGeom prst="rect">
            <a:avLst/>
          </a:prstGeom>
          <a:noFill/>
        </p:spPr>
        <p:txBody>
          <a:bodyPr wrap="square" rtlCol="0">
            <a:spAutoFit/>
          </a:bodyPr>
          <a:lstStyle/>
          <a:p>
            <a:pPr algn="just"/>
            <a:r>
              <a:rPr lang="fr-CH" sz="1200" dirty="0" smtClean="0">
                <a:latin typeface="Wingdings" pitchFamily="2" charset="2"/>
              </a:rPr>
              <a:t>l</a:t>
            </a:r>
            <a:r>
              <a:rPr lang="fr-CH" sz="2000" dirty="0" smtClean="0">
                <a:latin typeface="Arial" pitchFamily="34" charset="0"/>
                <a:cs typeface="Arial" pitchFamily="34" charset="0"/>
              </a:rPr>
              <a:t> </a:t>
            </a:r>
            <a:r>
              <a:rPr lang="fr-CH" dirty="0" smtClean="0">
                <a:solidFill>
                  <a:srgbClr val="C00000"/>
                </a:solidFill>
              </a:rPr>
              <a:t>Pratt model </a:t>
            </a:r>
            <a:r>
              <a:rPr lang="fr-CH" dirty="0" smtClean="0">
                <a:solidFill>
                  <a:srgbClr val="002060"/>
                </a:solidFill>
              </a:rPr>
              <a:t>: Juxtaposition of </a:t>
            </a:r>
            <a:r>
              <a:rPr lang="fr-CH" dirty="0" err="1" smtClean="0">
                <a:solidFill>
                  <a:srgbClr val="002060"/>
                </a:solidFill>
              </a:rPr>
              <a:t>crustal</a:t>
            </a:r>
            <a:r>
              <a:rPr lang="fr-CH" dirty="0" smtClean="0">
                <a:solidFill>
                  <a:srgbClr val="002060"/>
                </a:solidFill>
              </a:rPr>
              <a:t> blocks of </a:t>
            </a:r>
            <a:r>
              <a:rPr lang="fr-CH" dirty="0" err="1" smtClean="0">
                <a:solidFill>
                  <a:srgbClr val="C00000"/>
                </a:solidFill>
              </a:rPr>
              <a:t>different</a:t>
            </a:r>
            <a:r>
              <a:rPr lang="fr-CH" dirty="0" smtClean="0">
                <a:solidFill>
                  <a:srgbClr val="C00000"/>
                </a:solidFill>
              </a:rPr>
              <a:t> </a:t>
            </a:r>
            <a:r>
              <a:rPr lang="fr-CH" dirty="0" err="1" smtClean="0">
                <a:solidFill>
                  <a:srgbClr val="C00000"/>
                </a:solidFill>
              </a:rPr>
              <a:t>densities</a:t>
            </a:r>
            <a:r>
              <a:rPr lang="fr-CH" dirty="0" smtClean="0">
                <a:solidFill>
                  <a:srgbClr val="002060"/>
                </a:solidFill>
              </a:rPr>
              <a:t>. The </a:t>
            </a:r>
            <a:r>
              <a:rPr lang="fr-CH" dirty="0" err="1" smtClean="0">
                <a:solidFill>
                  <a:srgbClr val="002060"/>
                </a:solidFill>
              </a:rPr>
              <a:t>Moho</a:t>
            </a:r>
            <a:r>
              <a:rPr lang="fr-CH" dirty="0" smtClean="0">
                <a:solidFill>
                  <a:srgbClr val="002060"/>
                </a:solidFill>
              </a:rPr>
              <a:t> </a:t>
            </a:r>
            <a:r>
              <a:rPr lang="fr-CH" dirty="0" err="1" smtClean="0">
                <a:solidFill>
                  <a:srgbClr val="002060"/>
                </a:solidFill>
              </a:rPr>
              <a:t>is</a:t>
            </a:r>
            <a:r>
              <a:rPr lang="fr-CH" dirty="0" smtClean="0">
                <a:solidFill>
                  <a:srgbClr val="002060"/>
                </a:solidFill>
              </a:rPr>
              <a:t> </a:t>
            </a:r>
            <a:r>
              <a:rPr lang="fr-CH" dirty="0" err="1" smtClean="0">
                <a:solidFill>
                  <a:srgbClr val="002060"/>
                </a:solidFill>
              </a:rPr>
              <a:t>at</a:t>
            </a:r>
            <a:r>
              <a:rPr lang="fr-CH" dirty="0" smtClean="0">
                <a:solidFill>
                  <a:srgbClr val="002060"/>
                </a:solidFill>
              </a:rPr>
              <a:t> constant </a:t>
            </a:r>
            <a:r>
              <a:rPr lang="fr-CH" dirty="0" err="1" smtClean="0">
                <a:solidFill>
                  <a:srgbClr val="002060"/>
                </a:solidFill>
              </a:rPr>
              <a:t>depth</a:t>
            </a:r>
            <a:r>
              <a:rPr lang="fr-CH" dirty="0" smtClean="0">
                <a:solidFill>
                  <a:srgbClr val="002060"/>
                </a:solidFill>
              </a:rPr>
              <a:t>.</a:t>
            </a:r>
          </a:p>
        </p:txBody>
      </p:sp>
      <p:sp>
        <p:nvSpPr>
          <p:cNvPr id="13" name="TextBox 12"/>
          <p:cNvSpPr txBox="1"/>
          <p:nvPr/>
        </p:nvSpPr>
        <p:spPr>
          <a:xfrm>
            <a:off x="76200" y="5257800"/>
            <a:ext cx="5334000" cy="677108"/>
          </a:xfrm>
          <a:prstGeom prst="rect">
            <a:avLst/>
          </a:prstGeom>
          <a:noFill/>
        </p:spPr>
        <p:txBody>
          <a:bodyPr wrap="square" rtlCol="0">
            <a:spAutoFit/>
          </a:bodyPr>
          <a:lstStyle/>
          <a:p>
            <a:pPr algn="just"/>
            <a:r>
              <a:rPr lang="fr-CH" altLang="zh-TW" sz="1200" dirty="0" smtClean="0">
                <a:latin typeface="Wingdings" pitchFamily="2" charset="2"/>
              </a:rPr>
              <a:t>l</a:t>
            </a:r>
            <a:r>
              <a:rPr lang="fr-CH" altLang="zh-TW" sz="2000" dirty="0" smtClean="0">
                <a:latin typeface="Arial "/>
                <a:cs typeface="Arial" pitchFamily="34" charset="0"/>
              </a:rPr>
              <a:t> </a:t>
            </a:r>
            <a:r>
              <a:rPr lang="fr-CH" dirty="0" err="1" smtClean="0">
                <a:solidFill>
                  <a:srgbClr val="C00000"/>
                </a:solidFill>
              </a:rPr>
              <a:t>Vening</a:t>
            </a:r>
            <a:r>
              <a:rPr lang="fr-CH" dirty="0" smtClean="0">
                <a:solidFill>
                  <a:srgbClr val="C00000"/>
                </a:solidFill>
              </a:rPr>
              <a:t> </a:t>
            </a:r>
            <a:r>
              <a:rPr lang="fr-CH" dirty="0" err="1" smtClean="0">
                <a:solidFill>
                  <a:srgbClr val="C00000"/>
                </a:solidFill>
              </a:rPr>
              <a:t>Meinesz</a:t>
            </a:r>
            <a:r>
              <a:rPr lang="fr-CH" dirty="0" smtClean="0">
                <a:solidFill>
                  <a:srgbClr val="C00000"/>
                </a:solidFill>
              </a:rPr>
              <a:t> model </a:t>
            </a:r>
            <a:r>
              <a:rPr lang="fr-CH" dirty="0" smtClean="0">
                <a:solidFill>
                  <a:srgbClr val="002060"/>
                </a:solidFill>
              </a:rPr>
              <a:t>: </a:t>
            </a:r>
            <a:r>
              <a:rPr lang="fr-CH" dirty="0" err="1" smtClean="0">
                <a:solidFill>
                  <a:srgbClr val="002060"/>
                </a:solidFill>
              </a:rPr>
              <a:t>similar</a:t>
            </a:r>
            <a:r>
              <a:rPr lang="fr-CH" dirty="0" smtClean="0">
                <a:solidFill>
                  <a:srgbClr val="002060"/>
                </a:solidFill>
              </a:rPr>
              <a:t> to  Airy model, but </a:t>
            </a:r>
            <a:r>
              <a:rPr lang="fr-CH" dirty="0" err="1" smtClean="0">
                <a:solidFill>
                  <a:srgbClr val="002060"/>
                </a:solidFill>
              </a:rPr>
              <a:t>take</a:t>
            </a:r>
            <a:r>
              <a:rPr lang="fr-CH" dirty="0" smtClean="0">
                <a:solidFill>
                  <a:srgbClr val="002060"/>
                </a:solidFill>
              </a:rPr>
              <a:t> </a:t>
            </a:r>
            <a:r>
              <a:rPr lang="fr-CH" dirty="0" err="1" smtClean="0">
                <a:solidFill>
                  <a:srgbClr val="002060"/>
                </a:solidFill>
              </a:rPr>
              <a:t>into</a:t>
            </a:r>
            <a:r>
              <a:rPr lang="fr-CH" dirty="0" smtClean="0">
                <a:solidFill>
                  <a:srgbClr val="002060"/>
                </a:solidFill>
              </a:rPr>
              <a:t> </a:t>
            </a:r>
            <a:r>
              <a:rPr lang="fr-CH" dirty="0" err="1" smtClean="0">
                <a:solidFill>
                  <a:srgbClr val="002060"/>
                </a:solidFill>
              </a:rPr>
              <a:t>account</a:t>
            </a:r>
            <a:r>
              <a:rPr lang="fr-CH" dirty="0" smtClean="0">
                <a:solidFill>
                  <a:srgbClr val="002060"/>
                </a:solidFill>
              </a:rPr>
              <a:t> the </a:t>
            </a:r>
            <a:r>
              <a:rPr lang="fr-CH" dirty="0" smtClean="0">
                <a:solidFill>
                  <a:srgbClr val="C00000"/>
                </a:solidFill>
              </a:rPr>
              <a:t>flexure</a:t>
            </a:r>
            <a:r>
              <a:rPr lang="fr-CH" dirty="0" smtClean="0">
                <a:solidFill>
                  <a:srgbClr val="002060"/>
                </a:solidFill>
              </a:rPr>
              <a:t> of the </a:t>
            </a:r>
            <a:r>
              <a:rPr lang="fr-CH" dirty="0" err="1" smtClean="0">
                <a:solidFill>
                  <a:srgbClr val="002060"/>
                </a:solidFill>
              </a:rPr>
              <a:t>lithosphere</a:t>
            </a:r>
            <a:r>
              <a:rPr lang="fr-CH" dirty="0" smtClean="0">
                <a:solidFill>
                  <a:srgbClr val="002060"/>
                </a:solidFill>
              </a:rPr>
              <a:t>. </a:t>
            </a:r>
          </a:p>
        </p:txBody>
      </p:sp>
      <p:pic>
        <p:nvPicPr>
          <p:cNvPr id="14" name="Picture 13" descr="Lowrie_Fig2.64a.jpg"/>
          <p:cNvPicPr>
            <a:picLocks noChangeAspect="1"/>
          </p:cNvPicPr>
          <p:nvPr/>
        </p:nvPicPr>
        <p:blipFill>
          <a:blip r:embed="rId4" cstate="print"/>
          <a:stretch>
            <a:fillRect/>
          </a:stretch>
        </p:blipFill>
        <p:spPr>
          <a:xfrm>
            <a:off x="5391600" y="838199"/>
            <a:ext cx="3600000" cy="1825826"/>
          </a:xfrm>
          <a:prstGeom prst="rect">
            <a:avLst/>
          </a:prstGeom>
        </p:spPr>
      </p:pic>
      <p:pic>
        <p:nvPicPr>
          <p:cNvPr id="15" name="Picture 14" descr="Lowrie_Fig2.64b.jpg"/>
          <p:cNvPicPr>
            <a:picLocks noChangeAspect="1"/>
          </p:cNvPicPr>
          <p:nvPr/>
        </p:nvPicPr>
        <p:blipFill>
          <a:blip r:embed="rId5" cstate="print"/>
          <a:stretch>
            <a:fillRect/>
          </a:stretch>
        </p:blipFill>
        <p:spPr>
          <a:xfrm>
            <a:off x="5410200" y="3124200"/>
            <a:ext cx="3600000" cy="1856814"/>
          </a:xfrm>
          <a:prstGeom prst="rect">
            <a:avLst/>
          </a:prstGeom>
        </p:spPr>
      </p:pic>
      <p:pic>
        <p:nvPicPr>
          <p:cNvPr id="16" name="Picture 15" descr="Lowrie_Fig2.64c.jpg"/>
          <p:cNvPicPr>
            <a:picLocks noChangeAspect="1"/>
          </p:cNvPicPr>
          <p:nvPr/>
        </p:nvPicPr>
        <p:blipFill>
          <a:blip r:embed="rId6" cstate="print"/>
          <a:stretch>
            <a:fillRect/>
          </a:stretch>
        </p:blipFill>
        <p:spPr>
          <a:xfrm>
            <a:off x="5410200" y="5105399"/>
            <a:ext cx="3600000" cy="1825826"/>
          </a:xfrm>
          <a:prstGeom prst="rect">
            <a:avLst/>
          </a:prstGeom>
        </p:spPr>
      </p:pic>
      <p:sp>
        <p:nvSpPr>
          <p:cNvPr id="17" name="TextBox 16"/>
          <p:cNvSpPr txBox="1"/>
          <p:nvPr/>
        </p:nvSpPr>
        <p:spPr>
          <a:xfrm>
            <a:off x="76200" y="1752600"/>
            <a:ext cx="5562600" cy="307777"/>
          </a:xfrm>
          <a:prstGeom prst="rect">
            <a:avLst/>
          </a:prstGeom>
          <a:noFill/>
        </p:spPr>
        <p:txBody>
          <a:bodyPr wrap="square" rtlCol="0">
            <a:spAutoFit/>
          </a:bodyPr>
          <a:lstStyle/>
          <a:p>
            <a:pPr algn="just"/>
            <a:r>
              <a:rPr lang="fr-CH" sz="1400" dirty="0" err="1" smtClean="0">
                <a:solidFill>
                  <a:srgbClr val="002060"/>
                </a:solidFill>
                <a:cs typeface="Arial" pitchFamily="34" charset="0"/>
              </a:rPr>
              <a:t>hydrostatic</a:t>
            </a:r>
            <a:r>
              <a:rPr lang="fr-CH" sz="1400" dirty="0" smtClean="0">
                <a:solidFill>
                  <a:srgbClr val="002060"/>
                </a:solidFill>
                <a:cs typeface="Arial" pitchFamily="34" charset="0"/>
              </a:rPr>
              <a:t> </a:t>
            </a:r>
            <a:r>
              <a:rPr lang="fr-CH" sz="1400" dirty="0" err="1" smtClean="0">
                <a:solidFill>
                  <a:srgbClr val="002060"/>
                </a:solidFill>
                <a:cs typeface="Arial" pitchFamily="34" charset="0"/>
              </a:rPr>
              <a:t>equilibrium</a:t>
            </a:r>
            <a:r>
              <a:rPr lang="fr-CH" sz="1400" dirty="0" smtClean="0">
                <a:solidFill>
                  <a:srgbClr val="002060"/>
                </a:solidFill>
                <a:cs typeface="Arial" pitchFamily="34" charset="0"/>
              </a:rPr>
              <a:t> : pressure </a:t>
            </a:r>
            <a:r>
              <a:rPr lang="fr-CH" sz="1400" dirty="0" err="1" smtClean="0">
                <a:solidFill>
                  <a:srgbClr val="002060"/>
                </a:solidFill>
                <a:cs typeface="Arial" pitchFamily="34" charset="0"/>
              </a:rPr>
              <a:t>at</a:t>
            </a:r>
            <a:r>
              <a:rPr lang="fr-CH" sz="1400" dirty="0" smtClean="0">
                <a:solidFill>
                  <a:srgbClr val="002060"/>
                </a:solidFill>
                <a:cs typeface="Arial" pitchFamily="34" charset="0"/>
              </a:rPr>
              <a:t> </a:t>
            </a:r>
            <a:r>
              <a:rPr lang="fr-CH" sz="1400" dirty="0" err="1" smtClean="0">
                <a:solidFill>
                  <a:srgbClr val="002060"/>
                </a:solidFill>
                <a:cs typeface="Arial" pitchFamily="34" charset="0"/>
              </a:rPr>
              <a:t>depth</a:t>
            </a:r>
            <a:r>
              <a:rPr lang="fr-CH" sz="1400" dirty="0" smtClean="0">
                <a:solidFill>
                  <a:srgbClr val="002060"/>
                </a:solidFill>
                <a:cs typeface="Arial" pitchFamily="34" charset="0"/>
              </a:rPr>
              <a:t> C </a:t>
            </a:r>
            <a:r>
              <a:rPr lang="fr-CH" sz="1400" dirty="0" err="1" smtClean="0">
                <a:solidFill>
                  <a:srgbClr val="002060"/>
                </a:solidFill>
                <a:cs typeface="Arial" pitchFamily="34" charset="0"/>
              </a:rPr>
              <a:t>is</a:t>
            </a:r>
            <a:r>
              <a:rPr lang="fr-CH" sz="1400" dirty="0" smtClean="0">
                <a:solidFill>
                  <a:srgbClr val="002060"/>
                </a:solidFill>
                <a:cs typeface="Arial" pitchFamily="34" charset="0"/>
              </a:rPr>
              <a:t> the </a:t>
            </a:r>
            <a:r>
              <a:rPr lang="fr-CH" sz="1400" dirty="0" err="1" smtClean="0">
                <a:solidFill>
                  <a:srgbClr val="002060"/>
                </a:solidFill>
                <a:cs typeface="Arial" pitchFamily="34" charset="0"/>
              </a:rPr>
              <a:t>same</a:t>
            </a:r>
            <a:r>
              <a:rPr lang="fr-CH" sz="1400" dirty="0" smtClean="0">
                <a:solidFill>
                  <a:srgbClr val="002060"/>
                </a:solidFill>
                <a:cs typeface="Arial" pitchFamily="34" charset="0"/>
              </a:rPr>
              <a:t> </a:t>
            </a:r>
            <a:r>
              <a:rPr lang="fr-CH" sz="1400" dirty="0" err="1" smtClean="0">
                <a:solidFill>
                  <a:srgbClr val="002060"/>
                </a:solidFill>
                <a:cs typeface="Arial" pitchFamily="34" charset="0"/>
              </a:rPr>
              <a:t>everywhere</a:t>
            </a:r>
            <a:r>
              <a:rPr lang="fr-CH" sz="1400" dirty="0" smtClean="0">
                <a:solidFill>
                  <a:srgbClr val="002060"/>
                </a:solidFill>
                <a:cs typeface="Arial" pitchFamily="34" charset="0"/>
              </a:rPr>
              <a:t>  </a:t>
            </a:r>
            <a:endParaRPr lang="fr-CH" sz="1400" dirty="0" smtClean="0">
              <a:solidFill>
                <a:srgbClr val="002060"/>
              </a:solidFill>
            </a:endParaRPr>
          </a:p>
        </p:txBody>
      </p:sp>
      <p:graphicFrame>
        <p:nvGraphicFramePr>
          <p:cNvPr id="75778" name="Object 2"/>
          <p:cNvGraphicFramePr>
            <a:graphicFrameLocks noChangeAspect="1"/>
          </p:cNvGraphicFramePr>
          <p:nvPr/>
        </p:nvGraphicFramePr>
        <p:xfrm>
          <a:off x="1066800" y="2362200"/>
          <a:ext cx="1387475" cy="608013"/>
        </p:xfrm>
        <a:graphic>
          <a:graphicData uri="http://schemas.openxmlformats.org/presentationml/2006/ole">
            <mc:AlternateContent xmlns:mc="http://schemas.openxmlformats.org/markup-compatibility/2006">
              <mc:Choice xmlns:v="urn:schemas-microsoft-com:vml" Requires="v">
                <p:oleObj spid="_x0000_s75986" name="Equation" r:id="rId7" imgW="927000" imgH="406080" progId="Equation.3">
                  <p:embed/>
                </p:oleObj>
              </mc:Choice>
              <mc:Fallback>
                <p:oleObj name="Equation" r:id="rId7" imgW="927000" imgH="40608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362200"/>
                        <a:ext cx="1387475" cy="608013"/>
                      </a:xfrm>
                      <a:prstGeom prst="rect">
                        <a:avLst/>
                      </a:prstGeom>
                      <a:noFill/>
                      <a:extLst>
                        <a:ext uri="{909E8E84-426E-40DD-AFC4-6F175D3DCCD1}">
                          <a14:hiddenFill xmlns:a14="http://schemas.microsoft.com/office/drawing/2010/main">
                            <a:solidFill>
                              <a:srgbClr val="0F6FC6"/>
                            </a:solidFill>
                          </a14:hiddenFill>
                        </a:ext>
                      </a:extLst>
                    </p:spPr>
                  </p:pic>
                </p:oleObj>
              </mc:Fallback>
            </mc:AlternateContent>
          </a:graphicData>
        </a:graphic>
      </p:graphicFrame>
      <p:graphicFrame>
        <p:nvGraphicFramePr>
          <p:cNvPr id="75779" name="Object 3"/>
          <p:cNvGraphicFramePr>
            <a:graphicFrameLocks noChangeAspect="1"/>
          </p:cNvGraphicFramePr>
          <p:nvPr/>
        </p:nvGraphicFramePr>
        <p:xfrm>
          <a:off x="3505200" y="2362200"/>
          <a:ext cx="1482725" cy="608013"/>
        </p:xfrm>
        <a:graphic>
          <a:graphicData uri="http://schemas.openxmlformats.org/presentationml/2006/ole">
            <mc:AlternateContent xmlns:mc="http://schemas.openxmlformats.org/markup-compatibility/2006">
              <mc:Choice xmlns:v="urn:schemas-microsoft-com:vml" Requires="v">
                <p:oleObj spid="_x0000_s75987" name="Equation" r:id="rId9" imgW="990360" imgH="406080" progId="Equation.3">
                  <p:embed/>
                </p:oleObj>
              </mc:Choice>
              <mc:Fallback>
                <p:oleObj name="Equation" r:id="rId9" imgW="990360" imgH="40608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2362200"/>
                        <a:ext cx="1482725" cy="608013"/>
                      </a:xfrm>
                      <a:prstGeom prst="rect">
                        <a:avLst/>
                      </a:prstGeom>
                      <a:noFill/>
                      <a:extLst>
                        <a:ext uri="{909E8E84-426E-40DD-AFC4-6F175D3DCCD1}">
                          <a14:hiddenFill xmlns:a14="http://schemas.microsoft.com/office/drawing/2010/main">
                            <a:solidFill>
                              <a:srgbClr val="0F6FC6"/>
                            </a:solidFill>
                          </a14:hiddenFill>
                        </a:ext>
                      </a:extLst>
                    </p:spPr>
                  </p:pic>
                </p:oleObj>
              </mc:Fallback>
            </mc:AlternateContent>
          </a:graphicData>
        </a:graphic>
      </p:graphicFrame>
      <p:sp>
        <p:nvSpPr>
          <p:cNvPr id="18" name="TextBox 17"/>
          <p:cNvSpPr txBox="1"/>
          <p:nvPr/>
        </p:nvSpPr>
        <p:spPr>
          <a:xfrm>
            <a:off x="76200" y="2514600"/>
            <a:ext cx="1143000" cy="307777"/>
          </a:xfrm>
          <a:prstGeom prst="rect">
            <a:avLst/>
          </a:prstGeom>
          <a:noFill/>
        </p:spPr>
        <p:txBody>
          <a:bodyPr wrap="square" rtlCol="0">
            <a:spAutoFit/>
          </a:bodyPr>
          <a:lstStyle/>
          <a:p>
            <a:pPr algn="just"/>
            <a:r>
              <a:rPr lang="fr-CH" sz="1400" spc="-40" dirty="0" smtClean="0">
                <a:solidFill>
                  <a:srgbClr val="002060"/>
                </a:solidFill>
                <a:cs typeface="Arial" pitchFamily="34" charset="0"/>
              </a:rPr>
              <a:t>continents :</a:t>
            </a:r>
            <a:endParaRPr lang="fr-CH" sz="1400" spc="-40" dirty="0" smtClean="0">
              <a:solidFill>
                <a:srgbClr val="002060"/>
              </a:solidFill>
            </a:endParaRPr>
          </a:p>
        </p:txBody>
      </p:sp>
      <p:sp>
        <p:nvSpPr>
          <p:cNvPr id="19" name="TextBox 18"/>
          <p:cNvSpPr txBox="1"/>
          <p:nvPr/>
        </p:nvSpPr>
        <p:spPr>
          <a:xfrm>
            <a:off x="2743200" y="2514600"/>
            <a:ext cx="1143000" cy="307777"/>
          </a:xfrm>
          <a:prstGeom prst="rect">
            <a:avLst/>
          </a:prstGeom>
          <a:noFill/>
        </p:spPr>
        <p:txBody>
          <a:bodyPr wrap="square" rtlCol="0">
            <a:spAutoFit/>
          </a:bodyPr>
          <a:lstStyle/>
          <a:p>
            <a:pPr algn="just"/>
            <a:r>
              <a:rPr lang="fr-CH" sz="1400" spc="-40" dirty="0" err="1" smtClean="0">
                <a:solidFill>
                  <a:srgbClr val="002060"/>
                </a:solidFill>
                <a:cs typeface="Arial" pitchFamily="34" charset="0"/>
              </a:rPr>
              <a:t>oceans</a:t>
            </a:r>
            <a:r>
              <a:rPr lang="fr-CH" sz="1400" spc="-40" dirty="0" smtClean="0">
                <a:solidFill>
                  <a:srgbClr val="002060"/>
                </a:solidFill>
                <a:cs typeface="Arial" pitchFamily="34" charset="0"/>
              </a:rPr>
              <a:t> :</a:t>
            </a:r>
            <a:endParaRPr lang="fr-CH" sz="1400" spc="-40" dirty="0" smtClean="0">
              <a:solidFill>
                <a:srgbClr val="002060"/>
              </a:solidFill>
            </a:endParaRPr>
          </a:p>
        </p:txBody>
      </p:sp>
      <p:graphicFrame>
        <p:nvGraphicFramePr>
          <p:cNvPr id="20" name="Object 2"/>
          <p:cNvGraphicFramePr>
            <a:graphicFrameLocks noChangeAspect="1"/>
          </p:cNvGraphicFramePr>
          <p:nvPr/>
        </p:nvGraphicFramePr>
        <p:xfrm>
          <a:off x="1066800" y="4191000"/>
          <a:ext cx="1370012" cy="608013"/>
        </p:xfrm>
        <a:graphic>
          <a:graphicData uri="http://schemas.openxmlformats.org/presentationml/2006/ole">
            <mc:AlternateContent xmlns:mc="http://schemas.openxmlformats.org/markup-compatibility/2006">
              <mc:Choice xmlns:v="urn:schemas-microsoft-com:vml" Requires="v">
                <p:oleObj spid="_x0000_s75988" name="Equation" r:id="rId11" imgW="914400" imgH="406080" progId="Equation.3">
                  <p:embed/>
                </p:oleObj>
              </mc:Choice>
              <mc:Fallback>
                <p:oleObj name="Equation" r:id="rId11" imgW="914400" imgH="40608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4191000"/>
                        <a:ext cx="1370012" cy="608013"/>
                      </a:xfrm>
                      <a:prstGeom prst="rect">
                        <a:avLst/>
                      </a:prstGeom>
                      <a:noFill/>
                      <a:extLst>
                        <a:ext uri="{909E8E84-426E-40DD-AFC4-6F175D3DCCD1}">
                          <a14:hiddenFill xmlns:a14="http://schemas.microsoft.com/office/drawing/2010/main">
                            <a:solidFill>
                              <a:srgbClr val="0F6FC6"/>
                            </a:solidFill>
                          </a14:hiddenFill>
                        </a:ext>
                      </a:extLst>
                    </p:spPr>
                  </p:pic>
                </p:oleObj>
              </mc:Fallback>
            </mc:AlternateContent>
          </a:graphicData>
        </a:graphic>
      </p:graphicFrame>
      <p:graphicFrame>
        <p:nvGraphicFramePr>
          <p:cNvPr id="21" name="Object 3"/>
          <p:cNvGraphicFramePr>
            <a:graphicFrameLocks noChangeAspect="1"/>
          </p:cNvGraphicFramePr>
          <p:nvPr/>
        </p:nvGraphicFramePr>
        <p:xfrm>
          <a:off x="3581400" y="4200525"/>
          <a:ext cx="1577975" cy="588963"/>
        </p:xfrm>
        <a:graphic>
          <a:graphicData uri="http://schemas.openxmlformats.org/presentationml/2006/ole">
            <mc:AlternateContent xmlns:mc="http://schemas.openxmlformats.org/markup-compatibility/2006">
              <mc:Choice xmlns:v="urn:schemas-microsoft-com:vml" Requires="v">
                <p:oleObj spid="_x0000_s75989" name="Equation" r:id="rId13" imgW="1054080" imgH="393480" progId="Equation.3">
                  <p:embed/>
                </p:oleObj>
              </mc:Choice>
              <mc:Fallback>
                <p:oleObj name="Equation" r:id="rId13" imgW="1054080" imgH="39348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1400" y="4200525"/>
                        <a:ext cx="1577975" cy="588963"/>
                      </a:xfrm>
                      <a:prstGeom prst="rect">
                        <a:avLst/>
                      </a:prstGeom>
                      <a:noFill/>
                      <a:extLst>
                        <a:ext uri="{909E8E84-426E-40DD-AFC4-6F175D3DCCD1}">
                          <a14:hiddenFill xmlns:a14="http://schemas.microsoft.com/office/drawing/2010/main">
                            <a:solidFill>
                              <a:srgbClr val="0F6FC6"/>
                            </a:solidFill>
                          </a14:hiddenFill>
                        </a:ext>
                      </a:extLst>
                    </p:spPr>
                  </p:pic>
                </p:oleObj>
              </mc:Fallback>
            </mc:AlternateContent>
          </a:graphicData>
        </a:graphic>
      </p:graphicFrame>
      <p:sp>
        <p:nvSpPr>
          <p:cNvPr id="22" name="TextBox 21"/>
          <p:cNvSpPr txBox="1"/>
          <p:nvPr/>
        </p:nvSpPr>
        <p:spPr>
          <a:xfrm>
            <a:off x="76200" y="4343400"/>
            <a:ext cx="1143000" cy="307777"/>
          </a:xfrm>
          <a:prstGeom prst="rect">
            <a:avLst/>
          </a:prstGeom>
          <a:noFill/>
        </p:spPr>
        <p:txBody>
          <a:bodyPr wrap="square" rtlCol="0">
            <a:spAutoFit/>
          </a:bodyPr>
          <a:lstStyle/>
          <a:p>
            <a:pPr algn="just"/>
            <a:r>
              <a:rPr lang="fr-CH" sz="1400" spc="-40" dirty="0" smtClean="0">
                <a:solidFill>
                  <a:srgbClr val="002060"/>
                </a:solidFill>
                <a:cs typeface="Arial" pitchFamily="34" charset="0"/>
              </a:rPr>
              <a:t>continents :</a:t>
            </a:r>
            <a:endParaRPr lang="fr-CH" sz="1400" spc="-40" dirty="0" smtClean="0">
              <a:solidFill>
                <a:srgbClr val="002060"/>
              </a:solidFill>
            </a:endParaRPr>
          </a:p>
        </p:txBody>
      </p:sp>
      <p:sp>
        <p:nvSpPr>
          <p:cNvPr id="23" name="TextBox 22"/>
          <p:cNvSpPr txBox="1"/>
          <p:nvPr/>
        </p:nvSpPr>
        <p:spPr>
          <a:xfrm>
            <a:off x="2819400" y="4343400"/>
            <a:ext cx="1143000" cy="307777"/>
          </a:xfrm>
          <a:prstGeom prst="rect">
            <a:avLst/>
          </a:prstGeom>
          <a:noFill/>
        </p:spPr>
        <p:txBody>
          <a:bodyPr wrap="square" rtlCol="0">
            <a:spAutoFit/>
          </a:bodyPr>
          <a:lstStyle/>
          <a:p>
            <a:pPr algn="just"/>
            <a:r>
              <a:rPr lang="fr-CH" sz="1400" spc="-40" dirty="0" err="1" smtClean="0">
                <a:solidFill>
                  <a:srgbClr val="002060"/>
                </a:solidFill>
                <a:cs typeface="Arial" pitchFamily="34" charset="0"/>
              </a:rPr>
              <a:t>oceans</a:t>
            </a:r>
            <a:r>
              <a:rPr lang="fr-CH" sz="1400" spc="-40" dirty="0" smtClean="0">
                <a:solidFill>
                  <a:srgbClr val="002060"/>
                </a:solidFill>
                <a:cs typeface="Arial" pitchFamily="34" charset="0"/>
              </a:rPr>
              <a:t> :</a:t>
            </a:r>
            <a:endParaRPr lang="fr-CH" sz="1400" spc="-40" dirty="0" smtClean="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p:bldP spid="19" grpId="0"/>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4305296" y="3425785"/>
            <a:ext cx="4610104" cy="3077766"/>
          </a:xfrm>
          <a:prstGeom prst="rect">
            <a:avLst/>
          </a:prstGeom>
          <a:noFill/>
          <a:ln w="9525">
            <a:noFill/>
            <a:miter lim="800000"/>
            <a:headEnd/>
            <a:tailEnd/>
          </a:ln>
        </p:spPr>
        <p:txBody>
          <a:bodyPr wrap="square">
            <a:spAutoFit/>
          </a:bodyPr>
          <a:lstStyle/>
          <a:p>
            <a:pPr>
              <a:spcAft>
                <a:spcPts val="600"/>
              </a:spcAft>
            </a:pPr>
            <a:r>
              <a:rPr lang="en-US" sz="1200" dirty="0" smtClean="0">
                <a:latin typeface="Wingdings" pitchFamily="2" charset="2"/>
                <a:ea typeface="Arial Unicode MS" pitchFamily="34" charset="-128"/>
                <a:cs typeface="Arial Unicode MS" pitchFamily="34" charset="-128"/>
              </a:rPr>
              <a:t>l</a:t>
            </a:r>
            <a:r>
              <a:rPr lang="en-US" sz="2000" dirty="0" smtClean="0">
                <a:solidFill>
                  <a:srgbClr val="002060"/>
                </a:solidFill>
                <a:latin typeface="Arial Unicode MS" pitchFamily="34" charset="-128"/>
                <a:ea typeface="Arial Unicode MS" pitchFamily="34" charset="-128"/>
                <a:cs typeface="Arial Unicode MS" pitchFamily="34" charset="-128"/>
              </a:rPr>
              <a:t> </a:t>
            </a:r>
            <a:r>
              <a:rPr lang="en-US" sz="2000" dirty="0" smtClean="0">
                <a:solidFill>
                  <a:srgbClr val="002060"/>
                </a:solidFill>
                <a:ea typeface="Arial Unicode MS" pitchFamily="34" charset="-128"/>
                <a:cs typeface="Arial Unicode MS" pitchFamily="34" charset="-128"/>
              </a:rPr>
              <a:t>Imperfect </a:t>
            </a:r>
            <a:r>
              <a:rPr lang="en-US" sz="2000" dirty="0" err="1" smtClean="0">
                <a:solidFill>
                  <a:srgbClr val="002060"/>
                </a:solidFill>
                <a:ea typeface="Arial Unicode MS" pitchFamily="34" charset="-128"/>
                <a:cs typeface="Arial Unicode MS" pitchFamily="34" charset="-128"/>
              </a:rPr>
              <a:t>isostatic</a:t>
            </a:r>
            <a:r>
              <a:rPr lang="en-US" sz="2000" dirty="0" smtClean="0">
                <a:solidFill>
                  <a:srgbClr val="002060"/>
                </a:solidFill>
                <a:ea typeface="Arial Unicode MS" pitchFamily="34" charset="-128"/>
                <a:cs typeface="Arial Unicode MS" pitchFamily="34" charset="-128"/>
              </a:rPr>
              <a:t> compensation:</a:t>
            </a:r>
          </a:p>
          <a:p>
            <a:pPr>
              <a:spcBef>
                <a:spcPts val="1200"/>
              </a:spcBef>
              <a:spcAft>
                <a:spcPts val="600"/>
              </a:spcAft>
            </a:pPr>
            <a:r>
              <a:rPr lang="en-US" sz="1600" dirty="0" smtClean="0">
                <a:solidFill>
                  <a:srgbClr val="002060"/>
                </a:solidFill>
                <a:ea typeface="Arial Unicode MS" pitchFamily="34" charset="-128"/>
                <a:cs typeface="Arial Unicode MS" pitchFamily="34" charset="-128"/>
              </a:rPr>
              <a:t>- Crust </a:t>
            </a:r>
            <a:r>
              <a:rPr lang="en-US" sz="1600" dirty="0">
                <a:solidFill>
                  <a:srgbClr val="002060"/>
                </a:solidFill>
                <a:ea typeface="Arial Unicode MS" pitchFamily="34" charset="-128"/>
                <a:cs typeface="Arial Unicode MS" pitchFamily="34" charset="-128"/>
              </a:rPr>
              <a:t>does not react immediately </a:t>
            </a:r>
            <a:r>
              <a:rPr lang="en-US" sz="1600" dirty="0" smtClean="0">
                <a:solidFill>
                  <a:srgbClr val="002060"/>
                </a:solidFill>
                <a:ea typeface="Arial Unicode MS" pitchFamily="34" charset="-128"/>
                <a:cs typeface="Arial Unicode MS" pitchFamily="34" charset="-128"/>
              </a:rPr>
              <a:t>to load changes.</a:t>
            </a:r>
          </a:p>
          <a:p>
            <a:pPr>
              <a:spcAft>
                <a:spcPts val="600"/>
              </a:spcAft>
            </a:pPr>
            <a:r>
              <a:rPr lang="en-US" sz="1600" dirty="0" smtClean="0">
                <a:solidFill>
                  <a:srgbClr val="002060"/>
                </a:solidFill>
                <a:ea typeface="Arial Unicode MS" pitchFamily="34" charset="-128"/>
                <a:cs typeface="Arial Unicode MS" pitchFamily="34" charset="-128"/>
              </a:rPr>
              <a:t>- “</a:t>
            </a:r>
            <a:r>
              <a:rPr lang="en-US" sz="1600" dirty="0">
                <a:solidFill>
                  <a:srgbClr val="002060"/>
                </a:solidFill>
                <a:ea typeface="Arial Unicode MS" pitchFamily="34" charset="-128"/>
                <a:cs typeface="Arial Unicode MS" pitchFamily="34" charset="-128"/>
              </a:rPr>
              <a:t>dynamic topography” caused by </a:t>
            </a:r>
            <a:r>
              <a:rPr lang="en-US" sz="1600" dirty="0" smtClean="0">
                <a:solidFill>
                  <a:srgbClr val="002060"/>
                </a:solidFill>
                <a:ea typeface="Arial Unicode MS" pitchFamily="34" charset="-128"/>
                <a:cs typeface="Arial Unicode MS" pitchFamily="34" charset="-128"/>
              </a:rPr>
              <a:t>flow.</a:t>
            </a:r>
            <a:endParaRPr lang="en-US" sz="1600" dirty="0">
              <a:solidFill>
                <a:srgbClr val="002060"/>
              </a:solidFill>
              <a:ea typeface="Arial Unicode MS" pitchFamily="34" charset="-128"/>
              <a:cs typeface="Arial Unicode MS" pitchFamily="34" charset="-128"/>
            </a:endParaRPr>
          </a:p>
          <a:p>
            <a:pPr algn="just">
              <a:spcAft>
                <a:spcPts val="600"/>
              </a:spcAft>
            </a:pPr>
            <a:r>
              <a:rPr lang="en-US" sz="1600" dirty="0" smtClean="0">
                <a:solidFill>
                  <a:srgbClr val="002060"/>
                </a:solidFill>
                <a:ea typeface="Arial Unicode MS" pitchFamily="34" charset="-128"/>
                <a:cs typeface="Arial Unicode MS" pitchFamily="34" charset="-128"/>
              </a:rPr>
              <a:t>- </a:t>
            </a:r>
            <a:r>
              <a:rPr lang="en-US" sz="1600" dirty="0">
                <a:solidFill>
                  <a:srgbClr val="002060"/>
                </a:solidFill>
                <a:ea typeface="Arial Unicode MS" pitchFamily="34" charset="-128"/>
                <a:cs typeface="Arial Unicode MS" pitchFamily="34" charset="-128"/>
              </a:rPr>
              <a:t>Erosion induces </a:t>
            </a:r>
            <a:r>
              <a:rPr lang="en-US" sz="1600" dirty="0" smtClean="0">
                <a:solidFill>
                  <a:srgbClr val="C00000"/>
                </a:solidFill>
                <a:ea typeface="Arial Unicode MS" pitchFamily="34" charset="-128"/>
                <a:cs typeface="Arial Unicode MS" pitchFamily="34" charset="-128"/>
              </a:rPr>
              <a:t>overcompensation</a:t>
            </a:r>
            <a:r>
              <a:rPr lang="en-US" sz="1600" dirty="0" smtClean="0">
                <a:solidFill>
                  <a:srgbClr val="002060"/>
                </a:solidFill>
                <a:ea typeface="Arial Unicode MS" pitchFamily="34" charset="-128"/>
                <a:cs typeface="Arial Unicode MS" pitchFamily="34" charset="-128"/>
              </a:rPr>
              <a:t>: real </a:t>
            </a:r>
            <a:r>
              <a:rPr lang="en-US" sz="1600" dirty="0">
                <a:solidFill>
                  <a:srgbClr val="002060"/>
                </a:solidFill>
                <a:ea typeface="Arial Unicode MS" pitchFamily="34" charset="-128"/>
                <a:cs typeface="Arial Unicode MS" pitchFamily="34" charset="-128"/>
              </a:rPr>
              <a:t>root is larger than computed </a:t>
            </a:r>
            <a:r>
              <a:rPr lang="en-US" sz="1600" dirty="0" smtClean="0">
                <a:solidFill>
                  <a:srgbClr val="002060"/>
                </a:solidFill>
                <a:ea typeface="Arial Unicode MS" pitchFamily="34" charset="-128"/>
                <a:cs typeface="Arial Unicode MS" pitchFamily="34" charset="-128"/>
              </a:rPr>
              <a:t>root; </a:t>
            </a:r>
            <a:r>
              <a:rPr lang="en-US" sz="1600" dirty="0">
                <a:solidFill>
                  <a:srgbClr val="002060"/>
                </a:solidFill>
                <a:ea typeface="Arial Unicode MS" pitchFamily="34" charset="-128"/>
                <a:cs typeface="Arial Unicode MS" pitchFamily="34" charset="-128"/>
              </a:rPr>
              <a:t>h</a:t>
            </a:r>
            <a:r>
              <a:rPr lang="en-US" sz="1600" dirty="0" smtClean="0">
                <a:solidFill>
                  <a:srgbClr val="002060"/>
                </a:solidFill>
                <a:ea typeface="Arial Unicode MS" pitchFamily="34" charset="-128"/>
                <a:cs typeface="Arial Unicode MS" pitchFamily="34" charset="-128"/>
              </a:rPr>
              <a:t>ydrostatic </a:t>
            </a:r>
            <a:r>
              <a:rPr lang="en-US" sz="1600" dirty="0">
                <a:solidFill>
                  <a:srgbClr val="002060"/>
                </a:solidFill>
                <a:ea typeface="Arial Unicode MS" pitchFamily="34" charset="-128"/>
                <a:cs typeface="Arial Unicode MS" pitchFamily="34" charset="-128"/>
              </a:rPr>
              <a:t>equilibrium is reached through </a:t>
            </a:r>
            <a:r>
              <a:rPr lang="en-US" sz="1600" dirty="0">
                <a:solidFill>
                  <a:srgbClr val="C00000"/>
                </a:solidFill>
                <a:ea typeface="Arial Unicode MS" pitchFamily="34" charset="-128"/>
                <a:cs typeface="Arial Unicode MS" pitchFamily="34" charset="-128"/>
              </a:rPr>
              <a:t>uplift</a:t>
            </a:r>
            <a:r>
              <a:rPr lang="en-US" sz="1600" dirty="0">
                <a:solidFill>
                  <a:srgbClr val="002060"/>
                </a:solidFill>
                <a:ea typeface="Arial Unicode MS" pitchFamily="34" charset="-128"/>
                <a:cs typeface="Arial Unicode MS" pitchFamily="34" charset="-128"/>
              </a:rPr>
              <a:t>.</a:t>
            </a:r>
          </a:p>
          <a:p>
            <a:pPr algn="just">
              <a:spcAft>
                <a:spcPts val="600"/>
              </a:spcAft>
            </a:pPr>
            <a:r>
              <a:rPr lang="en-US" sz="1600" dirty="0">
                <a:solidFill>
                  <a:srgbClr val="002060"/>
                </a:solidFill>
                <a:ea typeface="Arial Unicode MS" pitchFamily="34" charset="-128"/>
                <a:cs typeface="Arial Unicode MS" pitchFamily="34" charset="-128"/>
              </a:rPr>
              <a:t>- Mountain </a:t>
            </a:r>
            <a:r>
              <a:rPr lang="en-US" sz="1600" dirty="0" smtClean="0">
                <a:solidFill>
                  <a:srgbClr val="002060"/>
                </a:solidFill>
                <a:ea typeface="Arial Unicode MS" pitchFamily="34" charset="-128"/>
                <a:cs typeface="Arial Unicode MS" pitchFamily="34" charset="-128"/>
              </a:rPr>
              <a:t>building and </a:t>
            </a:r>
            <a:r>
              <a:rPr lang="en-US" sz="1600" dirty="0">
                <a:solidFill>
                  <a:srgbClr val="002060"/>
                </a:solidFill>
                <a:ea typeface="Arial Unicode MS" pitchFamily="34" charset="-128"/>
                <a:cs typeface="Arial Unicode MS" pitchFamily="34" charset="-128"/>
              </a:rPr>
              <a:t>tectonic thrusting induce </a:t>
            </a:r>
            <a:r>
              <a:rPr lang="en-US" sz="1600" dirty="0" err="1" smtClean="0">
                <a:solidFill>
                  <a:srgbClr val="C00000"/>
                </a:solidFill>
                <a:ea typeface="Arial Unicode MS" pitchFamily="34" charset="-128"/>
                <a:cs typeface="Arial Unicode MS" pitchFamily="34" charset="-128"/>
              </a:rPr>
              <a:t>undercompensation</a:t>
            </a:r>
            <a:r>
              <a:rPr lang="en-US" sz="1600" dirty="0" smtClean="0">
                <a:solidFill>
                  <a:srgbClr val="002060"/>
                </a:solidFill>
                <a:ea typeface="Arial Unicode MS" pitchFamily="34" charset="-128"/>
                <a:cs typeface="Arial Unicode MS" pitchFamily="34" charset="-128"/>
              </a:rPr>
              <a:t>: real </a:t>
            </a:r>
            <a:r>
              <a:rPr lang="en-US" sz="1600" dirty="0">
                <a:solidFill>
                  <a:srgbClr val="002060"/>
                </a:solidFill>
                <a:ea typeface="Arial Unicode MS" pitchFamily="34" charset="-128"/>
                <a:cs typeface="Arial Unicode MS" pitchFamily="34" charset="-128"/>
              </a:rPr>
              <a:t>root is </a:t>
            </a:r>
            <a:r>
              <a:rPr lang="en-US" sz="1600" dirty="0" smtClean="0">
                <a:solidFill>
                  <a:srgbClr val="002060"/>
                </a:solidFill>
                <a:ea typeface="Arial Unicode MS" pitchFamily="34" charset="-128"/>
                <a:cs typeface="Arial Unicode MS" pitchFamily="34" charset="-128"/>
              </a:rPr>
              <a:t>smaller </a:t>
            </a:r>
            <a:r>
              <a:rPr lang="en-US" sz="1600" dirty="0">
                <a:solidFill>
                  <a:srgbClr val="002060"/>
                </a:solidFill>
                <a:ea typeface="Arial Unicode MS" pitchFamily="34" charset="-128"/>
                <a:cs typeface="Arial Unicode MS" pitchFamily="34" charset="-128"/>
              </a:rPr>
              <a:t>than computed </a:t>
            </a:r>
            <a:r>
              <a:rPr lang="en-US" sz="1600" dirty="0" smtClean="0">
                <a:solidFill>
                  <a:srgbClr val="002060"/>
                </a:solidFill>
                <a:ea typeface="Arial Unicode MS" pitchFamily="34" charset="-128"/>
                <a:cs typeface="Arial Unicode MS" pitchFamily="34" charset="-128"/>
              </a:rPr>
              <a:t>root; hydrostatic </a:t>
            </a:r>
            <a:r>
              <a:rPr lang="en-US" sz="1600" dirty="0">
                <a:solidFill>
                  <a:srgbClr val="002060"/>
                </a:solidFill>
                <a:ea typeface="Arial Unicode MS" pitchFamily="34" charset="-128"/>
                <a:cs typeface="Arial Unicode MS" pitchFamily="34" charset="-128"/>
              </a:rPr>
              <a:t>equilibrium is adjusted by </a:t>
            </a:r>
            <a:r>
              <a:rPr lang="en-US" sz="1600" dirty="0" smtClean="0">
                <a:solidFill>
                  <a:srgbClr val="C00000"/>
                </a:solidFill>
                <a:ea typeface="Arial Unicode MS" pitchFamily="34" charset="-128"/>
                <a:cs typeface="Arial Unicode MS" pitchFamily="34" charset="-128"/>
              </a:rPr>
              <a:t>subsidence</a:t>
            </a:r>
            <a:r>
              <a:rPr lang="en-US" sz="1600" dirty="0" smtClean="0">
                <a:solidFill>
                  <a:srgbClr val="002060"/>
                </a:solidFill>
                <a:ea typeface="Arial Unicode MS" pitchFamily="34" charset="-128"/>
                <a:cs typeface="Arial Unicode MS" pitchFamily="34" charset="-128"/>
              </a:rPr>
              <a:t>.</a:t>
            </a:r>
            <a:endParaRPr lang="en-US" sz="1600" dirty="0">
              <a:solidFill>
                <a:srgbClr val="002060"/>
              </a:solidFill>
              <a:ea typeface="Arial Unicode MS" pitchFamily="34" charset="-128"/>
              <a:cs typeface="Arial Unicode MS" pitchFamily="34" charset="-128"/>
            </a:endParaRPr>
          </a:p>
        </p:txBody>
      </p:sp>
      <p:sp>
        <p:nvSpPr>
          <p:cNvPr id="6" name="Rectangle 5"/>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9" name="Title 8"/>
          <p:cNvSpPr>
            <a:spLocks noGrp="1"/>
          </p:cNvSpPr>
          <p:nvPr>
            <p:ph type="title"/>
          </p:nvPr>
        </p:nvSpPr>
        <p:spPr>
          <a:xfrm>
            <a:off x="214282" y="142852"/>
            <a:ext cx="8229600" cy="489790"/>
          </a:xfrm>
        </p:spPr>
        <p:txBody>
          <a:bodyPr>
            <a:noAutofit/>
          </a:bodyPr>
          <a:lstStyle/>
          <a:p>
            <a:pPr algn="l"/>
            <a:r>
              <a:rPr lang="fr-CH" sz="3600" dirty="0" smtClean="0">
                <a:solidFill>
                  <a:schemeClr val="bg1"/>
                </a:solidFill>
              </a:rPr>
              <a:t>Over- and </a:t>
            </a:r>
            <a:r>
              <a:rPr lang="fr-CH" sz="3600" dirty="0" err="1" smtClean="0">
                <a:solidFill>
                  <a:schemeClr val="bg1"/>
                </a:solidFill>
              </a:rPr>
              <a:t>under</a:t>
            </a:r>
            <a:r>
              <a:rPr lang="fr-CH" sz="3600" dirty="0" smtClean="0">
                <a:solidFill>
                  <a:schemeClr val="bg1"/>
                </a:solidFill>
              </a:rPr>
              <a:t>-compensation</a:t>
            </a:r>
            <a:endParaRPr lang="fr-CH" sz="3600" dirty="0">
              <a:solidFill>
                <a:schemeClr val="bg1"/>
              </a:solidFill>
            </a:endParaRPr>
          </a:p>
        </p:txBody>
      </p:sp>
      <p:sp>
        <p:nvSpPr>
          <p:cNvPr id="12" name="Rectangle 11"/>
          <p:cNvSpPr/>
          <p:nvPr/>
        </p:nvSpPr>
        <p:spPr>
          <a:xfrm>
            <a:off x="4305296" y="973200"/>
            <a:ext cx="4686304" cy="2062103"/>
          </a:xfrm>
          <a:prstGeom prst="rect">
            <a:avLst/>
          </a:prstGeom>
        </p:spPr>
        <p:txBody>
          <a:bodyPr wrap="square">
            <a:spAutoFit/>
          </a:bodyPr>
          <a:lstStyle/>
          <a:p>
            <a:r>
              <a:rPr lang="en-US" sz="1200" dirty="0" smtClean="0">
                <a:latin typeface="Wingdings" pitchFamily="2" charset="2"/>
                <a:ea typeface="Arial Unicode MS" pitchFamily="34" charset="-128"/>
                <a:cs typeface="Arial Unicode MS" pitchFamily="34" charset="-128"/>
              </a:rPr>
              <a:t>l</a:t>
            </a:r>
            <a:r>
              <a:rPr lang="en-US" sz="2000" dirty="0" smtClean="0">
                <a:solidFill>
                  <a:srgbClr val="002060"/>
                </a:solidFill>
                <a:latin typeface="Arial "/>
                <a:ea typeface="Arial Unicode MS" pitchFamily="34" charset="-128"/>
                <a:cs typeface="Arial Unicode MS" pitchFamily="34" charset="-128"/>
              </a:rPr>
              <a:t> </a:t>
            </a:r>
            <a:r>
              <a:rPr lang="en-US" sz="2000" dirty="0" smtClean="0">
                <a:solidFill>
                  <a:srgbClr val="002060"/>
                </a:solidFill>
                <a:ea typeface="Arial Unicode MS" pitchFamily="34" charset="-128"/>
                <a:cs typeface="Arial Unicode MS" pitchFamily="34" charset="-128"/>
              </a:rPr>
              <a:t>All systems are not in </a:t>
            </a:r>
            <a:r>
              <a:rPr lang="en-US" sz="2000" dirty="0" err="1" smtClean="0">
                <a:solidFill>
                  <a:srgbClr val="002060"/>
                </a:solidFill>
                <a:ea typeface="Arial Unicode MS" pitchFamily="34" charset="-128"/>
                <a:cs typeface="Arial Unicode MS" pitchFamily="34" charset="-128"/>
              </a:rPr>
              <a:t>isostasy</a:t>
            </a:r>
            <a:r>
              <a:rPr lang="en-US" sz="2000" dirty="0" smtClean="0">
                <a:solidFill>
                  <a:srgbClr val="002060"/>
                </a:solidFill>
                <a:ea typeface="Arial Unicode MS" pitchFamily="34" charset="-128"/>
                <a:cs typeface="Arial Unicode MS" pitchFamily="34" charset="-128"/>
              </a:rPr>
              <a:t>, due to dynamic effects. </a:t>
            </a:r>
          </a:p>
          <a:p>
            <a:endParaRPr lang="en-US" sz="1200" dirty="0" smtClean="0">
              <a:solidFill>
                <a:srgbClr val="002060"/>
              </a:solidFill>
              <a:ea typeface="Arial Unicode MS" pitchFamily="34" charset="-128"/>
              <a:cs typeface="Arial Unicode MS" pitchFamily="34" charset="-128"/>
            </a:endParaRPr>
          </a:p>
          <a:p>
            <a:r>
              <a:rPr lang="en-US" sz="2000" dirty="0" err="1" smtClean="0">
                <a:solidFill>
                  <a:srgbClr val="002060"/>
                </a:solidFill>
                <a:ea typeface="Arial Unicode MS" pitchFamily="34" charset="-128"/>
                <a:cs typeface="Arial Unicode MS" pitchFamily="34" charset="-128"/>
              </a:rPr>
              <a:t>Isostatic</a:t>
            </a:r>
            <a:r>
              <a:rPr lang="en-US" sz="2000" dirty="0" smtClean="0">
                <a:solidFill>
                  <a:srgbClr val="002060"/>
                </a:solidFill>
                <a:ea typeface="Arial Unicode MS" pitchFamily="34" charset="-128"/>
                <a:cs typeface="Arial Unicode MS" pitchFamily="34" charset="-128"/>
              </a:rPr>
              <a:t> gravity anomaly (</a:t>
            </a:r>
            <a:r>
              <a:rPr lang="en-US" sz="2000" dirty="0" err="1" smtClean="0">
                <a:solidFill>
                  <a:srgbClr val="002060"/>
                </a:solidFill>
                <a:latin typeface="Symbol" pitchFamily="18" charset="2"/>
                <a:ea typeface="Arial Unicode MS" pitchFamily="34" charset="-128"/>
                <a:cs typeface="Arial" pitchFamily="34" charset="0"/>
              </a:rPr>
              <a:t>D</a:t>
            </a:r>
            <a:r>
              <a:rPr lang="en-US" sz="2000" dirty="0" err="1" smtClean="0">
                <a:solidFill>
                  <a:srgbClr val="002060"/>
                </a:solidFill>
                <a:latin typeface="Arial" pitchFamily="34" charset="0"/>
                <a:ea typeface="Arial Unicode MS" pitchFamily="34" charset="-128"/>
                <a:cs typeface="Arial" pitchFamily="34" charset="0"/>
              </a:rPr>
              <a:t>g</a:t>
            </a:r>
            <a:r>
              <a:rPr lang="en-US" sz="2000" baseline="-25000" dirty="0" err="1" smtClean="0">
                <a:solidFill>
                  <a:srgbClr val="002060"/>
                </a:solidFill>
                <a:latin typeface="Arial" pitchFamily="34" charset="0"/>
                <a:ea typeface="Arial Unicode MS" pitchFamily="34" charset="-128"/>
                <a:cs typeface="Arial" pitchFamily="34" charset="0"/>
              </a:rPr>
              <a:t>l</a:t>
            </a:r>
            <a:r>
              <a:rPr lang="en-US" sz="2000" dirty="0" smtClean="0">
                <a:solidFill>
                  <a:srgbClr val="002060"/>
                </a:solidFill>
                <a:ea typeface="Arial Unicode MS" pitchFamily="34" charset="-128"/>
                <a:cs typeface="Arial Unicode MS" pitchFamily="34" charset="-128"/>
              </a:rPr>
              <a:t>) : </a:t>
            </a:r>
          </a:p>
          <a:p>
            <a:pPr>
              <a:spcBef>
                <a:spcPts val="1200"/>
              </a:spcBef>
            </a:pPr>
            <a:r>
              <a:rPr lang="en-US" dirty="0" smtClean="0">
                <a:solidFill>
                  <a:srgbClr val="002060"/>
                </a:solidFill>
                <a:latin typeface="Arial Unicode MS" pitchFamily="34" charset="-128"/>
                <a:ea typeface="Arial Unicode MS" pitchFamily="34" charset="-128"/>
                <a:cs typeface="Arial Unicode MS" pitchFamily="34" charset="-128"/>
              </a:rPr>
              <a:t>                          </a:t>
            </a:r>
            <a:r>
              <a:rPr lang="en-US" dirty="0" err="1" smtClean="0">
                <a:solidFill>
                  <a:srgbClr val="002060"/>
                </a:solidFill>
                <a:latin typeface="Symbol" pitchFamily="18" charset="2"/>
                <a:ea typeface="Arial Unicode MS" pitchFamily="34" charset="-128"/>
                <a:cs typeface="Arial" pitchFamily="34" charset="0"/>
              </a:rPr>
              <a:t>D</a:t>
            </a:r>
            <a:r>
              <a:rPr lang="en-US" dirty="0" err="1" smtClean="0">
                <a:solidFill>
                  <a:srgbClr val="002060"/>
                </a:solidFill>
                <a:latin typeface="Arial" pitchFamily="34" charset="0"/>
                <a:ea typeface="Arial Unicode MS" pitchFamily="34" charset="-128"/>
                <a:cs typeface="Arial" pitchFamily="34" charset="0"/>
              </a:rPr>
              <a:t>g</a:t>
            </a:r>
            <a:r>
              <a:rPr lang="en-US" baseline="-25000" dirty="0" err="1" smtClean="0">
                <a:solidFill>
                  <a:srgbClr val="002060"/>
                </a:solidFill>
                <a:latin typeface="Arial" pitchFamily="34" charset="0"/>
                <a:ea typeface="Arial Unicode MS" pitchFamily="34" charset="-128"/>
                <a:cs typeface="Arial" pitchFamily="34" charset="0"/>
              </a:rPr>
              <a:t>l</a:t>
            </a:r>
            <a:r>
              <a:rPr lang="en-US" dirty="0" smtClean="0">
                <a:solidFill>
                  <a:srgbClr val="002060"/>
                </a:solidFill>
                <a:latin typeface="Arial" pitchFamily="34" charset="0"/>
                <a:ea typeface="Arial Unicode MS" pitchFamily="34" charset="-128"/>
                <a:cs typeface="Arial" pitchFamily="34" charset="0"/>
              </a:rPr>
              <a:t> = </a:t>
            </a:r>
            <a:r>
              <a:rPr lang="en-US" dirty="0" err="1" smtClean="0">
                <a:solidFill>
                  <a:srgbClr val="002060"/>
                </a:solidFill>
                <a:latin typeface="Symbol" pitchFamily="18" charset="2"/>
                <a:ea typeface="Arial Unicode MS" pitchFamily="34" charset="-128"/>
                <a:cs typeface="Arial" pitchFamily="34" charset="0"/>
              </a:rPr>
              <a:t>D</a:t>
            </a:r>
            <a:r>
              <a:rPr lang="en-US" dirty="0" err="1" smtClean="0">
                <a:solidFill>
                  <a:srgbClr val="002060"/>
                </a:solidFill>
                <a:latin typeface="Arial" pitchFamily="34" charset="0"/>
                <a:ea typeface="Arial Unicode MS" pitchFamily="34" charset="-128"/>
                <a:cs typeface="Arial" pitchFamily="34" charset="0"/>
              </a:rPr>
              <a:t>g</a:t>
            </a:r>
            <a:r>
              <a:rPr lang="en-US" baseline="-25000" dirty="0" err="1" smtClean="0">
                <a:solidFill>
                  <a:srgbClr val="002060"/>
                </a:solidFill>
                <a:latin typeface="Arial" pitchFamily="34" charset="0"/>
                <a:ea typeface="Arial Unicode MS" pitchFamily="34" charset="-128"/>
                <a:cs typeface="Arial" pitchFamily="34" charset="0"/>
              </a:rPr>
              <a:t>B</a:t>
            </a:r>
            <a:r>
              <a:rPr lang="en-US" dirty="0" smtClean="0">
                <a:solidFill>
                  <a:srgbClr val="002060"/>
                </a:solidFill>
                <a:latin typeface="Arial" pitchFamily="34" charset="0"/>
                <a:ea typeface="Arial Unicode MS" pitchFamily="34" charset="-128"/>
                <a:cs typeface="Arial" pitchFamily="34" charset="0"/>
              </a:rPr>
              <a:t> – </a:t>
            </a:r>
            <a:r>
              <a:rPr lang="en-US" dirty="0" err="1" smtClean="0">
                <a:solidFill>
                  <a:srgbClr val="002060"/>
                </a:solidFill>
                <a:latin typeface="Symbol" pitchFamily="18" charset="2"/>
                <a:ea typeface="Arial Unicode MS" pitchFamily="34" charset="-128"/>
                <a:cs typeface="Arial" pitchFamily="34" charset="0"/>
              </a:rPr>
              <a:t>D</a:t>
            </a:r>
            <a:r>
              <a:rPr lang="en-US" dirty="0" err="1" smtClean="0">
                <a:solidFill>
                  <a:srgbClr val="002060"/>
                </a:solidFill>
                <a:latin typeface="Arial" pitchFamily="34" charset="0"/>
                <a:ea typeface="Arial Unicode MS" pitchFamily="34" charset="-128"/>
                <a:cs typeface="Arial" pitchFamily="34" charset="0"/>
              </a:rPr>
              <a:t>g</a:t>
            </a:r>
            <a:r>
              <a:rPr lang="en-US" baseline="-25000" dirty="0" err="1" smtClean="0">
                <a:solidFill>
                  <a:srgbClr val="002060"/>
                </a:solidFill>
                <a:latin typeface="Arial" pitchFamily="34" charset="0"/>
                <a:ea typeface="Arial Unicode MS" pitchFamily="34" charset="-128"/>
                <a:cs typeface="Arial" pitchFamily="34" charset="0"/>
              </a:rPr>
              <a:t>R</a:t>
            </a:r>
            <a:endParaRPr lang="en-US" dirty="0" smtClean="0">
              <a:solidFill>
                <a:srgbClr val="002060"/>
              </a:solidFill>
              <a:latin typeface="Arial" pitchFamily="34" charset="0"/>
              <a:ea typeface="Arial Unicode MS" pitchFamily="34" charset="-128"/>
              <a:cs typeface="Arial" pitchFamily="34" charset="0"/>
            </a:endParaRPr>
          </a:p>
          <a:p>
            <a:pPr>
              <a:spcBef>
                <a:spcPts val="1200"/>
              </a:spcBef>
            </a:pPr>
            <a:r>
              <a:rPr lang="en-US" dirty="0" smtClean="0">
                <a:solidFill>
                  <a:srgbClr val="002060"/>
                </a:solidFill>
                <a:latin typeface="Arial" pitchFamily="34" charset="0"/>
                <a:ea typeface="Arial Unicode MS" pitchFamily="34" charset="-128"/>
                <a:cs typeface="Arial" pitchFamily="34" charset="0"/>
              </a:rPr>
              <a:t> </a:t>
            </a:r>
            <a:r>
              <a:rPr lang="en-US" dirty="0" err="1" smtClean="0">
                <a:solidFill>
                  <a:srgbClr val="002060"/>
                </a:solidFill>
                <a:latin typeface="Symbol" pitchFamily="18" charset="2"/>
                <a:ea typeface="Arial Unicode MS" pitchFamily="34" charset="-128"/>
                <a:cs typeface="Arial" pitchFamily="34" charset="0"/>
              </a:rPr>
              <a:t>D</a:t>
            </a:r>
            <a:r>
              <a:rPr lang="en-US" dirty="0" err="1" smtClean="0">
                <a:solidFill>
                  <a:srgbClr val="002060"/>
                </a:solidFill>
                <a:latin typeface="Arial" pitchFamily="34" charset="0"/>
                <a:ea typeface="Arial Unicode MS" pitchFamily="34" charset="-128"/>
                <a:cs typeface="Arial" pitchFamily="34" charset="0"/>
              </a:rPr>
              <a:t>g</a:t>
            </a:r>
            <a:r>
              <a:rPr lang="en-US" baseline="-25000" dirty="0" err="1" smtClean="0">
                <a:solidFill>
                  <a:srgbClr val="002060"/>
                </a:solidFill>
                <a:latin typeface="Arial" pitchFamily="34" charset="0"/>
                <a:ea typeface="Arial Unicode MS" pitchFamily="34" charset="-128"/>
                <a:cs typeface="Arial" pitchFamily="34" charset="0"/>
              </a:rPr>
              <a:t>R</a:t>
            </a:r>
            <a:r>
              <a:rPr lang="en-US" baseline="-25000" dirty="0" smtClean="0">
                <a:solidFill>
                  <a:srgbClr val="002060"/>
                </a:solidFill>
                <a:latin typeface="Arial" pitchFamily="34" charset="0"/>
                <a:ea typeface="Arial Unicode MS" pitchFamily="34" charset="-128"/>
                <a:cs typeface="Arial" pitchFamily="34" charset="0"/>
              </a:rPr>
              <a:t> </a:t>
            </a:r>
            <a:r>
              <a:rPr lang="en-US" dirty="0" smtClean="0">
                <a:solidFill>
                  <a:srgbClr val="002060"/>
                </a:solidFill>
                <a:latin typeface="Arial" pitchFamily="34" charset="0"/>
                <a:ea typeface="Arial Unicode MS" pitchFamily="34" charset="-128"/>
                <a:cs typeface="Arial" pitchFamily="34" charset="0"/>
              </a:rPr>
              <a:t>is correction for computed root</a:t>
            </a:r>
          </a:p>
        </p:txBody>
      </p:sp>
      <p:pic>
        <p:nvPicPr>
          <p:cNvPr id="18" name="Picture 17" descr="Lowrie_Fig2.65.jpg"/>
          <p:cNvPicPr>
            <a:picLocks noChangeAspect="1"/>
          </p:cNvPicPr>
          <p:nvPr/>
        </p:nvPicPr>
        <p:blipFill>
          <a:blip r:embed="rId3" cstate="print"/>
          <a:stretch>
            <a:fillRect/>
          </a:stretch>
        </p:blipFill>
        <p:spPr>
          <a:xfrm>
            <a:off x="152101" y="973200"/>
            <a:ext cx="3986507" cy="5580000"/>
          </a:xfrm>
          <a:prstGeom prst="rect">
            <a:avLst/>
          </a:prstGeom>
        </p:spPr>
      </p:pic>
      <p:sp>
        <p:nvSpPr>
          <p:cNvPr id="19" name="Rectangle 18"/>
          <p:cNvSpPr/>
          <p:nvPr/>
        </p:nvSpPr>
        <p:spPr>
          <a:xfrm>
            <a:off x="2971800" y="1033046"/>
            <a:ext cx="1000132" cy="338554"/>
          </a:xfrm>
          <a:prstGeom prst="rect">
            <a:avLst/>
          </a:prstGeom>
        </p:spPr>
        <p:txBody>
          <a:bodyPr wrap="square">
            <a:spAutoFit/>
          </a:bodyPr>
          <a:lstStyle/>
          <a:p>
            <a:r>
              <a:rPr lang="en-US" sz="1600" i="1" dirty="0" err="1" smtClean="0">
                <a:latin typeface="Symbol" pitchFamily="18" charset="2"/>
              </a:rPr>
              <a:t>D</a:t>
            </a:r>
            <a:r>
              <a:rPr lang="en-US" sz="1600" i="1" dirty="0" err="1" smtClean="0"/>
              <a:t>g</a:t>
            </a:r>
            <a:r>
              <a:rPr lang="en-US" sz="1600" i="1" baseline="-25000" dirty="0" err="1" smtClean="0"/>
              <a:t>l</a:t>
            </a:r>
            <a:r>
              <a:rPr lang="en-US" sz="1600" i="1" dirty="0" smtClean="0"/>
              <a:t> = 0</a:t>
            </a:r>
            <a:endParaRPr lang="fr-CH" sz="1600" i="1" dirty="0"/>
          </a:p>
        </p:txBody>
      </p:sp>
      <p:sp>
        <p:nvSpPr>
          <p:cNvPr id="20" name="Rectangle 19"/>
          <p:cNvSpPr/>
          <p:nvPr/>
        </p:nvSpPr>
        <p:spPr>
          <a:xfrm>
            <a:off x="2971800" y="2861846"/>
            <a:ext cx="1000132" cy="338554"/>
          </a:xfrm>
          <a:prstGeom prst="rect">
            <a:avLst/>
          </a:prstGeom>
        </p:spPr>
        <p:txBody>
          <a:bodyPr wrap="square">
            <a:spAutoFit/>
          </a:bodyPr>
          <a:lstStyle/>
          <a:p>
            <a:r>
              <a:rPr lang="en-US" sz="1600" i="1" dirty="0" err="1" smtClean="0">
                <a:latin typeface="Symbol" pitchFamily="18" charset="2"/>
              </a:rPr>
              <a:t>D</a:t>
            </a:r>
            <a:r>
              <a:rPr lang="en-US" sz="1600" i="1" dirty="0" err="1" smtClean="0"/>
              <a:t>g</a:t>
            </a:r>
            <a:r>
              <a:rPr lang="en-US" sz="1600" i="1" baseline="-25000" dirty="0" err="1" smtClean="0"/>
              <a:t>l</a:t>
            </a:r>
            <a:r>
              <a:rPr lang="en-US" sz="1600" i="1" dirty="0" smtClean="0"/>
              <a:t> &lt; 0</a:t>
            </a:r>
            <a:endParaRPr lang="fr-CH" sz="1600" i="1" dirty="0"/>
          </a:p>
        </p:txBody>
      </p:sp>
      <p:sp>
        <p:nvSpPr>
          <p:cNvPr id="21" name="Rectangle 20"/>
          <p:cNvSpPr/>
          <p:nvPr/>
        </p:nvSpPr>
        <p:spPr>
          <a:xfrm>
            <a:off x="2971800" y="4964668"/>
            <a:ext cx="1000132" cy="338554"/>
          </a:xfrm>
          <a:prstGeom prst="rect">
            <a:avLst/>
          </a:prstGeom>
        </p:spPr>
        <p:txBody>
          <a:bodyPr wrap="square">
            <a:spAutoFit/>
          </a:bodyPr>
          <a:lstStyle/>
          <a:p>
            <a:r>
              <a:rPr lang="en-US" sz="1600" i="1" dirty="0" err="1" smtClean="0">
                <a:latin typeface="Symbol" pitchFamily="18" charset="2"/>
              </a:rPr>
              <a:t>D</a:t>
            </a:r>
            <a:r>
              <a:rPr lang="en-US" sz="1600" i="1" dirty="0" err="1" smtClean="0"/>
              <a:t>g</a:t>
            </a:r>
            <a:r>
              <a:rPr lang="en-US" sz="1600" i="1" baseline="-25000" dirty="0" err="1" smtClean="0"/>
              <a:t>l</a:t>
            </a:r>
            <a:r>
              <a:rPr lang="en-US" sz="1600" i="1" dirty="0" smtClean="0"/>
              <a:t> &gt; 0</a:t>
            </a:r>
            <a:endParaRPr lang="fr-CH" sz="1600" i="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rgbClr val="FFFFFF"/>
              </a:solidFill>
              <a:ea typeface="ＭＳ Ｐゴシック" charset="-128"/>
            </a:endParaRPr>
          </a:p>
        </p:txBody>
      </p:sp>
      <p:sp>
        <p:nvSpPr>
          <p:cNvPr id="5" name="Title 7"/>
          <p:cNvSpPr>
            <a:spLocks noGrp="1"/>
          </p:cNvSpPr>
          <p:nvPr>
            <p:ph type="title"/>
          </p:nvPr>
        </p:nvSpPr>
        <p:spPr>
          <a:xfrm>
            <a:off x="142844" y="142852"/>
            <a:ext cx="8229600" cy="561228"/>
          </a:xfrm>
        </p:spPr>
        <p:txBody>
          <a:bodyPr>
            <a:noAutofit/>
          </a:bodyPr>
          <a:lstStyle/>
          <a:p>
            <a:pPr algn="l"/>
            <a:r>
              <a:rPr lang="fr-CH" sz="3600" dirty="0" smtClean="0">
                <a:solidFill>
                  <a:schemeClr val="bg1"/>
                </a:solidFill>
              </a:rPr>
              <a:t>Post-glacial </a:t>
            </a:r>
            <a:r>
              <a:rPr lang="fr-CH" sz="3600" dirty="0" err="1" smtClean="0">
                <a:solidFill>
                  <a:schemeClr val="bg1"/>
                </a:solidFill>
              </a:rPr>
              <a:t>rebound</a:t>
            </a:r>
            <a:endParaRPr lang="fr-CH" sz="3600" dirty="0">
              <a:solidFill>
                <a:schemeClr val="bg1"/>
              </a:solidFill>
            </a:endParaRPr>
          </a:p>
        </p:txBody>
      </p:sp>
      <p:sp>
        <p:nvSpPr>
          <p:cNvPr id="6" name="Text Box 4"/>
          <p:cNvSpPr txBox="1">
            <a:spLocks noChangeArrowheads="1"/>
          </p:cNvSpPr>
          <p:nvPr/>
        </p:nvSpPr>
        <p:spPr bwMode="auto">
          <a:xfrm>
            <a:off x="228600" y="1066800"/>
            <a:ext cx="8610600" cy="1092607"/>
          </a:xfrm>
          <a:prstGeom prst="rect">
            <a:avLst/>
          </a:prstGeom>
          <a:noFill/>
          <a:ln w="9525">
            <a:noFill/>
            <a:miter lim="800000"/>
            <a:headEnd/>
            <a:tailEnd/>
          </a:ln>
        </p:spPr>
        <p:txBody>
          <a:bodyPr wrap="square">
            <a:spAutoFit/>
          </a:bodyPr>
          <a:lstStyle/>
          <a:p>
            <a:pPr>
              <a:spcAft>
                <a:spcPts val="600"/>
              </a:spcAft>
            </a:pPr>
            <a:r>
              <a:rPr lang="en-US" sz="1200" dirty="0" smtClean="0">
                <a:latin typeface="Wingdings" pitchFamily="2" charset="2"/>
                <a:ea typeface="Arial Unicode MS" pitchFamily="34" charset="-128"/>
                <a:cs typeface="Arial Unicode MS" pitchFamily="34" charset="-128"/>
              </a:rPr>
              <a:t>l</a:t>
            </a:r>
            <a:r>
              <a:rPr lang="en-US" sz="2000" dirty="0" smtClean="0">
                <a:solidFill>
                  <a:srgbClr val="002060"/>
                </a:solidFill>
                <a:latin typeface="Arial Unicode MS" pitchFamily="34" charset="-128"/>
                <a:ea typeface="Arial Unicode MS" pitchFamily="34" charset="-128"/>
                <a:cs typeface="Arial Unicode MS" pitchFamily="34" charset="-128"/>
              </a:rPr>
              <a:t> </a:t>
            </a:r>
            <a:r>
              <a:rPr lang="en-US" sz="2000" dirty="0" smtClean="0">
                <a:solidFill>
                  <a:srgbClr val="C00000"/>
                </a:solidFill>
                <a:ea typeface="Arial Unicode MS" pitchFamily="34" charset="-128"/>
                <a:cs typeface="Arial Unicode MS" pitchFamily="34" charset="-128"/>
              </a:rPr>
              <a:t>Post-glacial rebounds </a:t>
            </a:r>
            <a:r>
              <a:rPr lang="en-US" sz="2000" dirty="0" smtClean="0">
                <a:solidFill>
                  <a:srgbClr val="002060"/>
                </a:solidFill>
                <a:ea typeface="Arial Unicode MS" pitchFamily="34" charset="-128"/>
                <a:cs typeface="Arial Unicode MS" pitchFamily="34" charset="-128"/>
              </a:rPr>
              <a:t>: continents that have lost their thick ice sheet are experiencing slow uplift (Scandinavia, Canada).</a:t>
            </a:r>
          </a:p>
          <a:p>
            <a:pPr>
              <a:spcAft>
                <a:spcPts val="600"/>
              </a:spcAft>
            </a:pPr>
            <a:r>
              <a:rPr lang="en-US" sz="2000" dirty="0" smtClean="0">
                <a:solidFill>
                  <a:srgbClr val="002060"/>
                </a:solidFill>
                <a:ea typeface="Arial Unicode MS" pitchFamily="34" charset="-128"/>
                <a:cs typeface="Arial Unicode MS" pitchFamily="34" charset="-128"/>
              </a:rPr>
              <a:t>This is another example of hydrostatic adjustment</a:t>
            </a:r>
            <a:endParaRPr lang="en-US" sz="1600" dirty="0">
              <a:solidFill>
                <a:srgbClr val="002060"/>
              </a:solidFill>
              <a:ea typeface="Arial Unicode MS" pitchFamily="34" charset="-128"/>
              <a:cs typeface="Arial Unicode MS" pitchFamily="34" charset="-128"/>
            </a:endParaRPr>
          </a:p>
        </p:txBody>
      </p:sp>
      <p:pic>
        <p:nvPicPr>
          <p:cNvPr id="7" name="Picture 6" descr="Lowrie_Fig2.66.jpg"/>
          <p:cNvPicPr>
            <a:picLocks noChangeAspect="1"/>
          </p:cNvPicPr>
          <p:nvPr/>
        </p:nvPicPr>
        <p:blipFill>
          <a:blip r:embed="rId2" cstate="print"/>
          <a:stretch>
            <a:fillRect/>
          </a:stretch>
        </p:blipFill>
        <p:spPr>
          <a:xfrm>
            <a:off x="4721468" y="2362200"/>
            <a:ext cx="3650976" cy="4191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51" y="2506207"/>
            <a:ext cx="3407093" cy="37338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0000">
              <a:schemeClr val="tx2">
                <a:lumMod val="20000"/>
                <a:lumOff val="80000"/>
              </a:schemeClr>
            </a:gs>
            <a:gs pos="75000">
              <a:schemeClr val="tx2">
                <a:lumMod val="40000"/>
                <a:lumOff val="60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600" dirty="0" smtClean="0">
                <a:solidFill>
                  <a:srgbClr val="C00000"/>
                </a:solidFill>
                <a:latin typeface="Arial" panose="020B0604020202020204" pitchFamily="34" charset="0"/>
                <a:cs typeface="Arial" panose="020B0604020202020204" pitchFamily="34" charset="0"/>
              </a:rPr>
              <a:t>The rotation of the Earth</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17638"/>
            <a:ext cx="6858000" cy="4572000"/>
          </a:xfrm>
          <a:prstGeom prst="rect">
            <a:avLst/>
          </a:prstGeom>
        </p:spPr>
      </p:pic>
    </p:spTree>
    <p:extLst>
      <p:ext uri="{BB962C8B-B14F-4D97-AF65-F5344CB8AC3E}">
        <p14:creationId xmlns:p14="http://schemas.microsoft.com/office/powerpoint/2010/main" val="3196027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body" sz="half" idx="1"/>
          </p:nvPr>
        </p:nvSpPr>
        <p:spPr>
          <a:xfrm>
            <a:off x="152400" y="1778000"/>
            <a:ext cx="4267200" cy="4318000"/>
          </a:xfrm>
          <a:noFill/>
        </p:spPr>
        <p:txBody>
          <a:bodyPr lIns="90487" tIns="44450" rIns="90487" bIns="44450">
            <a:normAutofit lnSpcReduction="10000"/>
          </a:bodyPr>
          <a:lstStyle/>
          <a:p>
            <a:pPr marL="0" indent="0" algn="just">
              <a:lnSpc>
                <a:spcPct val="90000"/>
              </a:lnSpc>
              <a:buNone/>
            </a:pPr>
            <a:r>
              <a:rPr lang="de-CH" altLang="zh-TW" sz="1200" dirty="0" smtClean="0">
                <a:latin typeface="Wingdings" pitchFamily="2" charset="2"/>
              </a:rPr>
              <a:t>l</a:t>
            </a:r>
            <a:r>
              <a:rPr lang="de-CH" altLang="zh-TW" sz="2000" dirty="0" smtClean="0">
                <a:solidFill>
                  <a:srgbClr val="002060"/>
                </a:solidFill>
              </a:rPr>
              <a:t> During 1 month, the Earth center (E) describes a small circle around the center of mass.</a:t>
            </a:r>
            <a:endParaRPr lang="de-CH" altLang="zh-TW" sz="2000" dirty="0" smtClean="0">
              <a:latin typeface="Wingdings" pitchFamily="2" charset="2"/>
            </a:endParaRPr>
          </a:p>
          <a:p>
            <a:pPr marL="0" indent="0" algn="just">
              <a:lnSpc>
                <a:spcPct val="90000"/>
              </a:lnSpc>
              <a:buNone/>
            </a:pPr>
            <a:endParaRPr lang="de-CH" altLang="zh-TW" sz="1200" dirty="0" smtClean="0">
              <a:latin typeface="Wingdings" pitchFamily="2" charset="2"/>
            </a:endParaRPr>
          </a:p>
          <a:p>
            <a:pPr marL="0" indent="0" algn="just">
              <a:lnSpc>
                <a:spcPct val="90000"/>
              </a:lnSpc>
              <a:buNone/>
            </a:pPr>
            <a:r>
              <a:rPr lang="de-CH" altLang="zh-TW" sz="1200" dirty="0" smtClean="0">
                <a:latin typeface="Wingdings" pitchFamily="2" charset="2"/>
              </a:rPr>
              <a:t>l</a:t>
            </a:r>
            <a:r>
              <a:rPr lang="de-CH" altLang="zh-TW" sz="1200" dirty="0" smtClean="0">
                <a:solidFill>
                  <a:srgbClr val="002060"/>
                </a:solidFill>
              </a:rPr>
              <a:t> </a:t>
            </a:r>
            <a:r>
              <a:rPr lang="de-CH" altLang="zh-TW" sz="2000" dirty="0" smtClean="0">
                <a:solidFill>
                  <a:srgbClr val="002060"/>
                </a:solidFill>
              </a:rPr>
              <a:t>If the Earth behaves as a rigid body, each point will also change position and move on small circles (e.g., points 1 to 4 at surface).</a:t>
            </a:r>
            <a:endParaRPr lang="de-CH" altLang="zh-TW" sz="2000" dirty="0" smtClean="0">
              <a:latin typeface="Wingdings" pitchFamily="2" charset="2"/>
            </a:endParaRPr>
          </a:p>
          <a:p>
            <a:pPr marL="0" indent="0" algn="just">
              <a:lnSpc>
                <a:spcPct val="90000"/>
              </a:lnSpc>
              <a:buNone/>
            </a:pPr>
            <a:endParaRPr lang="de-CH" altLang="zh-TW" sz="1200" dirty="0" smtClean="0">
              <a:latin typeface="Wingdings" pitchFamily="2" charset="2"/>
            </a:endParaRPr>
          </a:p>
          <a:p>
            <a:pPr marL="0" indent="0" algn="just">
              <a:lnSpc>
                <a:spcPct val="90000"/>
              </a:lnSpc>
              <a:buNone/>
            </a:pPr>
            <a:r>
              <a:rPr lang="de-CH" altLang="zh-TW" sz="1200" dirty="0" smtClean="0">
                <a:latin typeface="Wingdings" pitchFamily="2" charset="2"/>
              </a:rPr>
              <a:t>l</a:t>
            </a:r>
            <a:r>
              <a:rPr lang="de-CH" altLang="zh-TW" sz="2000" dirty="0" smtClean="0">
                <a:solidFill>
                  <a:srgbClr val="002060"/>
                </a:solidFill>
              </a:rPr>
              <a:t> Revolution without rotation causes each point in the Earth to describe a </a:t>
            </a:r>
            <a:r>
              <a:rPr lang="de-CH" altLang="zh-TW" sz="2000" dirty="0" smtClean="0">
                <a:solidFill>
                  <a:srgbClr val="C00000"/>
                </a:solidFill>
              </a:rPr>
              <a:t>circlar path</a:t>
            </a:r>
            <a:r>
              <a:rPr lang="de-CH" altLang="zh-TW" sz="2000" dirty="0" smtClean="0">
                <a:solidFill>
                  <a:srgbClr val="002060"/>
                </a:solidFill>
              </a:rPr>
              <a:t> with same radius.</a:t>
            </a:r>
          </a:p>
          <a:p>
            <a:pPr marL="0" indent="0" algn="just">
              <a:lnSpc>
                <a:spcPct val="90000"/>
              </a:lnSpc>
              <a:spcBef>
                <a:spcPts val="0"/>
              </a:spcBef>
              <a:buNone/>
            </a:pPr>
            <a:endParaRPr lang="de-CH" sz="2400" dirty="0" smtClean="0"/>
          </a:p>
          <a:p>
            <a:pPr marL="0" indent="0" algn="just" eaLnBrk="1" hangingPunct="1">
              <a:lnSpc>
                <a:spcPct val="90000"/>
              </a:lnSpc>
              <a:spcBef>
                <a:spcPts val="0"/>
              </a:spcBef>
              <a:buNone/>
            </a:pPr>
            <a:r>
              <a:rPr lang="de-CH" sz="1200" dirty="0" smtClean="0">
                <a:latin typeface="Wingdings" pitchFamily="2" charset="2"/>
              </a:rPr>
              <a:t>l</a:t>
            </a:r>
            <a:r>
              <a:rPr lang="de-CH" sz="2400" dirty="0" smtClean="0">
                <a:solidFill>
                  <a:srgbClr val="002060"/>
                </a:solidFill>
              </a:rPr>
              <a:t> </a:t>
            </a:r>
            <a:r>
              <a:rPr lang="de-CH" sz="2000" dirty="0" smtClean="0">
                <a:solidFill>
                  <a:srgbClr val="002060"/>
                </a:solidFill>
              </a:rPr>
              <a:t>Each point experiences a </a:t>
            </a:r>
            <a:r>
              <a:rPr lang="de-CH" sz="2000" dirty="0" smtClean="0">
                <a:solidFill>
                  <a:srgbClr val="C00000"/>
                </a:solidFill>
              </a:rPr>
              <a:t>centrifugal acceleration</a:t>
            </a:r>
            <a:r>
              <a:rPr lang="de-CH" sz="2000" dirty="0" smtClean="0">
                <a:solidFill>
                  <a:srgbClr val="002060"/>
                </a:solidFill>
              </a:rPr>
              <a:t> (due to rotation), with the same amplitude everywhere.</a:t>
            </a:r>
          </a:p>
          <a:p>
            <a:pPr marL="0" indent="0" algn="just" eaLnBrk="1" hangingPunct="1">
              <a:lnSpc>
                <a:spcPct val="90000"/>
              </a:lnSpc>
              <a:spcBef>
                <a:spcPts val="0"/>
              </a:spcBef>
              <a:buNone/>
            </a:pPr>
            <a:endParaRPr lang="de-CH" sz="2000" dirty="0" smtClean="0">
              <a:solidFill>
                <a:srgbClr val="002060"/>
              </a:solidFill>
            </a:endParaRPr>
          </a:p>
        </p:txBody>
      </p:sp>
      <p:pic>
        <p:nvPicPr>
          <p:cNvPr id="7" name="Picture 6" descr="Lowrie_Fig2.10.jpg"/>
          <p:cNvPicPr>
            <a:picLocks noChangeAspect="1"/>
          </p:cNvPicPr>
          <p:nvPr/>
        </p:nvPicPr>
        <p:blipFill>
          <a:blip r:embed="rId3" cstate="print"/>
          <a:stretch>
            <a:fillRect/>
          </a:stretch>
        </p:blipFill>
        <p:spPr>
          <a:xfrm>
            <a:off x="4495271" y="1981200"/>
            <a:ext cx="4496329" cy="4419600"/>
          </a:xfrm>
          <a:prstGeom prst="rect">
            <a:avLst/>
          </a:prstGeom>
        </p:spPr>
      </p:pic>
      <p:sp>
        <p:nvSpPr>
          <p:cNvPr id="6" name="Rectangle 5"/>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9" name="Rectangle 8"/>
          <p:cNvSpPr/>
          <p:nvPr/>
        </p:nvSpPr>
        <p:spPr>
          <a:xfrm>
            <a:off x="152400" y="76200"/>
            <a:ext cx="6324600" cy="646331"/>
          </a:xfrm>
          <a:prstGeom prst="rect">
            <a:avLst/>
          </a:prstGeom>
        </p:spPr>
        <p:txBody>
          <a:bodyPr wrap="square">
            <a:spAutoFit/>
          </a:bodyPr>
          <a:lstStyle/>
          <a:p>
            <a:r>
              <a:rPr lang="de-CH" altLang="zh-TW" sz="3600" dirty="0" smtClean="0">
                <a:solidFill>
                  <a:schemeClr val="bg1"/>
                </a:solidFill>
              </a:rPr>
              <a:t>Revolution without rotation</a:t>
            </a:r>
            <a:endParaRPr lang="en-US" altLang="zh-TW" sz="3600" dirty="0">
              <a:solidFill>
                <a:schemeClr val="bg1"/>
              </a:solidFill>
              <a:ea typeface="新細明體" pitchFamily="18" charset="-120"/>
            </a:endParaRPr>
          </a:p>
        </p:txBody>
      </p:sp>
      <p:sp>
        <p:nvSpPr>
          <p:cNvPr id="10" name="Rectangle 2"/>
          <p:cNvSpPr txBox="1">
            <a:spLocks noChangeArrowheads="1"/>
          </p:cNvSpPr>
          <p:nvPr/>
        </p:nvSpPr>
        <p:spPr>
          <a:xfrm>
            <a:off x="152400" y="939800"/>
            <a:ext cx="8534400" cy="889000"/>
          </a:xfrm>
          <a:prstGeom prst="rect">
            <a:avLst/>
          </a:prstGeom>
          <a:noFill/>
        </p:spPr>
        <p:txBody>
          <a:bodyPr vert="horz" lIns="90487" tIns="44450" rIns="90487" bIns="44450" rtlCol="0">
            <a:normAutofit/>
          </a:bodyPr>
          <a:lstStyle/>
          <a:p>
            <a:pPr marL="0" marR="0" lvl="0" indent="0" algn="just" defTabSz="914400" rtl="0" eaLnBrk="1" fontAlgn="auto" latinLnBrk="0" hangingPunct="1">
              <a:lnSpc>
                <a:spcPct val="90000"/>
              </a:lnSpc>
              <a:spcBef>
                <a:spcPct val="20000"/>
              </a:spcBef>
              <a:spcAft>
                <a:spcPct val="30000"/>
              </a:spcAft>
              <a:buClrTx/>
              <a:buSzTx/>
              <a:buFont typeface="Arial" pitchFamily="34" charset="0"/>
              <a:buNone/>
              <a:tabLst/>
              <a:defRPr/>
            </a:pPr>
            <a:r>
              <a:rPr kumimoji="0" lang="de-CH" sz="1200" b="0" i="0" u="none" strike="noStrike" kern="1200" cap="none" spc="0" normalizeH="0" baseline="0" noProof="0" dirty="0" smtClean="0">
                <a:ln>
                  <a:noFill/>
                </a:ln>
                <a:solidFill>
                  <a:schemeClr val="tx1"/>
                </a:solidFill>
                <a:effectLst/>
                <a:uLnTx/>
                <a:uFillTx/>
                <a:latin typeface="Wingdings" pitchFamily="2" charset="2"/>
                <a:ea typeface="+mn-ea"/>
                <a:cs typeface="+mn-cs"/>
              </a:rPr>
              <a:t>l</a:t>
            </a:r>
            <a:r>
              <a:rPr kumimoji="0" lang="de-CH" sz="2000" b="0" i="0" u="none" strike="noStrike" kern="1200" cap="none" spc="0" normalizeH="0" baseline="0" noProof="0" dirty="0" smtClean="0">
                <a:ln>
                  <a:noFill/>
                </a:ln>
                <a:solidFill>
                  <a:srgbClr val="002060"/>
                </a:solidFill>
                <a:effectLst/>
                <a:uLnTx/>
                <a:uFillTx/>
                <a:latin typeface="+mn-lt"/>
                <a:ea typeface="+mn-ea"/>
                <a:cs typeface="+mn-cs"/>
              </a:rPr>
              <a:t> The Earth-Moon system </a:t>
            </a:r>
            <a:r>
              <a:rPr kumimoji="0" lang="de-CH" sz="2000" b="0" i="0" u="none" strike="noStrike" kern="1200" cap="none" spc="0" normalizeH="0" baseline="0" noProof="0" dirty="0" smtClean="0">
                <a:ln>
                  <a:noFill/>
                </a:ln>
                <a:solidFill>
                  <a:srgbClr val="C00000"/>
                </a:solidFill>
                <a:effectLst/>
                <a:uLnTx/>
                <a:uFillTx/>
                <a:latin typeface="+mn-lt"/>
                <a:ea typeface="+mn-ea"/>
                <a:cs typeface="+mn-cs"/>
              </a:rPr>
              <a:t>revolves about its center of mass</a:t>
            </a:r>
            <a:r>
              <a:rPr kumimoji="0" lang="de-CH" sz="2000" b="0" i="0" u="none" strike="noStrike" kern="1200" cap="none" spc="0" normalizeH="0" baseline="0" noProof="0" dirty="0" smtClean="0">
                <a:ln>
                  <a:noFill/>
                </a:ln>
                <a:solidFill>
                  <a:srgbClr val="002060"/>
                </a:solidFill>
                <a:effectLst/>
                <a:uLnTx/>
                <a:uFillTx/>
                <a:latin typeface="+mn-lt"/>
                <a:ea typeface="+mn-ea"/>
                <a:cs typeface="+mn-cs"/>
              </a:rPr>
              <a:t> S (located within the Earth).</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58"/>
          <p:cNvSpPr>
            <a:spLocks noChangeArrowheads="1"/>
          </p:cNvSpPr>
          <p:nvPr/>
        </p:nvSpPr>
        <p:spPr bwMode="auto">
          <a:xfrm>
            <a:off x="152400" y="914400"/>
            <a:ext cx="8610600" cy="609600"/>
          </a:xfrm>
          <a:prstGeom prst="rect">
            <a:avLst/>
          </a:prstGeom>
          <a:noFill/>
          <a:ln w="12700">
            <a:noFill/>
            <a:miter lim="800000"/>
            <a:headEnd/>
            <a:tailEnd/>
          </a:ln>
        </p:spPr>
        <p:txBody>
          <a:bodyPr lIns="90487" tIns="44450" rIns="90487" bIns="44450"/>
          <a:lstStyle/>
          <a:p>
            <a:pPr algn="just">
              <a:spcBef>
                <a:spcPct val="20000"/>
              </a:spcBef>
            </a:pPr>
            <a:r>
              <a:rPr lang="de-CH" sz="1200" dirty="0" smtClean="0">
                <a:latin typeface="Wingdings" pitchFamily="2" charset="2"/>
              </a:rPr>
              <a:t>l</a:t>
            </a:r>
            <a:r>
              <a:rPr lang="de-CH" sz="1200" dirty="0" smtClean="0">
                <a:latin typeface="+mj-lt"/>
              </a:rPr>
              <a:t> </a:t>
            </a:r>
            <a:r>
              <a:rPr lang="de-CH" sz="1600" dirty="0" smtClean="0">
                <a:solidFill>
                  <a:srgbClr val="002060"/>
                </a:solidFill>
                <a:latin typeface="+mj-lt"/>
              </a:rPr>
              <a:t>The centrifugal acceleration of the Earth circular motion around the center of mass of the Earth-moon system is :</a:t>
            </a:r>
            <a:endParaRPr lang="de-CH" sz="1600" dirty="0">
              <a:solidFill>
                <a:srgbClr val="002060"/>
              </a:solidFill>
              <a:latin typeface="+mj-lt"/>
            </a:endParaRPr>
          </a:p>
        </p:txBody>
      </p:sp>
      <p:graphicFrame>
        <p:nvGraphicFramePr>
          <p:cNvPr id="1026" name="Object 62"/>
          <p:cNvGraphicFramePr>
            <a:graphicFrameLocks noChangeAspect="1"/>
          </p:cNvGraphicFramePr>
          <p:nvPr/>
        </p:nvGraphicFramePr>
        <p:xfrm>
          <a:off x="1905000" y="1295400"/>
          <a:ext cx="1073150" cy="388938"/>
        </p:xfrm>
        <a:graphic>
          <a:graphicData uri="http://schemas.openxmlformats.org/presentationml/2006/ole">
            <mc:AlternateContent xmlns:mc="http://schemas.openxmlformats.org/markup-compatibility/2006">
              <mc:Choice xmlns:v="urn:schemas-microsoft-com:vml" Requires="v">
                <p:oleObj spid="_x0000_s139474" name="Equation" r:id="rId3" imgW="622080" imgH="228600" progId="Equation.3">
                  <p:embed/>
                </p:oleObj>
              </mc:Choice>
              <mc:Fallback>
                <p:oleObj name="Equation" r:id="rId3" imgW="622080" imgH="228600" progId="Equation.3">
                  <p:embed/>
                  <p:pic>
                    <p:nvPicPr>
                      <p:cNvPr id="0" name="Object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95400"/>
                        <a:ext cx="1073150"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3"/>
          <p:cNvGraphicFramePr>
            <a:graphicFrameLocks noChangeAspect="1"/>
          </p:cNvGraphicFramePr>
          <p:nvPr/>
        </p:nvGraphicFramePr>
        <p:xfrm>
          <a:off x="1892300" y="2563812"/>
          <a:ext cx="1612900" cy="712788"/>
        </p:xfrm>
        <a:graphic>
          <a:graphicData uri="http://schemas.openxmlformats.org/presentationml/2006/ole">
            <mc:AlternateContent xmlns:mc="http://schemas.openxmlformats.org/markup-compatibility/2006">
              <mc:Choice xmlns:v="urn:schemas-microsoft-com:vml" Requires="v">
                <p:oleObj spid="_x0000_s139475" name="Equation" r:id="rId5" imgW="952200" imgH="419040" progId="Equation.3">
                  <p:embed/>
                </p:oleObj>
              </mc:Choice>
              <mc:Fallback>
                <p:oleObj name="Equation" r:id="rId5" imgW="952200" imgH="419040" progId="Equation.3">
                  <p:embed/>
                  <p:pic>
                    <p:nvPicPr>
                      <p:cNvPr id="0" name="Object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2563812"/>
                        <a:ext cx="161290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5"/>
          <p:cNvGraphicFramePr>
            <a:graphicFrameLocks noChangeAspect="1"/>
          </p:cNvGraphicFramePr>
          <p:nvPr/>
        </p:nvGraphicFramePr>
        <p:xfrm>
          <a:off x="1824037" y="4186238"/>
          <a:ext cx="2062163" cy="690562"/>
        </p:xfrm>
        <a:graphic>
          <a:graphicData uri="http://schemas.openxmlformats.org/presentationml/2006/ole">
            <mc:AlternateContent xmlns:mc="http://schemas.openxmlformats.org/markup-compatibility/2006">
              <mc:Choice xmlns:v="urn:schemas-microsoft-com:vml" Requires="v">
                <p:oleObj spid="_x0000_s139476" name="Equation" r:id="rId7" imgW="1206360" imgH="406080" progId="Equation.3">
                  <p:embed/>
                </p:oleObj>
              </mc:Choice>
              <mc:Fallback>
                <p:oleObj name="Equation" r:id="rId7" imgW="1206360" imgH="406080" progId="Equation.3">
                  <p:embed/>
                  <p:pic>
                    <p:nvPicPr>
                      <p:cNvPr id="0" name="Object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4037" y="4186238"/>
                        <a:ext cx="2062163"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67"/>
          <p:cNvGraphicFramePr>
            <a:graphicFrameLocks noChangeAspect="1"/>
          </p:cNvGraphicFramePr>
          <p:nvPr/>
        </p:nvGraphicFramePr>
        <p:xfrm>
          <a:off x="1830387" y="5824537"/>
          <a:ext cx="2208213" cy="728663"/>
        </p:xfrm>
        <a:graphic>
          <a:graphicData uri="http://schemas.openxmlformats.org/presentationml/2006/ole">
            <mc:AlternateContent xmlns:mc="http://schemas.openxmlformats.org/markup-compatibility/2006">
              <mc:Choice xmlns:v="urn:schemas-microsoft-com:vml" Requires="v">
                <p:oleObj spid="_x0000_s139477" name="Equation" r:id="rId9" imgW="1218960" imgH="406080" progId="Equation.3">
                  <p:embed/>
                </p:oleObj>
              </mc:Choice>
              <mc:Fallback>
                <p:oleObj name="Equation" r:id="rId9" imgW="1218960" imgH="406080" progId="Equation.3">
                  <p:embed/>
                  <p:pic>
                    <p:nvPicPr>
                      <p:cNvPr id="0" name="Object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0387" y="5824537"/>
                        <a:ext cx="2208213" cy="72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5" name="Rectangle 14"/>
          <p:cNvSpPr/>
          <p:nvPr/>
        </p:nvSpPr>
        <p:spPr>
          <a:xfrm>
            <a:off x="152400" y="76200"/>
            <a:ext cx="6324600" cy="646331"/>
          </a:xfrm>
          <a:prstGeom prst="rect">
            <a:avLst/>
          </a:prstGeom>
        </p:spPr>
        <p:txBody>
          <a:bodyPr wrap="square">
            <a:spAutoFit/>
          </a:bodyPr>
          <a:lstStyle/>
          <a:p>
            <a:r>
              <a:rPr lang="de-CH" altLang="zh-TW" sz="3600" dirty="0" smtClean="0">
                <a:solidFill>
                  <a:schemeClr val="bg1"/>
                </a:solidFill>
              </a:rPr>
              <a:t>Revolution without rotation</a:t>
            </a:r>
            <a:endParaRPr lang="en-US" altLang="zh-TW" sz="3600" dirty="0">
              <a:solidFill>
                <a:schemeClr val="bg1"/>
              </a:solidFill>
              <a:ea typeface="新細明體" pitchFamily="18" charset="-120"/>
            </a:endParaRPr>
          </a:p>
        </p:txBody>
      </p:sp>
      <p:sp>
        <p:nvSpPr>
          <p:cNvPr id="16" name="Rectangle 58"/>
          <p:cNvSpPr>
            <a:spLocks noChangeArrowheads="1"/>
          </p:cNvSpPr>
          <p:nvPr/>
        </p:nvSpPr>
        <p:spPr bwMode="auto">
          <a:xfrm>
            <a:off x="152400" y="2057400"/>
            <a:ext cx="3962400" cy="762000"/>
          </a:xfrm>
          <a:prstGeom prst="rect">
            <a:avLst/>
          </a:prstGeom>
          <a:noFill/>
          <a:ln w="12700">
            <a:noFill/>
            <a:miter lim="800000"/>
            <a:headEnd/>
            <a:tailEnd/>
          </a:ln>
        </p:spPr>
        <p:txBody>
          <a:bodyPr lIns="90487" tIns="44450" rIns="90487" bIns="44450"/>
          <a:lstStyle/>
          <a:p>
            <a:pPr algn="just">
              <a:spcBef>
                <a:spcPct val="20000"/>
              </a:spcBef>
            </a:pPr>
            <a:r>
              <a:rPr lang="de-CH" sz="1200" dirty="0" smtClean="0">
                <a:latin typeface="Wingdings" pitchFamily="2" charset="2"/>
              </a:rPr>
              <a:t>l</a:t>
            </a:r>
            <a:r>
              <a:rPr lang="de-CH" sz="1200" dirty="0" smtClean="0">
                <a:latin typeface="+mj-lt"/>
              </a:rPr>
              <a:t> </a:t>
            </a:r>
            <a:r>
              <a:rPr lang="de-CH" sz="1600" dirty="0" smtClean="0">
                <a:solidFill>
                  <a:srgbClr val="002060"/>
                </a:solidFill>
                <a:latin typeface="+mj-lt"/>
              </a:rPr>
              <a:t>At the center, gravitational and centrifugal accelerations balances :</a:t>
            </a:r>
            <a:endParaRPr lang="de-CH" sz="1600" dirty="0">
              <a:solidFill>
                <a:srgbClr val="002060"/>
              </a:solidFill>
              <a:latin typeface="+mj-lt"/>
            </a:endParaRPr>
          </a:p>
        </p:txBody>
      </p:sp>
      <p:sp>
        <p:nvSpPr>
          <p:cNvPr id="17" name="Rectangle 58"/>
          <p:cNvSpPr>
            <a:spLocks noChangeArrowheads="1"/>
          </p:cNvSpPr>
          <p:nvPr/>
        </p:nvSpPr>
        <p:spPr bwMode="auto">
          <a:xfrm>
            <a:off x="152400" y="3500438"/>
            <a:ext cx="3962400" cy="762000"/>
          </a:xfrm>
          <a:prstGeom prst="rect">
            <a:avLst/>
          </a:prstGeom>
          <a:noFill/>
          <a:ln w="12700">
            <a:noFill/>
            <a:miter lim="800000"/>
            <a:headEnd/>
            <a:tailEnd/>
          </a:ln>
        </p:spPr>
        <p:txBody>
          <a:bodyPr lIns="90487" tIns="44450" rIns="90487" bIns="44450"/>
          <a:lstStyle/>
          <a:p>
            <a:pPr algn="just">
              <a:spcBef>
                <a:spcPct val="20000"/>
              </a:spcBef>
            </a:pPr>
            <a:r>
              <a:rPr lang="de-CH" sz="1200" dirty="0" smtClean="0">
                <a:latin typeface="Wingdings" pitchFamily="2" charset="2"/>
              </a:rPr>
              <a:t>l</a:t>
            </a:r>
            <a:r>
              <a:rPr lang="de-CH" sz="1200" dirty="0" smtClean="0">
                <a:latin typeface="+mj-lt"/>
              </a:rPr>
              <a:t> </a:t>
            </a:r>
            <a:r>
              <a:rPr lang="de-CH" sz="1600" dirty="0" smtClean="0">
                <a:solidFill>
                  <a:srgbClr val="002060"/>
                </a:solidFill>
                <a:latin typeface="+mj-lt"/>
              </a:rPr>
              <a:t>On the side facing the Moon, </a:t>
            </a:r>
            <a:r>
              <a:rPr lang="de-CH" altLang="zh-TW" sz="1600" dirty="0" smtClean="0">
                <a:solidFill>
                  <a:srgbClr val="002060"/>
                </a:solidFill>
              </a:rPr>
              <a:t>gravitational acceleration is larger than centrifugal acceleration :</a:t>
            </a:r>
            <a:endParaRPr lang="de-CH" sz="1600" dirty="0">
              <a:solidFill>
                <a:srgbClr val="002060"/>
              </a:solidFill>
              <a:latin typeface="+mj-lt"/>
            </a:endParaRPr>
          </a:p>
        </p:txBody>
      </p:sp>
      <p:sp>
        <p:nvSpPr>
          <p:cNvPr id="18" name="Rectangle 58"/>
          <p:cNvSpPr>
            <a:spLocks noChangeArrowheads="1"/>
          </p:cNvSpPr>
          <p:nvPr/>
        </p:nvSpPr>
        <p:spPr bwMode="auto">
          <a:xfrm>
            <a:off x="152400" y="5181600"/>
            <a:ext cx="3962400" cy="762000"/>
          </a:xfrm>
          <a:prstGeom prst="rect">
            <a:avLst/>
          </a:prstGeom>
          <a:noFill/>
          <a:ln w="12700">
            <a:noFill/>
            <a:miter lim="800000"/>
            <a:headEnd/>
            <a:tailEnd/>
          </a:ln>
        </p:spPr>
        <p:txBody>
          <a:bodyPr lIns="90487" tIns="44450" rIns="90487" bIns="44450"/>
          <a:lstStyle/>
          <a:p>
            <a:pPr algn="just">
              <a:spcBef>
                <a:spcPct val="20000"/>
              </a:spcBef>
            </a:pPr>
            <a:r>
              <a:rPr lang="de-CH" sz="1200" dirty="0" smtClean="0">
                <a:latin typeface="Wingdings" pitchFamily="2" charset="2"/>
              </a:rPr>
              <a:t>l</a:t>
            </a:r>
            <a:r>
              <a:rPr lang="de-CH" sz="1200" dirty="0" smtClean="0">
                <a:latin typeface="+mj-lt"/>
              </a:rPr>
              <a:t> </a:t>
            </a:r>
            <a:r>
              <a:rPr lang="de-CH" sz="1600" dirty="0" smtClean="0">
                <a:solidFill>
                  <a:srgbClr val="002060"/>
                </a:solidFill>
              </a:rPr>
              <a:t>On the opposite side, </a:t>
            </a:r>
            <a:r>
              <a:rPr lang="de-CH" altLang="zh-TW" sz="1600" dirty="0" smtClean="0">
                <a:solidFill>
                  <a:srgbClr val="002060"/>
                </a:solidFill>
              </a:rPr>
              <a:t>gravitational acceleration is smaller than centrifugal  acceleration:</a:t>
            </a:r>
            <a:endParaRPr lang="de-CH" sz="1600" dirty="0">
              <a:solidFill>
                <a:srgbClr val="002060"/>
              </a:solidFill>
            </a:endParaRPr>
          </a:p>
        </p:txBody>
      </p:sp>
      <p:pic>
        <p:nvPicPr>
          <p:cNvPr id="19" name="Picture 18" descr="tides_residual-acceleration.jpg"/>
          <p:cNvPicPr>
            <a:picLocks noChangeAspect="1"/>
          </p:cNvPicPr>
          <p:nvPr/>
        </p:nvPicPr>
        <p:blipFill>
          <a:blip r:embed="rId11" cstate="print"/>
          <a:stretch>
            <a:fillRect/>
          </a:stretch>
        </p:blipFill>
        <p:spPr>
          <a:xfrm>
            <a:off x="4343400" y="1981200"/>
            <a:ext cx="4648200" cy="4227633"/>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1025"/>
          <p:cNvGraphicFramePr>
            <a:graphicFrameLocks noChangeAspect="1"/>
          </p:cNvGraphicFramePr>
          <p:nvPr/>
        </p:nvGraphicFramePr>
        <p:xfrm>
          <a:off x="1973263" y="1558925"/>
          <a:ext cx="1357312" cy="346075"/>
        </p:xfrm>
        <a:graphic>
          <a:graphicData uri="http://schemas.openxmlformats.org/presentationml/2006/ole">
            <mc:AlternateContent xmlns:mc="http://schemas.openxmlformats.org/markup-compatibility/2006">
              <mc:Choice xmlns:v="urn:schemas-microsoft-com:vml" Requires="v">
                <p:oleObj spid="_x0000_s140604" name="Equation" r:id="rId3" imgW="799920" imgH="203040" progId="Equation.3">
                  <p:embed/>
                </p:oleObj>
              </mc:Choice>
              <mc:Fallback>
                <p:oleObj name="Equation" r:id="rId3" imgW="799920" imgH="203040" progId="Equation.3">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1558925"/>
                        <a:ext cx="1357312"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1" name="Rectangle 10"/>
          <p:cNvSpPr/>
          <p:nvPr/>
        </p:nvSpPr>
        <p:spPr>
          <a:xfrm>
            <a:off x="152400" y="76200"/>
            <a:ext cx="8991600" cy="646331"/>
          </a:xfrm>
          <a:prstGeom prst="rect">
            <a:avLst/>
          </a:prstGeom>
        </p:spPr>
        <p:txBody>
          <a:bodyPr wrap="square">
            <a:spAutoFit/>
          </a:bodyPr>
          <a:lstStyle/>
          <a:p>
            <a:r>
              <a:rPr lang="de-CH" altLang="zh-TW" sz="3600" dirty="0" smtClean="0">
                <a:solidFill>
                  <a:schemeClr val="bg1"/>
                </a:solidFill>
              </a:rPr>
              <a:t>Revolution without rotation : tidal acceleration</a:t>
            </a:r>
            <a:endParaRPr lang="en-US" altLang="zh-TW" sz="3600" dirty="0">
              <a:solidFill>
                <a:schemeClr val="bg1"/>
              </a:solidFill>
              <a:ea typeface="新細明體" pitchFamily="18" charset="-120"/>
            </a:endParaRPr>
          </a:p>
        </p:txBody>
      </p:sp>
      <p:sp>
        <p:nvSpPr>
          <p:cNvPr id="12" name="Rectangle 58"/>
          <p:cNvSpPr>
            <a:spLocks noChangeArrowheads="1"/>
          </p:cNvSpPr>
          <p:nvPr/>
        </p:nvSpPr>
        <p:spPr bwMode="auto">
          <a:xfrm>
            <a:off x="228600" y="914400"/>
            <a:ext cx="8534400" cy="685800"/>
          </a:xfrm>
          <a:prstGeom prst="rect">
            <a:avLst/>
          </a:prstGeom>
          <a:noFill/>
          <a:ln w="12700">
            <a:noFill/>
            <a:miter lim="800000"/>
            <a:headEnd/>
            <a:tailEnd/>
          </a:ln>
        </p:spPr>
        <p:txBody>
          <a:bodyPr lIns="90487" tIns="44450" rIns="90487" bIns="44450"/>
          <a:lstStyle/>
          <a:p>
            <a:pPr>
              <a:spcBef>
                <a:spcPct val="20000"/>
              </a:spcBef>
            </a:pPr>
            <a:r>
              <a:rPr lang="de-CH" sz="1200" dirty="0" smtClean="0">
                <a:latin typeface="Wingdings" pitchFamily="2" charset="2"/>
              </a:rPr>
              <a:t>l</a:t>
            </a:r>
            <a:r>
              <a:rPr lang="de-CH" sz="1200" dirty="0" smtClean="0">
                <a:latin typeface="+mj-lt"/>
              </a:rPr>
              <a:t> </a:t>
            </a:r>
            <a:r>
              <a:rPr lang="de-CH" sz="2000" dirty="0" smtClean="0">
                <a:solidFill>
                  <a:srgbClr val="002060"/>
                </a:solidFill>
                <a:latin typeface="+mj-lt"/>
              </a:rPr>
              <a:t>On the near side, there is a residual acceleration g</a:t>
            </a:r>
            <a:r>
              <a:rPr lang="de-CH" sz="2000" baseline="-25000" dirty="0" smtClean="0">
                <a:solidFill>
                  <a:srgbClr val="002060"/>
                </a:solidFill>
                <a:latin typeface="+mj-lt"/>
              </a:rPr>
              <a:t>T1</a:t>
            </a:r>
            <a:r>
              <a:rPr lang="de-CH" sz="2000" dirty="0" smtClean="0">
                <a:solidFill>
                  <a:srgbClr val="002060"/>
                </a:solidFill>
                <a:latin typeface="+mj-lt"/>
              </a:rPr>
              <a:t> pulling the surface towards the Moon :  </a:t>
            </a:r>
            <a:endParaRPr lang="de-CH" sz="2000" dirty="0">
              <a:solidFill>
                <a:srgbClr val="002060"/>
              </a:solidFill>
              <a:latin typeface="+mj-lt"/>
            </a:endParaRPr>
          </a:p>
        </p:txBody>
      </p:sp>
      <p:graphicFrame>
        <p:nvGraphicFramePr>
          <p:cNvPr id="140293" name="Object 1025"/>
          <p:cNvGraphicFramePr>
            <a:graphicFrameLocks noChangeAspect="1"/>
          </p:cNvGraphicFramePr>
          <p:nvPr/>
        </p:nvGraphicFramePr>
        <p:xfrm>
          <a:off x="1958975" y="2019300"/>
          <a:ext cx="4953000" cy="800100"/>
        </p:xfrm>
        <a:graphic>
          <a:graphicData uri="http://schemas.openxmlformats.org/presentationml/2006/ole">
            <mc:AlternateContent xmlns:mc="http://schemas.openxmlformats.org/markup-compatibility/2006">
              <mc:Choice xmlns:v="urn:schemas-microsoft-com:vml" Requires="v">
                <p:oleObj spid="_x0000_s140605" name="Equation" r:id="rId5" imgW="2920680" imgH="469800" progId="Equation.3">
                  <p:embed/>
                </p:oleObj>
              </mc:Choice>
              <mc:Fallback>
                <p:oleObj name="Equation" r:id="rId5" imgW="2920680" imgH="469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975" y="2019300"/>
                        <a:ext cx="49530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294" name="Object 1025"/>
          <p:cNvGraphicFramePr>
            <a:graphicFrameLocks noChangeAspect="1"/>
          </p:cNvGraphicFramePr>
          <p:nvPr/>
        </p:nvGraphicFramePr>
        <p:xfrm>
          <a:off x="1927225" y="2944813"/>
          <a:ext cx="1465263" cy="712787"/>
        </p:xfrm>
        <a:graphic>
          <a:graphicData uri="http://schemas.openxmlformats.org/presentationml/2006/ole">
            <mc:AlternateContent xmlns:mc="http://schemas.openxmlformats.org/markup-compatibility/2006">
              <mc:Choice xmlns:v="urn:schemas-microsoft-com:vml" Requires="v">
                <p:oleObj spid="_x0000_s140606" name="Equation" r:id="rId7" imgW="863280" imgH="419040" progId="Equation.3">
                  <p:embed/>
                </p:oleObj>
              </mc:Choice>
              <mc:Fallback>
                <p:oleObj name="Equation" r:id="rId7" imgW="863280" imgH="4190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225" y="2944813"/>
                        <a:ext cx="1465263"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58"/>
          <p:cNvSpPr>
            <a:spLocks noChangeArrowheads="1"/>
          </p:cNvSpPr>
          <p:nvPr/>
        </p:nvSpPr>
        <p:spPr bwMode="auto">
          <a:xfrm>
            <a:off x="4038600" y="3124200"/>
            <a:ext cx="3276600" cy="381000"/>
          </a:xfrm>
          <a:prstGeom prst="rect">
            <a:avLst/>
          </a:prstGeom>
          <a:noFill/>
          <a:ln w="12700">
            <a:noFill/>
            <a:miter lim="800000"/>
            <a:headEnd/>
            <a:tailEnd/>
          </a:ln>
        </p:spPr>
        <p:txBody>
          <a:bodyPr lIns="90487" tIns="44450" rIns="90487" bIns="44450"/>
          <a:lstStyle/>
          <a:p>
            <a:pPr>
              <a:spcBef>
                <a:spcPct val="20000"/>
              </a:spcBef>
            </a:pPr>
            <a:r>
              <a:rPr lang="de-CH" sz="2000" dirty="0" smtClean="0">
                <a:solidFill>
                  <a:srgbClr val="002060"/>
                </a:solidFill>
                <a:latin typeface="+mj-lt"/>
              </a:rPr>
              <a:t>directed towards the Moon</a:t>
            </a:r>
            <a:endParaRPr lang="de-CH" sz="2000" dirty="0">
              <a:solidFill>
                <a:srgbClr val="002060"/>
              </a:solidFill>
              <a:latin typeface="+mj-lt"/>
            </a:endParaRPr>
          </a:p>
        </p:txBody>
      </p:sp>
      <p:graphicFrame>
        <p:nvGraphicFramePr>
          <p:cNvPr id="16" name="Object 1025"/>
          <p:cNvGraphicFramePr>
            <a:graphicFrameLocks noChangeAspect="1"/>
          </p:cNvGraphicFramePr>
          <p:nvPr/>
        </p:nvGraphicFramePr>
        <p:xfrm>
          <a:off x="1984375" y="4530725"/>
          <a:ext cx="1335088" cy="346075"/>
        </p:xfrm>
        <a:graphic>
          <a:graphicData uri="http://schemas.openxmlformats.org/presentationml/2006/ole">
            <mc:AlternateContent xmlns:mc="http://schemas.openxmlformats.org/markup-compatibility/2006">
              <mc:Choice xmlns:v="urn:schemas-microsoft-com:vml" Requires="v">
                <p:oleObj spid="_x0000_s140607" name="Equation" r:id="rId9" imgW="787320" imgH="203040" progId="Equation.3">
                  <p:embed/>
                </p:oleObj>
              </mc:Choice>
              <mc:Fallback>
                <p:oleObj name="Equation" r:id="rId9" imgW="787320" imgH="2030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4375" y="4530725"/>
                        <a:ext cx="1335088"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58"/>
          <p:cNvSpPr>
            <a:spLocks noChangeArrowheads="1"/>
          </p:cNvSpPr>
          <p:nvPr/>
        </p:nvSpPr>
        <p:spPr bwMode="auto">
          <a:xfrm>
            <a:off x="228600" y="3886200"/>
            <a:ext cx="8534400" cy="685800"/>
          </a:xfrm>
          <a:prstGeom prst="rect">
            <a:avLst/>
          </a:prstGeom>
          <a:noFill/>
          <a:ln w="12700">
            <a:noFill/>
            <a:miter lim="800000"/>
            <a:headEnd/>
            <a:tailEnd/>
          </a:ln>
        </p:spPr>
        <p:txBody>
          <a:bodyPr lIns="90487" tIns="44450" rIns="90487" bIns="44450"/>
          <a:lstStyle/>
          <a:p>
            <a:pPr>
              <a:spcBef>
                <a:spcPct val="20000"/>
              </a:spcBef>
            </a:pPr>
            <a:r>
              <a:rPr lang="de-CH" sz="1200" dirty="0" smtClean="0">
                <a:latin typeface="Wingdings" pitchFamily="2" charset="2"/>
              </a:rPr>
              <a:t>l</a:t>
            </a:r>
            <a:r>
              <a:rPr lang="de-CH" sz="1200" dirty="0" smtClean="0">
                <a:latin typeface="+mj-lt"/>
              </a:rPr>
              <a:t> </a:t>
            </a:r>
            <a:r>
              <a:rPr lang="de-CH" sz="2000" dirty="0" smtClean="0">
                <a:solidFill>
                  <a:srgbClr val="002060"/>
                </a:solidFill>
                <a:latin typeface="+mj-lt"/>
              </a:rPr>
              <a:t>On the far side, there is a residual acceleration g</a:t>
            </a:r>
            <a:r>
              <a:rPr lang="de-CH" sz="2000" baseline="-25000" dirty="0" smtClean="0">
                <a:solidFill>
                  <a:srgbClr val="002060"/>
                </a:solidFill>
                <a:latin typeface="+mj-lt"/>
              </a:rPr>
              <a:t>T2</a:t>
            </a:r>
            <a:r>
              <a:rPr lang="de-CH" sz="2000" dirty="0" smtClean="0">
                <a:solidFill>
                  <a:srgbClr val="002060"/>
                </a:solidFill>
                <a:latin typeface="+mj-lt"/>
              </a:rPr>
              <a:t> pulling the surface away from the Moon :  </a:t>
            </a:r>
            <a:endParaRPr lang="de-CH" sz="2000" dirty="0">
              <a:solidFill>
                <a:srgbClr val="002060"/>
              </a:solidFill>
              <a:latin typeface="+mj-lt"/>
            </a:endParaRPr>
          </a:p>
        </p:txBody>
      </p:sp>
      <p:graphicFrame>
        <p:nvGraphicFramePr>
          <p:cNvPr id="18" name="Object 1025"/>
          <p:cNvGraphicFramePr>
            <a:graphicFrameLocks noChangeAspect="1"/>
          </p:cNvGraphicFramePr>
          <p:nvPr/>
        </p:nvGraphicFramePr>
        <p:xfrm>
          <a:off x="1947863" y="4991100"/>
          <a:ext cx="4953000" cy="800100"/>
        </p:xfrm>
        <a:graphic>
          <a:graphicData uri="http://schemas.openxmlformats.org/presentationml/2006/ole">
            <mc:AlternateContent xmlns:mc="http://schemas.openxmlformats.org/markup-compatibility/2006">
              <mc:Choice xmlns:v="urn:schemas-microsoft-com:vml" Requires="v">
                <p:oleObj spid="_x0000_s140608" name="Equation" r:id="rId11" imgW="2920680" imgH="469800" progId="Equation.3">
                  <p:embed/>
                </p:oleObj>
              </mc:Choice>
              <mc:Fallback>
                <p:oleObj name="Equation" r:id="rId11" imgW="2920680" imgH="4698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7863" y="4991100"/>
                        <a:ext cx="49530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025"/>
          <p:cNvGraphicFramePr>
            <a:graphicFrameLocks noChangeAspect="1"/>
          </p:cNvGraphicFramePr>
          <p:nvPr/>
        </p:nvGraphicFramePr>
        <p:xfrm>
          <a:off x="1919288" y="5867400"/>
          <a:ext cx="1487487" cy="712788"/>
        </p:xfrm>
        <a:graphic>
          <a:graphicData uri="http://schemas.openxmlformats.org/presentationml/2006/ole">
            <mc:AlternateContent xmlns:mc="http://schemas.openxmlformats.org/markup-compatibility/2006">
              <mc:Choice xmlns:v="urn:schemas-microsoft-com:vml" Requires="v">
                <p:oleObj spid="_x0000_s140609" name="Equation" r:id="rId13" imgW="876240" imgH="419040" progId="Equation.3">
                  <p:embed/>
                </p:oleObj>
              </mc:Choice>
              <mc:Fallback>
                <p:oleObj name="Equation" r:id="rId13" imgW="876240" imgH="41904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19288" y="5867400"/>
                        <a:ext cx="1487487"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58"/>
          <p:cNvSpPr>
            <a:spLocks noChangeArrowheads="1"/>
          </p:cNvSpPr>
          <p:nvPr/>
        </p:nvSpPr>
        <p:spPr bwMode="auto">
          <a:xfrm>
            <a:off x="4038600" y="5943600"/>
            <a:ext cx="3505200" cy="381000"/>
          </a:xfrm>
          <a:prstGeom prst="rect">
            <a:avLst/>
          </a:prstGeom>
          <a:noFill/>
          <a:ln w="12700">
            <a:noFill/>
            <a:miter lim="800000"/>
            <a:headEnd/>
            <a:tailEnd/>
          </a:ln>
        </p:spPr>
        <p:txBody>
          <a:bodyPr lIns="90487" tIns="44450" rIns="90487" bIns="44450"/>
          <a:lstStyle/>
          <a:p>
            <a:pPr>
              <a:spcBef>
                <a:spcPct val="20000"/>
              </a:spcBef>
            </a:pPr>
            <a:r>
              <a:rPr lang="de-CH" sz="2000" dirty="0" smtClean="0">
                <a:solidFill>
                  <a:srgbClr val="002060"/>
                </a:solidFill>
                <a:latin typeface="+mj-lt"/>
              </a:rPr>
              <a:t>directed away from the Moon</a:t>
            </a:r>
            <a:endParaRPr lang="de-CH" sz="2000" dirty="0">
              <a:solidFill>
                <a:srgbClr val="002060"/>
              </a:solidFill>
              <a:latin typeface="+mj-l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218"/>
          <p:cNvSpPr txBox="1">
            <a:spLocks noChangeArrowheads="1"/>
          </p:cNvSpPr>
          <p:nvPr/>
        </p:nvSpPr>
        <p:spPr bwMode="auto">
          <a:xfrm>
            <a:off x="217488" y="990600"/>
            <a:ext cx="5040311" cy="2492990"/>
          </a:xfrm>
          <a:prstGeom prst="rect">
            <a:avLst/>
          </a:prstGeom>
          <a:noFill/>
          <a:ln w="9525">
            <a:noFill/>
            <a:miter lim="800000"/>
            <a:headEnd/>
            <a:tailEnd/>
          </a:ln>
        </p:spPr>
        <p:txBody>
          <a:bodyPr wrap="square">
            <a:spAutoFit/>
          </a:bodyPr>
          <a:lstStyle/>
          <a:p>
            <a:pPr algn="just">
              <a:spcBef>
                <a:spcPct val="50000"/>
              </a:spcBef>
            </a:pPr>
            <a:r>
              <a:rPr lang="en-US" altLang="zh-TW" sz="1200" dirty="0">
                <a:latin typeface="Wingdings" pitchFamily="2" charset="2"/>
                <a:ea typeface="新細明體" pitchFamily="18" charset="-120"/>
              </a:rPr>
              <a:t>l</a:t>
            </a:r>
            <a:r>
              <a:rPr lang="en-US" altLang="zh-TW" dirty="0">
                <a:ea typeface="新細明體" pitchFamily="18" charset="-120"/>
              </a:rPr>
              <a:t> </a:t>
            </a:r>
            <a:r>
              <a:rPr lang="en-US" altLang="zh-TW" sz="2000" dirty="0">
                <a:solidFill>
                  <a:srgbClr val="002060"/>
                </a:solidFill>
                <a:latin typeface="+mj-lt"/>
                <a:ea typeface="新細明體" pitchFamily="18" charset="-120"/>
              </a:rPr>
              <a:t>Residual tidal acceleration:</a:t>
            </a:r>
          </a:p>
          <a:p>
            <a:pPr algn="just">
              <a:spcBef>
                <a:spcPct val="50000"/>
              </a:spcBef>
            </a:pPr>
            <a:r>
              <a:rPr lang="en-US" altLang="zh-TW" sz="1600" dirty="0">
                <a:solidFill>
                  <a:srgbClr val="002060"/>
                </a:solidFill>
                <a:latin typeface="+mj-lt"/>
                <a:ea typeface="新細明體" pitchFamily="18" charset="-120"/>
              </a:rPr>
              <a:t>- On the far side of the Earth (A), the gravitational acceleration of the moon is smaller than the centrifugal acceleration ...</a:t>
            </a:r>
          </a:p>
          <a:p>
            <a:pPr algn="just">
              <a:spcBef>
                <a:spcPct val="50000"/>
              </a:spcBef>
            </a:pPr>
            <a:r>
              <a:rPr lang="en-US" altLang="zh-TW" sz="1600" dirty="0">
                <a:solidFill>
                  <a:srgbClr val="002060"/>
                </a:solidFill>
                <a:latin typeface="+mj-lt"/>
                <a:ea typeface="新細明體" pitchFamily="18" charset="-120"/>
              </a:rPr>
              <a:t>- … and on the near side of the Earth (B), it is larger than the centrifugal acceleration.</a:t>
            </a:r>
          </a:p>
          <a:p>
            <a:pPr algn="just">
              <a:spcBef>
                <a:spcPct val="50000"/>
              </a:spcBef>
            </a:pPr>
            <a:r>
              <a:rPr lang="en-US" altLang="zh-TW" sz="1600" dirty="0">
                <a:solidFill>
                  <a:srgbClr val="002060"/>
                </a:solidFill>
                <a:latin typeface="+mj-lt"/>
                <a:ea typeface="新細明體" pitchFamily="18" charset="-120"/>
              </a:rPr>
              <a:t>- At D and D’, the residual acceleration nearly points towards the center of the Earth.</a:t>
            </a:r>
          </a:p>
        </p:txBody>
      </p:sp>
      <p:sp>
        <p:nvSpPr>
          <p:cNvPr id="73947" name="Text Box 219"/>
          <p:cNvSpPr txBox="1">
            <a:spLocks noChangeArrowheads="1"/>
          </p:cNvSpPr>
          <p:nvPr/>
        </p:nvSpPr>
        <p:spPr bwMode="auto">
          <a:xfrm>
            <a:off x="227012" y="4038600"/>
            <a:ext cx="5030787" cy="2062103"/>
          </a:xfrm>
          <a:prstGeom prst="rect">
            <a:avLst/>
          </a:prstGeom>
          <a:noFill/>
          <a:ln w="9525">
            <a:noFill/>
            <a:miter lim="800000"/>
            <a:headEnd/>
            <a:tailEnd/>
          </a:ln>
        </p:spPr>
        <p:txBody>
          <a:bodyPr wrap="square">
            <a:spAutoFit/>
          </a:bodyPr>
          <a:lstStyle/>
          <a:p>
            <a:pPr algn="just">
              <a:spcBef>
                <a:spcPct val="50000"/>
              </a:spcBef>
            </a:pPr>
            <a:r>
              <a:rPr lang="en-US" altLang="zh-TW" sz="1200" dirty="0">
                <a:latin typeface="Wingdings" pitchFamily="2" charset="2"/>
                <a:ea typeface="新細明體" pitchFamily="18" charset="-120"/>
              </a:rPr>
              <a:t>l</a:t>
            </a:r>
            <a:r>
              <a:rPr lang="en-US" altLang="zh-TW" dirty="0">
                <a:ea typeface="新細明體" pitchFamily="18" charset="-120"/>
              </a:rPr>
              <a:t> </a:t>
            </a:r>
            <a:r>
              <a:rPr lang="en-US" altLang="zh-TW" sz="2000" dirty="0">
                <a:solidFill>
                  <a:srgbClr val="002060"/>
                </a:solidFill>
                <a:latin typeface="+mj-lt"/>
                <a:ea typeface="新細明體" pitchFamily="18" charset="-120"/>
              </a:rPr>
              <a:t>Due to the inclination of the Earth’s rotation axis, tides amplitude depends on the  latitude:</a:t>
            </a:r>
          </a:p>
          <a:p>
            <a:pPr algn="just">
              <a:spcBef>
                <a:spcPct val="50000"/>
              </a:spcBef>
            </a:pPr>
            <a:r>
              <a:rPr lang="en-US" altLang="zh-TW" sz="1600" dirty="0">
                <a:solidFill>
                  <a:srgbClr val="002060"/>
                </a:solidFill>
                <a:latin typeface="+mj-lt"/>
                <a:ea typeface="新細明體" pitchFamily="18" charset="-120"/>
              </a:rPr>
              <a:t>- At the equator, the two semi-diurnal tides are equal.</a:t>
            </a:r>
          </a:p>
          <a:p>
            <a:pPr algn="just">
              <a:spcBef>
                <a:spcPct val="50000"/>
              </a:spcBef>
            </a:pPr>
            <a:r>
              <a:rPr lang="en-US" altLang="zh-TW" sz="1600" dirty="0">
                <a:solidFill>
                  <a:srgbClr val="002060"/>
                </a:solidFill>
                <a:latin typeface="+mj-lt"/>
                <a:ea typeface="新細明體" pitchFamily="18" charset="-120"/>
              </a:rPr>
              <a:t>- At intermediate latitudes, one of the tides is larger than the other.</a:t>
            </a:r>
          </a:p>
          <a:p>
            <a:pPr algn="just">
              <a:spcBef>
                <a:spcPct val="50000"/>
              </a:spcBef>
            </a:pPr>
            <a:r>
              <a:rPr lang="en-US" altLang="zh-TW" sz="1600" dirty="0">
                <a:solidFill>
                  <a:srgbClr val="002060"/>
                </a:solidFill>
                <a:latin typeface="+mj-lt"/>
                <a:ea typeface="新細明體" pitchFamily="18" charset="-120"/>
              </a:rPr>
              <a:t>- At high latitude, there is only one diurnal tide.</a:t>
            </a:r>
          </a:p>
        </p:txBody>
      </p:sp>
      <p:sp>
        <p:nvSpPr>
          <p:cNvPr id="13" name="Rectangle 12"/>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4" name="Rectangle 2"/>
          <p:cNvSpPr txBox="1">
            <a:spLocks noChangeArrowheads="1"/>
          </p:cNvSpPr>
          <p:nvPr/>
        </p:nvSpPr>
        <p:spPr>
          <a:xfrm>
            <a:off x="101600" y="0"/>
            <a:ext cx="89662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Residual tidal acceleration</a:t>
            </a:r>
          </a:p>
        </p:txBody>
      </p:sp>
      <p:pic>
        <p:nvPicPr>
          <p:cNvPr id="15" name="Picture 14" descr="Lowrie_Fig2.11a.jpg"/>
          <p:cNvPicPr>
            <a:picLocks noChangeAspect="1"/>
          </p:cNvPicPr>
          <p:nvPr/>
        </p:nvPicPr>
        <p:blipFill>
          <a:blip r:embed="rId3" cstate="print"/>
          <a:stretch>
            <a:fillRect/>
          </a:stretch>
        </p:blipFill>
        <p:spPr>
          <a:xfrm>
            <a:off x="5391600" y="990600"/>
            <a:ext cx="3600000" cy="2696847"/>
          </a:xfrm>
          <a:prstGeom prst="rect">
            <a:avLst/>
          </a:prstGeom>
        </p:spPr>
      </p:pic>
      <p:pic>
        <p:nvPicPr>
          <p:cNvPr id="16" name="Picture 15" descr="Lowrie_Fig2.11b.jpg"/>
          <p:cNvPicPr>
            <a:picLocks noChangeAspect="1"/>
          </p:cNvPicPr>
          <p:nvPr/>
        </p:nvPicPr>
        <p:blipFill>
          <a:blip r:embed="rId4" cstate="print"/>
          <a:stretch>
            <a:fillRect/>
          </a:stretch>
        </p:blipFill>
        <p:spPr>
          <a:xfrm>
            <a:off x="5391600" y="4038600"/>
            <a:ext cx="3600000" cy="222004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3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4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8" name="Title 6"/>
          <p:cNvSpPr txBox="1">
            <a:spLocks/>
          </p:cNvSpPr>
          <p:nvPr/>
        </p:nvSpPr>
        <p:spPr>
          <a:xfrm>
            <a:off x="214282" y="142828"/>
            <a:ext cx="8534182" cy="48979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3600" b="0" i="0" u="none" strike="noStrike" kern="1200" cap="none" spc="0" normalizeH="0" baseline="0" noProof="0" dirty="0" err="1" smtClean="0">
                <a:ln>
                  <a:noFill/>
                </a:ln>
                <a:solidFill>
                  <a:schemeClr val="bg1"/>
                </a:solidFill>
                <a:effectLst/>
                <a:uLnTx/>
                <a:uFillTx/>
                <a:latin typeface="+mj-lt"/>
                <a:ea typeface="+mj-ea"/>
                <a:cs typeface="Arial" pitchFamily="34" charset="0"/>
              </a:rPr>
              <a:t>Earth’s</a:t>
            </a:r>
            <a:r>
              <a:rPr kumimoji="0" lang="fr-CH" sz="3600" b="0" i="0" u="none" strike="noStrike" kern="1200" cap="none" spc="0" normalizeH="0" baseline="0" noProof="0" dirty="0" smtClean="0">
                <a:ln>
                  <a:noFill/>
                </a:ln>
                <a:solidFill>
                  <a:schemeClr val="bg1"/>
                </a:solidFill>
                <a:effectLst/>
                <a:uLnTx/>
                <a:uFillTx/>
                <a:latin typeface="+mj-lt"/>
                <a:ea typeface="+mj-ea"/>
                <a:cs typeface="Arial" pitchFamily="34" charset="0"/>
              </a:rPr>
              <a:t> size and </a:t>
            </a:r>
            <a:r>
              <a:rPr kumimoji="0" lang="fr-CH" sz="3600" b="0" i="0" u="none" strike="noStrike" kern="1200" cap="none" spc="0" normalizeH="0" baseline="0" noProof="0" dirty="0" err="1" smtClean="0">
                <a:ln>
                  <a:noFill/>
                </a:ln>
                <a:solidFill>
                  <a:schemeClr val="bg1"/>
                </a:solidFill>
                <a:effectLst/>
                <a:uLnTx/>
                <a:uFillTx/>
                <a:latin typeface="+mj-lt"/>
                <a:ea typeface="+mj-ea"/>
                <a:cs typeface="Arial" pitchFamily="34" charset="0"/>
              </a:rPr>
              <a:t>shape</a:t>
            </a:r>
            <a:endParaRPr kumimoji="0" lang="fr-CH" sz="3200" b="0" i="1" u="none" strike="noStrike" kern="1200" cap="none" spc="0" normalizeH="0" baseline="0" noProof="0" dirty="0">
              <a:ln>
                <a:noFill/>
              </a:ln>
              <a:solidFill>
                <a:schemeClr val="bg1"/>
              </a:solidFill>
              <a:effectLst/>
              <a:uLnTx/>
              <a:uFillTx/>
              <a:latin typeface="+mj-lt"/>
              <a:ea typeface="+mj-ea"/>
              <a:cs typeface="Arial" pitchFamily="34" charset="0"/>
            </a:endParaRPr>
          </a:p>
        </p:txBody>
      </p:sp>
      <p:sp>
        <p:nvSpPr>
          <p:cNvPr id="15" name="Text Box 6"/>
          <p:cNvSpPr txBox="1">
            <a:spLocks noChangeArrowheads="1"/>
          </p:cNvSpPr>
          <p:nvPr/>
        </p:nvSpPr>
        <p:spPr bwMode="auto">
          <a:xfrm>
            <a:off x="182880" y="914400"/>
            <a:ext cx="8732520" cy="1415772"/>
          </a:xfrm>
          <a:prstGeom prst="rect">
            <a:avLst/>
          </a:prstGeom>
          <a:noFill/>
          <a:ln w="9525">
            <a:noFill/>
            <a:miter lim="800000"/>
            <a:headEnd/>
            <a:tailEnd/>
          </a:ln>
          <a:effectLst/>
        </p:spPr>
        <p:txBody>
          <a:bodyPr wrap="square">
            <a:spAutoFit/>
          </a:bodyPr>
          <a:lstStyle/>
          <a:p>
            <a:pPr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002060"/>
                </a:solidFill>
                <a:latin typeface="+mj-lt"/>
                <a:ea typeface="Arial Unicode MS" pitchFamily="34" charset="-128"/>
                <a:cs typeface="Arial Unicode MS" pitchFamily="34" charset="-128"/>
              </a:rPr>
              <a:t>Some hints for a convex surface :</a:t>
            </a:r>
          </a:p>
          <a:p>
            <a:pPr defTabSz="360000">
              <a:spcBef>
                <a:spcPct val="50000"/>
              </a:spcBef>
            </a:pPr>
            <a:r>
              <a:rPr lang="en-US" sz="1600" dirty="0" smtClean="0">
                <a:solidFill>
                  <a:srgbClr val="002060"/>
                </a:solidFill>
                <a:cs typeface="Arial" pitchFamily="34" charset="0"/>
              </a:rPr>
              <a:t>	- Sun’s rays illuminating mountain peaks and sky after sunset </a:t>
            </a:r>
          </a:p>
          <a:p>
            <a:pPr defTabSz="360000">
              <a:spcBef>
                <a:spcPts val="600"/>
              </a:spcBef>
            </a:pPr>
            <a:r>
              <a:rPr lang="en-US" sz="1600" dirty="0" smtClean="0">
                <a:solidFill>
                  <a:srgbClr val="002060"/>
                </a:solidFill>
                <a:cs typeface="Arial" pitchFamily="34" charset="0"/>
              </a:rPr>
              <a:t>	- Ships disappearing slowly over the horizons.</a:t>
            </a:r>
          </a:p>
          <a:p>
            <a:pPr defTabSz="360000">
              <a:spcBef>
                <a:spcPts val="600"/>
              </a:spcBef>
            </a:pPr>
            <a:r>
              <a:rPr lang="en-US" sz="1600" dirty="0" smtClean="0">
                <a:solidFill>
                  <a:srgbClr val="002060"/>
                </a:solidFill>
                <a:cs typeface="Arial" pitchFamily="34" charset="0"/>
              </a:rPr>
              <a:t>	- Earth’s Shadow during partial eclipse of the Moon </a:t>
            </a:r>
          </a:p>
        </p:txBody>
      </p:sp>
      <p:sp>
        <p:nvSpPr>
          <p:cNvPr id="17" name="Text Box 6"/>
          <p:cNvSpPr txBox="1">
            <a:spLocks noChangeArrowheads="1"/>
          </p:cNvSpPr>
          <p:nvPr/>
        </p:nvSpPr>
        <p:spPr bwMode="auto">
          <a:xfrm>
            <a:off x="182880" y="4419600"/>
            <a:ext cx="8732520" cy="707886"/>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C00000"/>
                </a:solidFill>
                <a:latin typeface="+mj-lt"/>
                <a:ea typeface="Arial Unicode MS" pitchFamily="34" charset="-128"/>
                <a:cs typeface="Arial Unicode MS" pitchFamily="34" charset="-128"/>
              </a:rPr>
              <a:t>Greek mythology</a:t>
            </a:r>
            <a:r>
              <a:rPr lang="en-US" altLang="zh-TW" sz="2000" dirty="0" smtClean="0">
                <a:solidFill>
                  <a:srgbClr val="002060"/>
                </a:solidFill>
                <a:latin typeface="+mj-lt"/>
                <a:ea typeface="Arial Unicode MS" pitchFamily="34" charset="-128"/>
                <a:cs typeface="Arial Unicode MS" pitchFamily="34" charset="-128"/>
              </a:rPr>
              <a:t> : Earth (land + Mediterranean sea) has a disk shape , and is surrounded by a circular stream (Oceanus)</a:t>
            </a:r>
            <a:endParaRPr lang="en-US" sz="1600" dirty="0" smtClean="0">
              <a:solidFill>
                <a:srgbClr val="002060"/>
              </a:solidFill>
              <a:latin typeface="+mj-lt"/>
              <a:cs typeface="Arial" pitchFamily="34" charset="0"/>
            </a:endParaRPr>
          </a:p>
        </p:txBody>
      </p:sp>
      <p:sp>
        <p:nvSpPr>
          <p:cNvPr id="18" name="Text Box 6"/>
          <p:cNvSpPr txBox="1">
            <a:spLocks noChangeArrowheads="1"/>
          </p:cNvSpPr>
          <p:nvPr/>
        </p:nvSpPr>
        <p:spPr bwMode="auto">
          <a:xfrm>
            <a:off x="182880" y="5181600"/>
            <a:ext cx="8732520" cy="707886"/>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C00000"/>
                </a:solidFill>
                <a:latin typeface="+mj-lt"/>
                <a:ea typeface="Arial Unicode MS" pitchFamily="34" charset="-128"/>
                <a:cs typeface="Arial Unicode MS" pitchFamily="34" charset="-128"/>
              </a:rPr>
              <a:t>Anaximander (610-546 BC)</a:t>
            </a:r>
            <a:r>
              <a:rPr lang="en-US" altLang="zh-TW" sz="2000" dirty="0" smtClean="0">
                <a:solidFill>
                  <a:srgbClr val="002060"/>
                </a:solidFill>
                <a:latin typeface="+mj-lt"/>
                <a:ea typeface="Arial Unicode MS" pitchFamily="34" charset="-128"/>
                <a:cs typeface="Arial Unicode MS" pitchFamily="34" charset="-128"/>
              </a:rPr>
              <a:t> : Heavens is a sphere surrounding a flat Earth at its center</a:t>
            </a:r>
            <a:endParaRPr lang="en-US" sz="1600" dirty="0" smtClean="0">
              <a:solidFill>
                <a:srgbClr val="002060"/>
              </a:solidFill>
              <a:latin typeface="+mj-lt"/>
              <a:cs typeface="Arial" pitchFamily="34" charset="0"/>
            </a:endParaRPr>
          </a:p>
        </p:txBody>
      </p:sp>
      <p:pic>
        <p:nvPicPr>
          <p:cNvPr id="20" name="Picture 19" descr="Moon-eclipse-shadow Earth.jpg"/>
          <p:cNvPicPr>
            <a:picLocks noChangeAspect="1"/>
          </p:cNvPicPr>
          <p:nvPr/>
        </p:nvPicPr>
        <p:blipFill>
          <a:blip r:embed="rId3" cstate="print"/>
          <a:stretch>
            <a:fillRect/>
          </a:stretch>
        </p:blipFill>
        <p:spPr>
          <a:xfrm>
            <a:off x="914400" y="2406372"/>
            <a:ext cx="7200000" cy="1606531"/>
          </a:xfrm>
          <a:prstGeom prst="rect">
            <a:avLst/>
          </a:prstGeom>
        </p:spPr>
      </p:pic>
      <p:sp>
        <p:nvSpPr>
          <p:cNvPr id="22" name="Text Box 6"/>
          <p:cNvSpPr txBox="1">
            <a:spLocks noChangeArrowheads="1"/>
          </p:cNvSpPr>
          <p:nvPr/>
        </p:nvSpPr>
        <p:spPr bwMode="auto">
          <a:xfrm>
            <a:off x="152400" y="5943600"/>
            <a:ext cx="8732520" cy="707886"/>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C00000"/>
                </a:solidFill>
                <a:latin typeface="+mj-lt"/>
                <a:ea typeface="Arial Unicode MS" pitchFamily="34" charset="-128"/>
                <a:cs typeface="Arial Unicode MS" pitchFamily="34" charset="-128"/>
              </a:rPr>
              <a:t>Pythagoras (582-507 BC)</a:t>
            </a:r>
            <a:r>
              <a:rPr lang="en-US" altLang="zh-TW" sz="2000" dirty="0" smtClean="0">
                <a:solidFill>
                  <a:srgbClr val="002060"/>
                </a:solidFill>
                <a:latin typeface="+mj-lt"/>
                <a:ea typeface="Arial Unicode MS" pitchFamily="34" charset="-128"/>
                <a:cs typeface="Arial Unicode MS" pitchFamily="34" charset="-128"/>
              </a:rPr>
              <a:t>, further proposed by </a:t>
            </a:r>
            <a:r>
              <a:rPr lang="en-US" altLang="zh-TW" sz="2000" dirty="0" smtClean="0">
                <a:solidFill>
                  <a:srgbClr val="C00000"/>
                </a:solidFill>
                <a:latin typeface="+mj-lt"/>
                <a:ea typeface="Arial Unicode MS" pitchFamily="34" charset="-128"/>
                <a:cs typeface="Arial Unicode MS" pitchFamily="34" charset="-128"/>
              </a:rPr>
              <a:t>Aristotle (384-322 BC)</a:t>
            </a:r>
            <a:r>
              <a:rPr lang="en-US" altLang="zh-TW" sz="2000" dirty="0" smtClean="0">
                <a:solidFill>
                  <a:srgbClr val="002060"/>
                </a:solidFill>
                <a:latin typeface="+mj-lt"/>
                <a:ea typeface="Arial Unicode MS" pitchFamily="34" charset="-128"/>
                <a:cs typeface="Arial Unicode MS" pitchFamily="34" charset="-128"/>
              </a:rPr>
              <a:t>: Earth is a sphere</a:t>
            </a:r>
            <a:endParaRPr lang="en-US" sz="1600" dirty="0" smtClean="0">
              <a:solidFill>
                <a:srgbClr val="002060"/>
              </a:solidFill>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4"/>
          <p:cNvSpPr txBox="1">
            <a:spLocks noChangeArrowheads="1"/>
          </p:cNvSpPr>
          <p:nvPr/>
        </p:nvSpPr>
        <p:spPr bwMode="auto">
          <a:xfrm>
            <a:off x="228600" y="1554163"/>
            <a:ext cx="8491538" cy="1493837"/>
          </a:xfrm>
          <a:prstGeom prst="rect">
            <a:avLst/>
          </a:prstGeom>
          <a:noFill/>
          <a:ln w="9525">
            <a:noFill/>
            <a:miter lim="800000"/>
            <a:headEnd/>
            <a:tailEnd/>
          </a:ln>
        </p:spPr>
        <p:txBody>
          <a:bodyPr wrap="square">
            <a:spAutoFit/>
          </a:bodyPr>
          <a:lstStyle/>
          <a:p>
            <a:pPr algn="just"/>
            <a:r>
              <a:rPr lang="en-US" altLang="zh-TW" sz="1200" dirty="0">
                <a:latin typeface="Wingdings" pitchFamily="2" charset="2"/>
                <a:ea typeface="新細明體" pitchFamily="18" charset="-120"/>
              </a:rPr>
              <a:t>l</a:t>
            </a:r>
            <a:r>
              <a:rPr lang="en-US" altLang="zh-TW" sz="2000" dirty="0">
                <a:latin typeface="Arial" pitchFamily="34" charset="0"/>
                <a:ea typeface="新細明體" pitchFamily="18" charset="-120"/>
              </a:rPr>
              <a:t> </a:t>
            </a:r>
            <a:r>
              <a:rPr lang="en-US" altLang="zh-TW" sz="2000" dirty="0">
                <a:solidFill>
                  <a:srgbClr val="C00000"/>
                </a:solidFill>
                <a:latin typeface="+mj-lt"/>
                <a:ea typeface="新細明體" pitchFamily="18" charset="-120"/>
              </a:rPr>
              <a:t>Neap tides</a:t>
            </a:r>
            <a:r>
              <a:rPr lang="en-US" altLang="zh-TW" sz="2000" dirty="0">
                <a:solidFill>
                  <a:srgbClr val="002060"/>
                </a:solidFill>
                <a:latin typeface="+mj-lt"/>
                <a:ea typeface="新細明體" pitchFamily="18" charset="-120"/>
              </a:rPr>
              <a:t>: Moon is in </a:t>
            </a:r>
            <a:r>
              <a:rPr lang="en-US" altLang="zh-TW" sz="2000" dirty="0" err="1">
                <a:solidFill>
                  <a:srgbClr val="002060"/>
                </a:solidFill>
                <a:latin typeface="+mj-lt"/>
                <a:ea typeface="新細明體" pitchFamily="18" charset="-120"/>
              </a:rPr>
              <a:t>quadrature</a:t>
            </a:r>
            <a:r>
              <a:rPr lang="en-US" altLang="zh-TW" sz="2000" dirty="0">
                <a:solidFill>
                  <a:srgbClr val="002060"/>
                </a:solidFill>
                <a:latin typeface="+mj-lt"/>
                <a:ea typeface="新細明體" pitchFamily="18" charset="-120"/>
              </a:rPr>
              <a:t>; solar and lunar tides are out of phase and partially compensate each other.</a:t>
            </a:r>
          </a:p>
          <a:p>
            <a:pPr algn="just">
              <a:spcBef>
                <a:spcPts val="900"/>
              </a:spcBef>
            </a:pPr>
            <a:r>
              <a:rPr lang="en-US" altLang="zh-TW" sz="1200" dirty="0">
                <a:latin typeface="Wingdings" pitchFamily="2" charset="2"/>
                <a:ea typeface="新細明體" pitchFamily="18" charset="-120"/>
              </a:rPr>
              <a:t>l</a:t>
            </a:r>
            <a:r>
              <a:rPr lang="en-US" altLang="zh-TW" sz="2000" dirty="0">
                <a:latin typeface="Arial" pitchFamily="34" charset="0"/>
                <a:ea typeface="新細明體" pitchFamily="18" charset="-120"/>
              </a:rPr>
              <a:t> </a:t>
            </a:r>
            <a:r>
              <a:rPr lang="en-US" altLang="zh-TW" sz="2000" dirty="0">
                <a:solidFill>
                  <a:srgbClr val="C00000"/>
                </a:solidFill>
                <a:ea typeface="新細明體" pitchFamily="18" charset="-120"/>
              </a:rPr>
              <a:t>Spring tides</a:t>
            </a:r>
            <a:r>
              <a:rPr lang="en-US" altLang="zh-TW" sz="2000" dirty="0">
                <a:solidFill>
                  <a:srgbClr val="002060"/>
                </a:solidFill>
                <a:ea typeface="新細明體" pitchFamily="18" charset="-120"/>
              </a:rPr>
              <a:t>: Moon is in opposition or conjunction; solar and lunar tides are in phase and add up constructively. </a:t>
            </a:r>
          </a:p>
        </p:txBody>
      </p:sp>
      <p:sp>
        <p:nvSpPr>
          <p:cNvPr id="7" name="Rectangle 6"/>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8" name="Rectangle 2"/>
          <p:cNvSpPr txBox="1">
            <a:spLocks noChangeArrowheads="1"/>
          </p:cNvSpPr>
          <p:nvPr/>
        </p:nvSpPr>
        <p:spPr>
          <a:xfrm>
            <a:off x="101600" y="0"/>
            <a:ext cx="8966200" cy="685800"/>
          </a:xfrm>
          <a:prstGeom prst="rect">
            <a:avLst/>
          </a:prstGeom>
        </p:spPr>
        <p:txBody>
          <a:bodyPr vert="horz" lIns="91440" tIns="45720" rIns="91440" bIns="45720" rtlCol="0" anchor="ctr">
            <a:noAutofit/>
          </a:bodyPr>
          <a:lstStyle/>
          <a:p>
            <a:pPr lvl="0">
              <a:spcBef>
                <a:spcPct val="0"/>
              </a:spcBef>
              <a:defRPr/>
            </a:pPr>
            <a:r>
              <a:rPr lang="en-US" altLang="zh-TW" sz="3600" dirty="0" err="1" smtClean="0">
                <a:solidFill>
                  <a:schemeClr val="bg1"/>
                </a:solidFill>
                <a:ea typeface="新細明體" pitchFamily="18" charset="-120"/>
              </a:rPr>
              <a:t>Luni</a:t>
            </a:r>
            <a:r>
              <a:rPr lang="en-US" altLang="zh-TW" sz="3600" dirty="0" smtClean="0">
                <a:solidFill>
                  <a:schemeClr val="bg1"/>
                </a:solidFill>
                <a:ea typeface="新細明體" pitchFamily="18" charset="-120"/>
              </a:rPr>
              <a:t>-solar tides</a:t>
            </a:r>
            <a:endPar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endParaRPr>
          </a:p>
        </p:txBody>
      </p:sp>
      <p:pic>
        <p:nvPicPr>
          <p:cNvPr id="10" name="Picture 9" descr="Lowrie_Fig2.12.jpg"/>
          <p:cNvPicPr>
            <a:picLocks noChangeAspect="1"/>
          </p:cNvPicPr>
          <p:nvPr/>
        </p:nvPicPr>
        <p:blipFill>
          <a:blip r:embed="rId2" cstate="print"/>
          <a:stretch>
            <a:fillRect/>
          </a:stretch>
        </p:blipFill>
        <p:spPr>
          <a:xfrm>
            <a:off x="533400" y="3091427"/>
            <a:ext cx="2974516" cy="3614173"/>
          </a:xfrm>
          <a:prstGeom prst="rect">
            <a:avLst/>
          </a:prstGeom>
        </p:spPr>
      </p:pic>
      <p:pic>
        <p:nvPicPr>
          <p:cNvPr id="11" name="Picture 10" descr="Lowrie_Fig2.13.jpg"/>
          <p:cNvPicPr>
            <a:picLocks noChangeAspect="1"/>
          </p:cNvPicPr>
          <p:nvPr/>
        </p:nvPicPr>
        <p:blipFill>
          <a:blip r:embed="rId3" cstate="print"/>
          <a:stretch>
            <a:fillRect/>
          </a:stretch>
        </p:blipFill>
        <p:spPr>
          <a:xfrm>
            <a:off x="3886200" y="3361800"/>
            <a:ext cx="4836795" cy="3420000"/>
          </a:xfrm>
          <a:prstGeom prst="rect">
            <a:avLst/>
          </a:prstGeom>
        </p:spPr>
      </p:pic>
      <p:sp>
        <p:nvSpPr>
          <p:cNvPr id="9" name="Rectangle 8"/>
          <p:cNvSpPr/>
          <p:nvPr/>
        </p:nvSpPr>
        <p:spPr>
          <a:xfrm>
            <a:off x="228600" y="838200"/>
            <a:ext cx="8534400" cy="707886"/>
          </a:xfrm>
          <a:prstGeom prst="rect">
            <a:avLst/>
          </a:prstGeom>
        </p:spPr>
        <p:txBody>
          <a:bodyPr wrap="square">
            <a:spAutoFit/>
          </a:bodyPr>
          <a:lstStyle/>
          <a:p>
            <a:r>
              <a:rPr lang="en-US" altLang="zh-TW" sz="1100" dirty="0" smtClean="0">
                <a:latin typeface="Wingdings" pitchFamily="2" charset="2"/>
              </a:rPr>
              <a:t>l</a:t>
            </a:r>
            <a:r>
              <a:rPr lang="en-US" altLang="zh-TW" dirty="0" smtClean="0">
                <a:latin typeface="Arial" pitchFamily="34" charset="0"/>
              </a:rPr>
              <a:t> </a:t>
            </a:r>
            <a:r>
              <a:rPr lang="en-US" altLang="zh-TW" sz="2000" dirty="0" smtClean="0">
                <a:solidFill>
                  <a:srgbClr val="002060"/>
                </a:solidFill>
              </a:rPr>
              <a:t>The </a:t>
            </a:r>
            <a:r>
              <a:rPr lang="en-US" altLang="zh-TW" sz="2000" dirty="0" smtClean="0">
                <a:solidFill>
                  <a:srgbClr val="C00000"/>
                </a:solidFill>
              </a:rPr>
              <a:t>sun</a:t>
            </a:r>
            <a:r>
              <a:rPr lang="en-US" altLang="zh-TW" sz="2000" dirty="0" smtClean="0">
                <a:solidFill>
                  <a:srgbClr val="002060"/>
                </a:solidFill>
              </a:rPr>
              <a:t> is also causing tides on Earth, but because it is much further away, the amplitude of solar tides is </a:t>
            </a:r>
            <a:r>
              <a:rPr lang="en-US" altLang="zh-TW" sz="2000" dirty="0" smtClean="0">
                <a:solidFill>
                  <a:srgbClr val="C00000"/>
                </a:solidFill>
              </a:rPr>
              <a:t>smaller by a factor ~2.2</a:t>
            </a:r>
            <a:r>
              <a:rPr lang="en-US" altLang="zh-TW" sz="2000" dirty="0" smtClean="0">
                <a:solidFill>
                  <a:srgbClr val="002060"/>
                </a:solidFill>
              </a:rPr>
              <a:t>.</a:t>
            </a:r>
            <a:endParaRPr lang="zh-TW" alt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wrie_Fig2.14bc.jpg"/>
          <p:cNvPicPr>
            <a:picLocks noChangeAspect="1"/>
          </p:cNvPicPr>
          <p:nvPr/>
        </p:nvPicPr>
        <p:blipFill>
          <a:blip r:embed="rId3" cstate="print"/>
          <a:stretch>
            <a:fillRect/>
          </a:stretch>
        </p:blipFill>
        <p:spPr>
          <a:xfrm>
            <a:off x="3754938" y="2021351"/>
            <a:ext cx="5160461" cy="4531849"/>
          </a:xfrm>
          <a:prstGeom prst="rect">
            <a:avLst/>
          </a:prstGeom>
        </p:spPr>
      </p:pic>
      <p:sp>
        <p:nvSpPr>
          <p:cNvPr id="7" name="Text Box 3"/>
          <p:cNvSpPr txBox="1">
            <a:spLocks noChangeArrowheads="1"/>
          </p:cNvSpPr>
          <p:nvPr/>
        </p:nvSpPr>
        <p:spPr bwMode="auto">
          <a:xfrm>
            <a:off x="190440" y="968514"/>
            <a:ext cx="8572560" cy="707886"/>
          </a:xfrm>
          <a:prstGeom prst="rect">
            <a:avLst/>
          </a:prstGeom>
          <a:noFill/>
          <a:ln w="9525">
            <a:noFill/>
            <a:miter lim="800000"/>
            <a:headEnd/>
            <a:tailEnd/>
          </a:ln>
        </p:spPr>
        <p:txBody>
          <a:bodyPr wrap="square">
            <a:spAutoFit/>
          </a:bodyPr>
          <a:lstStyle/>
          <a:p>
            <a:pPr algn="just"/>
            <a:r>
              <a:rPr lang="en-US" sz="1200" dirty="0" smtClean="0">
                <a:latin typeface="Wingdings" pitchFamily="2" charset="2"/>
              </a:rPr>
              <a:t>l</a:t>
            </a:r>
            <a:r>
              <a:rPr lang="en-US" dirty="0" smtClean="0">
                <a:solidFill>
                  <a:srgbClr val="002060"/>
                </a:solidFill>
                <a:latin typeface="+mn-lt"/>
              </a:rPr>
              <a:t> </a:t>
            </a:r>
            <a:r>
              <a:rPr lang="en-US" sz="2000" dirty="0" smtClean="0">
                <a:solidFill>
                  <a:srgbClr val="002060"/>
                </a:solidFill>
                <a:latin typeface="+mn-lt"/>
              </a:rPr>
              <a:t>Because the Earth is not perfectly flexible (elastic), the tidal bulge is not </a:t>
            </a:r>
            <a:r>
              <a:rPr lang="en-US" sz="2000" dirty="0" err="1" smtClean="0">
                <a:solidFill>
                  <a:srgbClr val="002060"/>
                </a:solidFill>
                <a:latin typeface="+mn-lt"/>
              </a:rPr>
              <a:t>colinear</a:t>
            </a:r>
            <a:r>
              <a:rPr lang="en-US" sz="2000" dirty="0" smtClean="0">
                <a:solidFill>
                  <a:srgbClr val="002060"/>
                </a:solidFill>
                <a:latin typeface="+mn-lt"/>
              </a:rPr>
              <a:t> to the Earth-Moon direction. </a:t>
            </a:r>
            <a:endParaRPr lang="en-US" sz="2000" dirty="0">
              <a:solidFill>
                <a:srgbClr val="002060"/>
              </a:solidFill>
              <a:latin typeface="+mn-lt"/>
            </a:endParaRPr>
          </a:p>
        </p:txBody>
      </p:sp>
      <p:sp>
        <p:nvSpPr>
          <p:cNvPr id="8" name="Text Box 3"/>
          <p:cNvSpPr txBox="1">
            <a:spLocks noChangeArrowheads="1"/>
          </p:cNvSpPr>
          <p:nvPr/>
        </p:nvSpPr>
        <p:spPr bwMode="auto">
          <a:xfrm>
            <a:off x="190440" y="2133600"/>
            <a:ext cx="3429000" cy="3908762"/>
          </a:xfrm>
          <a:prstGeom prst="rect">
            <a:avLst/>
          </a:prstGeom>
          <a:noFill/>
          <a:ln w="9525">
            <a:noFill/>
            <a:miter lim="800000"/>
            <a:headEnd/>
            <a:tailEnd/>
          </a:ln>
        </p:spPr>
        <p:txBody>
          <a:bodyPr wrap="square">
            <a:spAutoFit/>
          </a:bodyPr>
          <a:lstStyle/>
          <a:p>
            <a:pPr algn="just"/>
            <a:r>
              <a:rPr lang="en-GB" sz="1200" dirty="0" smtClean="0">
                <a:latin typeface="Wingdings" pitchFamily="2" charset="2"/>
              </a:rPr>
              <a:t>l</a:t>
            </a:r>
            <a:r>
              <a:rPr lang="en-GB" dirty="0" smtClean="0">
                <a:solidFill>
                  <a:srgbClr val="002060"/>
                </a:solidFill>
                <a:latin typeface="+mn-lt"/>
              </a:rPr>
              <a:t> </a:t>
            </a:r>
            <a:r>
              <a:rPr lang="en-GB" sz="2000" dirty="0" smtClean="0">
                <a:solidFill>
                  <a:srgbClr val="002060"/>
                </a:solidFill>
                <a:latin typeface="+mn-lt"/>
              </a:rPr>
              <a:t>The force on the near-side bulge is larger than that on the far-side: F</a:t>
            </a:r>
            <a:r>
              <a:rPr lang="en-GB" sz="2000" baseline="-25000" dirty="0" smtClean="0">
                <a:solidFill>
                  <a:srgbClr val="002060"/>
                </a:solidFill>
                <a:latin typeface="+mn-lt"/>
              </a:rPr>
              <a:t>2</a:t>
            </a:r>
            <a:r>
              <a:rPr lang="en-GB" sz="2000" dirty="0" smtClean="0">
                <a:solidFill>
                  <a:srgbClr val="002060"/>
                </a:solidFill>
                <a:latin typeface="+mn-lt"/>
              </a:rPr>
              <a:t> </a:t>
            </a:r>
            <a:r>
              <a:rPr lang="en-GB" sz="2000" dirty="0">
                <a:solidFill>
                  <a:srgbClr val="002060"/>
                </a:solidFill>
                <a:latin typeface="+mn-lt"/>
              </a:rPr>
              <a:t>&gt; F</a:t>
            </a:r>
            <a:r>
              <a:rPr lang="en-GB" sz="2000" baseline="-25000" dirty="0">
                <a:solidFill>
                  <a:srgbClr val="002060"/>
                </a:solidFill>
                <a:latin typeface="+mn-lt"/>
              </a:rPr>
              <a:t>1 </a:t>
            </a:r>
            <a:endParaRPr lang="en-GB" sz="2000" baseline="-25000" dirty="0" smtClean="0">
              <a:solidFill>
                <a:srgbClr val="002060"/>
              </a:solidFill>
              <a:latin typeface="+mn-lt"/>
            </a:endParaRPr>
          </a:p>
          <a:p>
            <a:pPr algn="just"/>
            <a:endParaRPr lang="en-US" dirty="0" smtClean="0">
              <a:solidFill>
                <a:srgbClr val="002060"/>
              </a:solidFill>
              <a:latin typeface="+mn-lt"/>
            </a:endParaRPr>
          </a:p>
          <a:p>
            <a:pPr algn="just"/>
            <a:endParaRPr lang="en-US" dirty="0" smtClean="0">
              <a:solidFill>
                <a:srgbClr val="002060"/>
              </a:solidFill>
            </a:endParaRPr>
          </a:p>
          <a:p>
            <a:pPr algn="just"/>
            <a:endParaRPr lang="en-US" dirty="0" smtClean="0">
              <a:solidFill>
                <a:srgbClr val="002060"/>
              </a:solidFill>
              <a:latin typeface="+mn-lt"/>
            </a:endParaRPr>
          </a:p>
          <a:p>
            <a:pPr algn="just"/>
            <a:endParaRPr lang="en-US" dirty="0" smtClean="0">
              <a:solidFill>
                <a:srgbClr val="002060"/>
              </a:solidFill>
            </a:endParaRPr>
          </a:p>
          <a:p>
            <a:pPr algn="just"/>
            <a:endParaRPr lang="en-US" dirty="0" smtClean="0">
              <a:solidFill>
                <a:srgbClr val="002060"/>
              </a:solidFill>
            </a:endParaRPr>
          </a:p>
          <a:p>
            <a:pPr algn="just"/>
            <a:endParaRPr lang="en-US" dirty="0" smtClean="0">
              <a:solidFill>
                <a:srgbClr val="002060"/>
              </a:solidFill>
              <a:latin typeface="+mn-lt"/>
            </a:endParaRPr>
          </a:p>
          <a:p>
            <a:pPr algn="just"/>
            <a:r>
              <a:rPr lang="en-US" sz="1200" dirty="0" smtClean="0">
                <a:latin typeface="Wingdings" pitchFamily="2" charset="2"/>
              </a:rPr>
              <a:t>l</a:t>
            </a:r>
            <a:r>
              <a:rPr lang="en-US" dirty="0" smtClean="0">
                <a:solidFill>
                  <a:srgbClr val="002060"/>
                </a:solidFill>
                <a:latin typeface="+mn-lt"/>
              </a:rPr>
              <a:t> </a:t>
            </a:r>
            <a:r>
              <a:rPr lang="en-US" sz="2000" dirty="0" smtClean="0">
                <a:solidFill>
                  <a:srgbClr val="002060"/>
                </a:solidFill>
                <a:latin typeface="+mn-lt"/>
              </a:rPr>
              <a:t>This induce a torque (a moment of force) that opposes the rotation of the Earth: the Earth is breaking !</a:t>
            </a:r>
            <a:endParaRPr lang="en-US" sz="2000" dirty="0">
              <a:solidFill>
                <a:srgbClr val="002060"/>
              </a:solidFill>
              <a:latin typeface="+mn-lt"/>
            </a:endParaRPr>
          </a:p>
        </p:txBody>
      </p:sp>
      <p:sp>
        <p:nvSpPr>
          <p:cNvPr id="10" name="Rectangle 9"/>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1" name="Rectangle 2"/>
          <p:cNvSpPr txBox="1">
            <a:spLocks noChangeArrowheads="1"/>
          </p:cNvSpPr>
          <p:nvPr/>
        </p:nvSpPr>
        <p:spPr>
          <a:xfrm>
            <a:off x="101600" y="0"/>
            <a:ext cx="8966200" cy="685800"/>
          </a:xfrm>
          <a:prstGeom prst="rect">
            <a:avLst/>
          </a:prstGeom>
        </p:spPr>
        <p:txBody>
          <a:bodyPr vert="horz" lIns="91440" tIns="45720" rIns="91440" bIns="45720" rtlCol="0" anchor="ctr">
            <a:noAutofit/>
          </a:bodyPr>
          <a:lstStyle/>
          <a:p>
            <a:pPr lvl="0">
              <a:spcBef>
                <a:spcPct val="0"/>
              </a:spcBef>
              <a:defRPr/>
            </a:pPr>
            <a:r>
              <a:rPr lang="fr-CH" altLang="zh-TW" sz="3600" dirty="0" smtClean="0">
                <a:solidFill>
                  <a:schemeClr val="bg1"/>
                </a:solidFill>
              </a:rPr>
              <a:t>Tidal torque &amp; </a:t>
            </a:r>
            <a:r>
              <a:rPr lang="fr-CH" altLang="zh-TW" sz="3600" dirty="0" err="1" smtClean="0">
                <a:solidFill>
                  <a:schemeClr val="bg1"/>
                </a:solidFill>
              </a:rPr>
              <a:t>Earth</a:t>
            </a:r>
            <a:r>
              <a:rPr lang="fr-CH" altLang="zh-TW" sz="3600" dirty="0" smtClean="0">
                <a:solidFill>
                  <a:schemeClr val="bg1"/>
                </a:solidFill>
              </a:rPr>
              <a:t> </a:t>
            </a:r>
            <a:r>
              <a:rPr lang="fr-CH" altLang="zh-TW" sz="3600" dirty="0" err="1" smtClean="0">
                <a:solidFill>
                  <a:schemeClr val="bg1"/>
                </a:solidFill>
              </a:rPr>
              <a:t>breaking</a:t>
            </a:r>
            <a:endParaRPr kumimoji="0" lang="en-US" altLang="zh-TW" sz="3600" i="0" u="none" strike="noStrike" kern="1200" cap="none" normalizeH="0" noProof="0" dirty="0" smtClean="0">
              <a:ln>
                <a:noFill/>
              </a:ln>
              <a:solidFill>
                <a:schemeClr val="bg1"/>
              </a:solidFill>
              <a:effectLst/>
              <a:uLnTx/>
              <a:uFillTx/>
              <a:latin typeface="+mj-lt"/>
              <a:ea typeface="新細明體" pitchFamily="18" charset="-120"/>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3"/>
          <p:cNvSpPr txBox="1">
            <a:spLocks noChangeArrowheads="1"/>
          </p:cNvSpPr>
          <p:nvPr/>
        </p:nvSpPr>
        <p:spPr bwMode="auto">
          <a:xfrm>
            <a:off x="200024" y="2067104"/>
            <a:ext cx="4600575" cy="3416320"/>
          </a:xfrm>
          <a:prstGeom prst="rect">
            <a:avLst/>
          </a:prstGeom>
          <a:noFill/>
          <a:ln w="9525">
            <a:noFill/>
            <a:miter lim="800000"/>
            <a:headEnd/>
            <a:tailEnd/>
          </a:ln>
        </p:spPr>
        <p:txBody>
          <a:bodyPr wrap="square">
            <a:spAutoFit/>
          </a:bodyPr>
          <a:lstStyle/>
          <a:p>
            <a:pPr algn="just"/>
            <a:r>
              <a:rPr lang="en-GB" sz="1600" dirty="0" smtClean="0"/>
              <a:t>- </a:t>
            </a:r>
            <a:r>
              <a:rPr lang="en-GB" sz="1600" dirty="0" smtClean="0">
                <a:solidFill>
                  <a:srgbClr val="002060"/>
                </a:solidFill>
              </a:rPr>
              <a:t>Calculations gives a slowing rate of 2.4 ms per century</a:t>
            </a:r>
            <a:endParaRPr lang="en-GB" sz="1600" dirty="0" smtClean="0"/>
          </a:p>
          <a:p>
            <a:pPr algn="just">
              <a:spcBef>
                <a:spcPts val="1200"/>
              </a:spcBef>
            </a:pPr>
            <a:r>
              <a:rPr lang="en-GB" altLang="zh-TW" sz="1600" dirty="0" smtClean="0"/>
              <a:t>- </a:t>
            </a:r>
            <a:r>
              <a:rPr lang="en-GB" altLang="zh-TW" sz="1600" dirty="0" smtClean="0">
                <a:solidFill>
                  <a:srgbClr val="002060"/>
                </a:solidFill>
              </a:rPr>
              <a:t>Records of observation of eclipses by Babylonian allows estimating the deceleration  </a:t>
            </a:r>
            <a:r>
              <a:rPr lang="en-GB" altLang="zh-TW" sz="1600" dirty="0" err="1" smtClean="0">
                <a:solidFill>
                  <a:srgbClr val="002060"/>
                </a:solidFill>
              </a:rPr>
              <a:t>deceleration</a:t>
            </a:r>
            <a:r>
              <a:rPr lang="en-GB" altLang="zh-TW" sz="1600" dirty="0" smtClean="0">
                <a:solidFill>
                  <a:srgbClr val="002060"/>
                </a:solidFill>
              </a:rPr>
              <a:t> rate : 2.4 ms per century. </a:t>
            </a:r>
            <a:endParaRPr lang="en-GB" sz="1600" dirty="0"/>
          </a:p>
          <a:p>
            <a:pPr algn="just">
              <a:spcBef>
                <a:spcPts val="1200"/>
              </a:spcBef>
            </a:pPr>
            <a:r>
              <a:rPr lang="en-GB" sz="1600" dirty="0" smtClean="0">
                <a:solidFill>
                  <a:srgbClr val="002060"/>
                </a:solidFill>
              </a:rPr>
              <a:t>- Observations of eclipses by the Arabs since the medieval times gives 1.4 ms per century. </a:t>
            </a:r>
          </a:p>
          <a:p>
            <a:pPr algn="just">
              <a:spcBef>
                <a:spcPts val="1200"/>
              </a:spcBef>
            </a:pPr>
            <a:r>
              <a:rPr lang="en-GB" sz="1600" dirty="0" smtClean="0">
                <a:solidFill>
                  <a:srgbClr val="002060"/>
                </a:solidFill>
              </a:rPr>
              <a:t>- Observations with telescopes since the 17</a:t>
            </a:r>
            <a:r>
              <a:rPr lang="en-GB" sz="1600" baseline="30000" dirty="0" smtClean="0">
                <a:solidFill>
                  <a:srgbClr val="002060"/>
                </a:solidFill>
              </a:rPr>
              <a:t>th</a:t>
            </a:r>
            <a:r>
              <a:rPr lang="en-GB" sz="1600" dirty="0" smtClean="0">
                <a:solidFill>
                  <a:srgbClr val="002060"/>
                </a:solidFill>
              </a:rPr>
              <a:t> century (modern records) gives a similar estimates.</a:t>
            </a:r>
          </a:p>
          <a:p>
            <a:pPr algn="just">
              <a:spcBef>
                <a:spcPts val="1200"/>
              </a:spcBef>
            </a:pPr>
            <a:r>
              <a:rPr lang="en-GB" sz="1600" dirty="0" smtClean="0">
                <a:solidFill>
                  <a:srgbClr val="002060"/>
                </a:solidFill>
              </a:rPr>
              <a:t>- Difference may be related to non-tidal effects that oppose the deceleration of the Earth’s rotation. </a:t>
            </a:r>
            <a:endParaRPr lang="en-GB" sz="1600" dirty="0">
              <a:solidFill>
                <a:srgbClr val="002060"/>
              </a:solidFill>
            </a:endParaRPr>
          </a:p>
        </p:txBody>
      </p:sp>
      <p:pic>
        <p:nvPicPr>
          <p:cNvPr id="29701" name="Picture 5"/>
          <p:cNvPicPr>
            <a:picLocks noChangeAspect="1" noChangeArrowheads="1"/>
          </p:cNvPicPr>
          <p:nvPr/>
        </p:nvPicPr>
        <p:blipFill>
          <a:blip r:embed="rId3" cstate="print"/>
          <a:srcRect l="6052" t="8553" r="12102" b="25656"/>
          <a:stretch>
            <a:fillRect/>
          </a:stretch>
        </p:blipFill>
        <p:spPr bwMode="auto">
          <a:xfrm>
            <a:off x="4838700" y="1524000"/>
            <a:ext cx="4305300" cy="4899025"/>
          </a:xfrm>
          <a:prstGeom prst="rect">
            <a:avLst/>
          </a:prstGeom>
          <a:noFill/>
          <a:ln w="9525">
            <a:noFill/>
            <a:miter lim="800000"/>
            <a:headEnd/>
            <a:tailEnd/>
          </a:ln>
        </p:spPr>
      </p:pic>
      <p:sp>
        <p:nvSpPr>
          <p:cNvPr id="6" name="Rectangle 5"/>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8" name="Rectangle 2"/>
          <p:cNvSpPr txBox="1">
            <a:spLocks noChangeArrowheads="1"/>
          </p:cNvSpPr>
          <p:nvPr/>
        </p:nvSpPr>
        <p:spPr>
          <a:xfrm>
            <a:off x="101600" y="0"/>
            <a:ext cx="89662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Long-term variations of the length of the day</a:t>
            </a:r>
          </a:p>
        </p:txBody>
      </p:sp>
      <p:sp>
        <p:nvSpPr>
          <p:cNvPr id="7" name="Rectangle 6"/>
          <p:cNvSpPr/>
          <p:nvPr/>
        </p:nvSpPr>
        <p:spPr>
          <a:xfrm>
            <a:off x="228600" y="838200"/>
            <a:ext cx="8686800" cy="707886"/>
          </a:xfrm>
          <a:prstGeom prst="rect">
            <a:avLst/>
          </a:prstGeom>
        </p:spPr>
        <p:txBody>
          <a:bodyPr wrap="square">
            <a:spAutoFit/>
          </a:bodyPr>
          <a:lstStyle/>
          <a:p>
            <a:r>
              <a:rPr lang="en-GB" altLang="zh-TW" sz="1100" dirty="0" smtClean="0">
                <a:latin typeface="Wingdings" pitchFamily="2" charset="2"/>
              </a:rPr>
              <a:t>l</a:t>
            </a:r>
            <a:r>
              <a:rPr lang="en-GB" altLang="zh-TW" dirty="0" smtClean="0">
                <a:latin typeface="Arial" pitchFamily="34" charset="0"/>
              </a:rPr>
              <a:t> </a:t>
            </a:r>
            <a:r>
              <a:rPr lang="en-GB" altLang="zh-TW" sz="2000" dirty="0" smtClean="0">
                <a:solidFill>
                  <a:srgbClr val="002060"/>
                </a:solidFill>
              </a:rPr>
              <a:t>Due to tidal friction, the rotation rate of the Earth is slowing down with time, </a:t>
            </a:r>
            <a:r>
              <a:rPr lang="en-GB" altLang="zh-TW" sz="2000" i="1" dirty="0" smtClean="0">
                <a:solidFill>
                  <a:srgbClr val="002060"/>
                </a:solidFill>
              </a:rPr>
              <a:t>i.e.</a:t>
            </a:r>
            <a:r>
              <a:rPr lang="en-GB" altLang="zh-TW" sz="2000" dirty="0" smtClean="0">
                <a:solidFill>
                  <a:srgbClr val="002060"/>
                </a:solidFill>
              </a:rPr>
              <a:t> the length of the day is increasing. </a:t>
            </a:r>
            <a:endParaRPr lang="zh-TW" alt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554038" y="6232525"/>
            <a:ext cx="8162925" cy="396875"/>
          </a:xfrm>
          <a:prstGeom prst="rect">
            <a:avLst/>
          </a:prstGeom>
          <a:noFill/>
          <a:ln w="9525">
            <a:noFill/>
            <a:miter lim="800000"/>
            <a:headEnd/>
            <a:tailEnd/>
          </a:ln>
        </p:spPr>
        <p:txBody>
          <a:bodyPr>
            <a:spAutoFit/>
          </a:bodyPr>
          <a:lstStyle/>
          <a:p>
            <a:pPr algn="just"/>
            <a:r>
              <a:rPr lang="en-US" altLang="zh-TW" sz="2000" dirty="0">
                <a:solidFill>
                  <a:srgbClr val="C00000"/>
                </a:solidFill>
                <a:ea typeface="新細明體" pitchFamily="18" charset="-120"/>
              </a:rPr>
              <a:t>The moon gets further away (3.7 cm/year) &amp; its orbital period increases</a:t>
            </a:r>
          </a:p>
        </p:txBody>
      </p:sp>
      <p:sp>
        <p:nvSpPr>
          <p:cNvPr id="4106" name="Text Box 4"/>
          <p:cNvSpPr txBox="1">
            <a:spLocks noChangeArrowheads="1"/>
          </p:cNvSpPr>
          <p:nvPr/>
        </p:nvSpPr>
        <p:spPr bwMode="auto">
          <a:xfrm>
            <a:off x="182171" y="857670"/>
            <a:ext cx="4267200" cy="400110"/>
          </a:xfrm>
          <a:prstGeom prst="rect">
            <a:avLst/>
          </a:prstGeom>
          <a:noFill/>
          <a:ln w="9525">
            <a:noFill/>
            <a:miter lim="800000"/>
            <a:headEnd/>
            <a:tailEnd/>
          </a:ln>
        </p:spPr>
        <p:txBody>
          <a:bodyPr wrap="square">
            <a:spAutoFit/>
          </a:bodyPr>
          <a:lstStyle/>
          <a:p>
            <a:r>
              <a:rPr lang="en-US" altLang="zh-TW" sz="1200" dirty="0" smtClean="0">
                <a:latin typeface="Wingdings" pitchFamily="2" charset="2"/>
                <a:ea typeface="新細明體" pitchFamily="18" charset="-120"/>
              </a:rPr>
              <a:t>l</a:t>
            </a:r>
            <a:r>
              <a:rPr lang="en-US" altLang="zh-TW" sz="2000" dirty="0" smtClean="0">
                <a:solidFill>
                  <a:srgbClr val="002060"/>
                </a:solidFill>
                <a:ea typeface="新細明體" pitchFamily="18" charset="-120"/>
              </a:rPr>
              <a:t> Conservation </a:t>
            </a:r>
            <a:r>
              <a:rPr lang="en-US" altLang="zh-TW" sz="2000" dirty="0">
                <a:solidFill>
                  <a:srgbClr val="002060"/>
                </a:solidFill>
                <a:ea typeface="新細明體" pitchFamily="18" charset="-120"/>
              </a:rPr>
              <a:t>of angular </a:t>
            </a:r>
            <a:r>
              <a:rPr lang="en-US" altLang="zh-TW" sz="2000" dirty="0" smtClean="0">
                <a:solidFill>
                  <a:srgbClr val="002060"/>
                </a:solidFill>
                <a:ea typeface="新細明體" pitchFamily="18" charset="-120"/>
              </a:rPr>
              <a:t>momentum :</a:t>
            </a:r>
            <a:endParaRPr lang="en-US" altLang="zh-TW" sz="2000" dirty="0">
              <a:solidFill>
                <a:srgbClr val="002060"/>
              </a:solidFill>
              <a:ea typeface="新細明體" pitchFamily="18" charset="-120"/>
            </a:endParaRPr>
          </a:p>
        </p:txBody>
      </p:sp>
      <p:graphicFrame>
        <p:nvGraphicFramePr>
          <p:cNvPr id="4098" name="Object 0"/>
          <p:cNvGraphicFramePr>
            <a:graphicFrameLocks noChangeAspect="1"/>
          </p:cNvGraphicFramePr>
          <p:nvPr>
            <p:extLst>
              <p:ext uri="{D42A27DB-BD31-4B8C-83A1-F6EECF244321}">
                <p14:modId xmlns:p14="http://schemas.microsoft.com/office/powerpoint/2010/main" val="1399309970"/>
              </p:ext>
            </p:extLst>
          </p:nvPr>
        </p:nvGraphicFramePr>
        <p:xfrm>
          <a:off x="457200" y="1295400"/>
          <a:ext cx="5081588" cy="414338"/>
        </p:xfrm>
        <a:graphic>
          <a:graphicData uri="http://schemas.openxmlformats.org/presentationml/2006/ole">
            <mc:AlternateContent xmlns:mc="http://schemas.openxmlformats.org/markup-compatibility/2006">
              <mc:Choice xmlns:v="urn:schemas-microsoft-com:vml" Requires="v">
                <p:oleObj spid="_x0000_s136464" name="Equation" r:id="rId3" imgW="2806560" imgH="228600" progId="Equation.3">
                  <p:embed/>
                </p:oleObj>
              </mc:Choice>
              <mc:Fallback>
                <p:oleObj name="Equation" r:id="rId3" imgW="280656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5081588"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3" name="Text Box 7"/>
          <p:cNvSpPr txBox="1">
            <a:spLocks noChangeArrowheads="1"/>
          </p:cNvSpPr>
          <p:nvPr/>
        </p:nvSpPr>
        <p:spPr bwMode="auto">
          <a:xfrm>
            <a:off x="197015" y="2743200"/>
            <a:ext cx="2286000" cy="400110"/>
          </a:xfrm>
          <a:prstGeom prst="rect">
            <a:avLst/>
          </a:prstGeom>
          <a:noFill/>
          <a:ln w="9525">
            <a:noFill/>
            <a:miter lim="800000"/>
            <a:headEnd/>
            <a:tailEnd/>
          </a:ln>
        </p:spPr>
        <p:txBody>
          <a:bodyPr wrap="square">
            <a:spAutoFit/>
          </a:bodyPr>
          <a:lstStyle/>
          <a:p>
            <a:r>
              <a:rPr lang="en-US" altLang="zh-TW" sz="1200" dirty="0" smtClean="0">
                <a:latin typeface="Wingdings" pitchFamily="2" charset="2"/>
                <a:ea typeface="新細明體" pitchFamily="18" charset="-120"/>
              </a:rPr>
              <a:t>l</a:t>
            </a:r>
            <a:r>
              <a:rPr lang="en-US" altLang="zh-TW" sz="2000" dirty="0" smtClean="0">
                <a:latin typeface="+mj-lt"/>
                <a:ea typeface="新細明體" pitchFamily="18" charset="-120"/>
              </a:rPr>
              <a:t> </a:t>
            </a:r>
            <a:r>
              <a:rPr lang="en-US" altLang="zh-TW" sz="2000" dirty="0" smtClean="0">
                <a:solidFill>
                  <a:srgbClr val="002060"/>
                </a:solidFill>
                <a:latin typeface="+mj-lt"/>
                <a:ea typeface="新細明體" pitchFamily="18" charset="-120"/>
              </a:rPr>
              <a:t>C</a:t>
            </a:r>
            <a:r>
              <a:rPr lang="en-US" altLang="zh-TW" sz="2000" baseline="-25000" dirty="0" smtClean="0">
                <a:solidFill>
                  <a:srgbClr val="002060"/>
                </a:solidFill>
                <a:latin typeface="+mj-lt"/>
                <a:ea typeface="新細明體" pitchFamily="18" charset="-120"/>
              </a:rPr>
              <a:t>L</a:t>
            </a:r>
            <a:r>
              <a:rPr lang="en-US" altLang="zh-TW" sz="2000" dirty="0" smtClean="0">
                <a:solidFill>
                  <a:srgbClr val="002060"/>
                </a:solidFill>
                <a:latin typeface="Symbol" pitchFamily="18" charset="2"/>
                <a:ea typeface="新細明體" pitchFamily="18" charset="-120"/>
              </a:rPr>
              <a:t>W</a:t>
            </a:r>
            <a:r>
              <a:rPr lang="en-US" altLang="zh-TW" sz="2000" baseline="-25000" dirty="0" smtClean="0">
                <a:solidFill>
                  <a:srgbClr val="002060"/>
                </a:solidFill>
                <a:latin typeface="+mj-lt"/>
                <a:ea typeface="新細明體" pitchFamily="18" charset="-120"/>
              </a:rPr>
              <a:t>L</a:t>
            </a:r>
            <a:r>
              <a:rPr lang="en-US" altLang="zh-TW" sz="2000" dirty="0" smtClean="0">
                <a:solidFill>
                  <a:srgbClr val="002060"/>
                </a:solidFill>
                <a:latin typeface="+mj-lt"/>
                <a:ea typeface="新細明體" pitchFamily="18" charset="-120"/>
              </a:rPr>
              <a:t> </a:t>
            </a:r>
            <a:r>
              <a:rPr lang="en-US" altLang="zh-TW" sz="2000" dirty="0">
                <a:solidFill>
                  <a:srgbClr val="002060"/>
                </a:solidFill>
                <a:latin typeface="+mj-lt"/>
                <a:ea typeface="新細明體" pitchFamily="18" charset="-120"/>
              </a:rPr>
              <a:t>is </a:t>
            </a:r>
            <a:r>
              <a:rPr lang="en-US" altLang="zh-TW" sz="2000" dirty="0" smtClean="0">
                <a:solidFill>
                  <a:srgbClr val="002060"/>
                </a:solidFill>
                <a:latin typeface="+mj-lt"/>
                <a:ea typeface="新細明體" pitchFamily="18" charset="-120"/>
              </a:rPr>
              <a:t>negligible :</a:t>
            </a:r>
            <a:endParaRPr lang="en-US" altLang="zh-TW" sz="2000" dirty="0">
              <a:solidFill>
                <a:srgbClr val="002060"/>
              </a:solidFill>
              <a:latin typeface="+mj-lt"/>
              <a:ea typeface="新細明體" pitchFamily="18" charset="-120"/>
            </a:endParaRPr>
          </a:p>
        </p:txBody>
      </p:sp>
      <p:graphicFrame>
        <p:nvGraphicFramePr>
          <p:cNvPr id="87041" name="Object 1"/>
          <p:cNvGraphicFramePr>
            <a:graphicFrameLocks noChangeAspect="1"/>
          </p:cNvGraphicFramePr>
          <p:nvPr>
            <p:extLst>
              <p:ext uri="{D42A27DB-BD31-4B8C-83A1-F6EECF244321}">
                <p14:modId xmlns:p14="http://schemas.microsoft.com/office/powerpoint/2010/main" val="3560390727"/>
              </p:ext>
            </p:extLst>
          </p:nvPr>
        </p:nvGraphicFramePr>
        <p:xfrm>
          <a:off x="2646363" y="2590800"/>
          <a:ext cx="3871912" cy="777875"/>
        </p:xfrm>
        <a:graphic>
          <a:graphicData uri="http://schemas.openxmlformats.org/presentationml/2006/ole">
            <mc:AlternateContent xmlns:mc="http://schemas.openxmlformats.org/markup-compatibility/2006">
              <mc:Choice xmlns:v="urn:schemas-microsoft-com:vml" Requires="v">
                <p:oleObj spid="_x0000_s136465" name="Equation" r:id="rId5" imgW="2133360" imgH="431640" progId="Equation.3">
                  <p:embed/>
                </p:oleObj>
              </mc:Choice>
              <mc:Fallback>
                <p:oleObj name="Equation" r:id="rId5" imgW="2133360" imgH="431640" progId="Equation.3">
                  <p:embed/>
                  <p:pic>
                    <p:nvPicPr>
                      <p:cNvPr id="0" name="Object 1"/>
                      <p:cNvPicPr>
                        <a:picLocks noChangeAspect="1" noChangeArrowheads="1"/>
                      </p:cNvPicPr>
                      <p:nvPr/>
                    </p:nvPicPr>
                    <p:blipFill>
                      <a:blip r:embed="rId6"/>
                      <a:srcRect/>
                      <a:stretch>
                        <a:fillRect/>
                      </a:stretch>
                    </p:blipFill>
                    <p:spPr bwMode="auto">
                      <a:xfrm>
                        <a:off x="2646363" y="2590800"/>
                        <a:ext cx="3871912"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8" name="Text Box 12"/>
          <p:cNvSpPr txBox="1">
            <a:spLocks noChangeArrowheads="1"/>
          </p:cNvSpPr>
          <p:nvPr/>
        </p:nvSpPr>
        <p:spPr bwMode="auto">
          <a:xfrm>
            <a:off x="197015" y="3607626"/>
            <a:ext cx="8445500" cy="608885"/>
          </a:xfrm>
          <a:prstGeom prst="rect">
            <a:avLst/>
          </a:prstGeom>
          <a:noFill/>
          <a:ln w="9525">
            <a:noFill/>
            <a:miter lim="800000"/>
            <a:headEnd/>
            <a:tailEnd/>
          </a:ln>
        </p:spPr>
        <p:txBody>
          <a:bodyPr>
            <a:spAutoFit/>
          </a:bodyPr>
          <a:lstStyle/>
          <a:p>
            <a:pPr>
              <a:lnSpc>
                <a:spcPts val="2000"/>
              </a:lnSpc>
            </a:pPr>
            <a:r>
              <a:rPr lang="en-US" altLang="zh-TW" sz="1200" dirty="0" smtClean="0">
                <a:latin typeface="Wingdings" pitchFamily="2" charset="2"/>
                <a:ea typeface="新細明體" pitchFamily="18" charset="-120"/>
              </a:rPr>
              <a:t>l</a:t>
            </a:r>
            <a:r>
              <a:rPr lang="en-US" altLang="zh-TW" sz="2000" dirty="0" smtClean="0">
                <a:solidFill>
                  <a:srgbClr val="002060"/>
                </a:solidFill>
                <a:latin typeface="+mj-lt"/>
                <a:ea typeface="新細明體" pitchFamily="18" charset="-120"/>
              </a:rPr>
              <a:t> The </a:t>
            </a:r>
            <a:r>
              <a:rPr lang="en-US" altLang="zh-TW" sz="2000" dirty="0">
                <a:solidFill>
                  <a:srgbClr val="002060"/>
                </a:solidFill>
                <a:latin typeface="+mj-lt"/>
                <a:ea typeface="新細明體" pitchFamily="18" charset="-120"/>
              </a:rPr>
              <a:t>acceleration of gravity due to the Earth is balanced by the </a:t>
            </a:r>
            <a:r>
              <a:rPr lang="en-US" altLang="zh-TW" sz="2000" dirty="0" smtClean="0">
                <a:solidFill>
                  <a:srgbClr val="002060"/>
                </a:solidFill>
                <a:latin typeface="+mj-lt"/>
                <a:ea typeface="新細明體" pitchFamily="18" charset="-120"/>
              </a:rPr>
              <a:t>centrifugal </a:t>
            </a:r>
            <a:r>
              <a:rPr lang="en-US" altLang="zh-TW" sz="2000" dirty="0">
                <a:solidFill>
                  <a:srgbClr val="002060"/>
                </a:solidFill>
                <a:latin typeface="+mj-lt"/>
                <a:ea typeface="新細明體" pitchFamily="18" charset="-120"/>
              </a:rPr>
              <a:t>acceleration of the moon </a:t>
            </a:r>
          </a:p>
        </p:txBody>
      </p:sp>
      <p:graphicFrame>
        <p:nvGraphicFramePr>
          <p:cNvPr id="87042" name="Object 2"/>
          <p:cNvGraphicFramePr>
            <a:graphicFrameLocks noChangeAspect="1"/>
          </p:cNvGraphicFramePr>
          <p:nvPr>
            <p:extLst>
              <p:ext uri="{D42A27DB-BD31-4B8C-83A1-F6EECF244321}">
                <p14:modId xmlns:p14="http://schemas.microsoft.com/office/powerpoint/2010/main" val="1099388402"/>
              </p:ext>
            </p:extLst>
          </p:nvPr>
        </p:nvGraphicFramePr>
        <p:xfrm>
          <a:off x="1031875" y="4343400"/>
          <a:ext cx="3662363" cy="803275"/>
        </p:xfrm>
        <a:graphic>
          <a:graphicData uri="http://schemas.openxmlformats.org/presentationml/2006/ole">
            <mc:AlternateContent xmlns:mc="http://schemas.openxmlformats.org/markup-compatibility/2006">
              <mc:Choice xmlns:v="urn:schemas-microsoft-com:vml" Requires="v">
                <p:oleObj spid="_x0000_s136466" name="Equation" r:id="rId7" imgW="2082600" imgH="457200" progId="Equation.3">
                  <p:embed/>
                </p:oleObj>
              </mc:Choice>
              <mc:Fallback>
                <p:oleObj name="Equation" r:id="rId7" imgW="2082600" imgH="457200" progId="Equation.3">
                  <p:embed/>
                  <p:pic>
                    <p:nvPicPr>
                      <p:cNvPr id="0" name="Object 2"/>
                      <p:cNvPicPr>
                        <a:picLocks noChangeAspect="1" noChangeArrowheads="1"/>
                      </p:cNvPicPr>
                      <p:nvPr/>
                    </p:nvPicPr>
                    <p:blipFill>
                      <a:blip r:embed="rId8"/>
                      <a:srcRect/>
                      <a:stretch>
                        <a:fillRect/>
                      </a:stretch>
                    </p:blipFill>
                    <p:spPr bwMode="auto">
                      <a:xfrm>
                        <a:off x="1031875" y="4343400"/>
                        <a:ext cx="3662363"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3" name="Object 3"/>
          <p:cNvGraphicFramePr>
            <a:graphicFrameLocks noChangeAspect="1"/>
          </p:cNvGraphicFramePr>
          <p:nvPr>
            <p:extLst>
              <p:ext uri="{D42A27DB-BD31-4B8C-83A1-F6EECF244321}">
                <p14:modId xmlns:p14="http://schemas.microsoft.com/office/powerpoint/2010/main" val="3000097111"/>
              </p:ext>
            </p:extLst>
          </p:nvPr>
        </p:nvGraphicFramePr>
        <p:xfrm>
          <a:off x="5548313" y="4419600"/>
          <a:ext cx="2359025" cy="450850"/>
        </p:xfrm>
        <a:graphic>
          <a:graphicData uri="http://schemas.openxmlformats.org/presentationml/2006/ole">
            <mc:AlternateContent xmlns:mc="http://schemas.openxmlformats.org/markup-compatibility/2006">
              <mc:Choice xmlns:v="urn:schemas-microsoft-com:vml" Requires="v">
                <p:oleObj spid="_x0000_s136467" name="Equation" r:id="rId9" imgW="1346040" imgH="253800" progId="Equation.3">
                  <p:embed/>
                </p:oleObj>
              </mc:Choice>
              <mc:Fallback>
                <p:oleObj name="Equation" r:id="rId9" imgW="1346040" imgH="253800" progId="Equation.3">
                  <p:embed/>
                  <p:pic>
                    <p:nvPicPr>
                      <p:cNvPr id="0" name="Object 3"/>
                      <p:cNvPicPr>
                        <a:picLocks noChangeAspect="1" noChangeArrowheads="1"/>
                      </p:cNvPicPr>
                      <p:nvPr/>
                    </p:nvPicPr>
                    <p:blipFill>
                      <a:blip r:embed="rId10"/>
                      <a:srcRect/>
                      <a:stretch>
                        <a:fillRect/>
                      </a:stretch>
                    </p:blipFill>
                    <p:spPr bwMode="auto">
                      <a:xfrm>
                        <a:off x="5548313" y="4419600"/>
                        <a:ext cx="23590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4" name="Object 4"/>
          <p:cNvGraphicFramePr>
            <a:graphicFrameLocks noChangeAspect="1"/>
          </p:cNvGraphicFramePr>
          <p:nvPr>
            <p:extLst>
              <p:ext uri="{D42A27DB-BD31-4B8C-83A1-F6EECF244321}">
                <p14:modId xmlns:p14="http://schemas.microsoft.com/office/powerpoint/2010/main" val="3401159656"/>
              </p:ext>
            </p:extLst>
          </p:nvPr>
        </p:nvGraphicFramePr>
        <p:xfrm>
          <a:off x="1023938" y="5357813"/>
          <a:ext cx="3529012" cy="738187"/>
        </p:xfrm>
        <a:graphic>
          <a:graphicData uri="http://schemas.openxmlformats.org/presentationml/2006/ole">
            <mc:AlternateContent xmlns:mc="http://schemas.openxmlformats.org/markup-compatibility/2006">
              <mc:Choice xmlns:v="urn:schemas-microsoft-com:vml" Requires="v">
                <p:oleObj spid="_x0000_s136468" name="Equation" r:id="rId11" imgW="2006280" imgH="419040" progId="Equation.3">
                  <p:embed/>
                </p:oleObj>
              </mc:Choice>
              <mc:Fallback>
                <p:oleObj name="Equation" r:id="rId11" imgW="2006280" imgH="419040" progId="Equation.3">
                  <p:embed/>
                  <p:pic>
                    <p:nvPicPr>
                      <p:cNvPr id="0" name="Object 4"/>
                      <p:cNvPicPr>
                        <a:picLocks noChangeAspect="1" noChangeArrowheads="1"/>
                      </p:cNvPicPr>
                      <p:nvPr/>
                    </p:nvPicPr>
                    <p:blipFill>
                      <a:blip r:embed="rId12"/>
                      <a:srcRect/>
                      <a:stretch>
                        <a:fillRect/>
                      </a:stretch>
                    </p:blipFill>
                    <p:spPr bwMode="auto">
                      <a:xfrm>
                        <a:off x="1023938" y="5357813"/>
                        <a:ext cx="3529012"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4" name="Rectangle 2"/>
          <p:cNvSpPr txBox="1">
            <a:spLocks noChangeArrowheads="1"/>
          </p:cNvSpPr>
          <p:nvPr/>
        </p:nvSpPr>
        <p:spPr>
          <a:xfrm>
            <a:off x="101600" y="0"/>
            <a:ext cx="89662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Earth-Moon distance</a:t>
            </a:r>
          </a:p>
        </p:txBody>
      </p:sp>
      <p:sp>
        <p:nvSpPr>
          <p:cNvPr id="16" name="Text Box 4"/>
          <p:cNvSpPr txBox="1">
            <a:spLocks noChangeArrowheads="1"/>
          </p:cNvSpPr>
          <p:nvPr/>
        </p:nvSpPr>
        <p:spPr bwMode="auto">
          <a:xfrm>
            <a:off x="381000" y="1795046"/>
            <a:ext cx="8458200" cy="584775"/>
          </a:xfrm>
          <a:prstGeom prst="rect">
            <a:avLst/>
          </a:prstGeom>
          <a:noFill/>
          <a:ln w="9525">
            <a:noFill/>
            <a:miter lim="800000"/>
            <a:headEnd/>
            <a:tailEnd/>
          </a:ln>
        </p:spPr>
        <p:txBody>
          <a:bodyPr wrap="square">
            <a:spAutoFit/>
          </a:bodyPr>
          <a:lstStyle/>
          <a:p>
            <a:r>
              <a:rPr lang="en-US" altLang="zh-TW" sz="1600" dirty="0" smtClean="0">
                <a:solidFill>
                  <a:srgbClr val="002060"/>
                </a:solidFill>
                <a:ea typeface="新細明體" pitchFamily="18" charset="-120"/>
              </a:rPr>
              <a:t>Where C and C</a:t>
            </a:r>
            <a:r>
              <a:rPr lang="en-US" altLang="zh-TW" sz="1600" baseline="-25000" dirty="0" smtClean="0">
                <a:solidFill>
                  <a:srgbClr val="002060"/>
                </a:solidFill>
                <a:ea typeface="新細明體" pitchFamily="18" charset="-120"/>
              </a:rPr>
              <a:t>L</a:t>
            </a:r>
            <a:r>
              <a:rPr lang="en-US" altLang="zh-TW" sz="1600" dirty="0" smtClean="0">
                <a:solidFill>
                  <a:srgbClr val="002060"/>
                </a:solidFill>
                <a:ea typeface="新細明體" pitchFamily="18" charset="-120"/>
              </a:rPr>
              <a:t> are the moments of inertia of the Earth and Moon, and d is the distance between the center of Earth and the center of mass of Earth/Moon system :   d = </a:t>
            </a:r>
            <a:r>
              <a:rPr lang="en-US" altLang="zh-TW" sz="1600" dirty="0" err="1" smtClean="0">
                <a:solidFill>
                  <a:srgbClr val="002060"/>
                </a:solidFill>
                <a:ea typeface="新細明體" pitchFamily="18" charset="-120"/>
              </a:rPr>
              <a:t>r</a:t>
            </a:r>
            <a:r>
              <a:rPr lang="en-US" altLang="zh-TW" sz="1600" baseline="-25000" dirty="0" err="1" smtClean="0">
                <a:solidFill>
                  <a:srgbClr val="002060"/>
                </a:solidFill>
                <a:ea typeface="新細明體" pitchFamily="18" charset="-120"/>
              </a:rPr>
              <a:t>L</a:t>
            </a:r>
            <a:r>
              <a:rPr lang="en-US" altLang="zh-TW" sz="1600" dirty="0" smtClean="0">
                <a:solidFill>
                  <a:srgbClr val="002060"/>
                </a:solidFill>
                <a:ea typeface="新細明體" pitchFamily="18" charset="-120"/>
              </a:rPr>
              <a:t> m/(</a:t>
            </a:r>
            <a:r>
              <a:rPr lang="en-US" altLang="zh-TW" sz="1600" dirty="0" err="1" smtClean="0">
                <a:solidFill>
                  <a:srgbClr val="002060"/>
                </a:solidFill>
                <a:ea typeface="新細明體" pitchFamily="18" charset="-120"/>
              </a:rPr>
              <a:t>m+M</a:t>
            </a:r>
            <a:r>
              <a:rPr lang="en-US" altLang="zh-TW" sz="1600" dirty="0" smtClean="0">
                <a:solidFill>
                  <a:srgbClr val="002060"/>
                </a:solidFill>
                <a:ea typeface="新細明體" pitchFamily="18" charset="-120"/>
              </a:rPr>
              <a:t>)  </a:t>
            </a:r>
            <a:endParaRPr lang="en-US" altLang="zh-TW" sz="1600" dirty="0">
              <a:solidFill>
                <a:srgbClr val="002060"/>
              </a:solidFill>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8704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8090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8704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499"/>
                                          </p:stCondLst>
                                        </p:cTn>
                                        <p:tgtEl>
                                          <p:spTgt spid="870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87044"/>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80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P spid="80903" grpId="0" autoUpdateAnimBg="0"/>
      <p:bldP spid="8090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296863" y="914400"/>
            <a:ext cx="8518525" cy="2277547"/>
          </a:xfrm>
          <a:prstGeom prst="rect">
            <a:avLst/>
          </a:prstGeom>
          <a:noFill/>
          <a:ln w="9525">
            <a:noFill/>
            <a:miter lim="800000"/>
            <a:headEnd/>
            <a:tailEnd/>
          </a:ln>
        </p:spPr>
        <p:txBody>
          <a:bodyPr>
            <a:spAutoFit/>
          </a:bodyPr>
          <a:lstStyle/>
          <a:p>
            <a:pPr algn="just"/>
            <a:r>
              <a:rPr lang="en-US" altLang="zh-TW" sz="2000" dirty="0">
                <a:solidFill>
                  <a:srgbClr val="002060"/>
                </a:solidFill>
                <a:ea typeface="新細明體" pitchFamily="18" charset="-120"/>
              </a:rPr>
              <a:t>There also exist short term fluctuations in the length of  the day, which are not related to tidal braking:</a:t>
            </a:r>
          </a:p>
          <a:p>
            <a:pPr algn="just"/>
            <a:endParaRPr lang="en-US" altLang="zh-TW" sz="1200" dirty="0">
              <a:latin typeface="Wingdings" pitchFamily="2" charset="2"/>
              <a:ea typeface="新細明體" pitchFamily="18" charset="-120"/>
            </a:endParaRPr>
          </a:p>
          <a:p>
            <a:pPr algn="just"/>
            <a:r>
              <a:rPr lang="en-US" altLang="zh-TW" sz="1200" dirty="0">
                <a:latin typeface="Wingdings" pitchFamily="2" charset="2"/>
                <a:ea typeface="新細明體" pitchFamily="18" charset="-120"/>
              </a:rPr>
              <a:t>l</a:t>
            </a:r>
            <a:r>
              <a:rPr lang="en-US" altLang="zh-TW" sz="2000" dirty="0">
                <a:latin typeface="Arial" pitchFamily="34" charset="0"/>
                <a:ea typeface="新細明體" pitchFamily="18" charset="-120"/>
              </a:rPr>
              <a:t> </a:t>
            </a:r>
            <a:r>
              <a:rPr lang="en-US" altLang="zh-TW" sz="2000" dirty="0">
                <a:solidFill>
                  <a:srgbClr val="002060"/>
                </a:solidFill>
                <a:ea typeface="新細明體" pitchFamily="18" charset="-120"/>
              </a:rPr>
              <a:t>Short term (~ 1 month) variations, with amplitude of about 3 sec, are due to interaction between the solid Earth and its atmosphere.</a:t>
            </a:r>
          </a:p>
          <a:p>
            <a:pPr algn="just"/>
            <a:endParaRPr lang="en-US" altLang="zh-TW" sz="1000" dirty="0">
              <a:latin typeface="Wingdings" pitchFamily="2" charset="2"/>
              <a:ea typeface="新細明體" pitchFamily="18" charset="-120"/>
            </a:endParaRPr>
          </a:p>
          <a:p>
            <a:pPr algn="just"/>
            <a:r>
              <a:rPr lang="en-US" altLang="zh-TW" sz="1200" dirty="0">
                <a:latin typeface="Wingdings" pitchFamily="2" charset="2"/>
                <a:ea typeface="新細明體" pitchFamily="18" charset="-120"/>
              </a:rPr>
              <a:t>l</a:t>
            </a:r>
            <a:r>
              <a:rPr lang="en-US" altLang="zh-TW" sz="2000" dirty="0">
                <a:latin typeface="Arial" pitchFamily="34" charset="0"/>
                <a:ea typeface="新細明體" pitchFamily="18" charset="-120"/>
              </a:rPr>
              <a:t> </a:t>
            </a:r>
            <a:r>
              <a:rPr lang="en-US" altLang="zh-TW" sz="2000" dirty="0">
                <a:solidFill>
                  <a:srgbClr val="002060"/>
                </a:solidFill>
                <a:ea typeface="新細明體" pitchFamily="18" charset="-120"/>
              </a:rPr>
              <a:t>Longer term (~ decades) variations are related to interactions (mechanical and/or electrical) between the liquid outer core and the mantle of the Earth.</a:t>
            </a:r>
          </a:p>
        </p:txBody>
      </p:sp>
      <p:pic>
        <p:nvPicPr>
          <p:cNvPr id="30725" name="Picture 5" descr="E:\Enseignement\Geophysik_1\Gravity\Figures\Lowrie_2.28-2.29.jpg"/>
          <p:cNvPicPr>
            <a:picLocks noChangeAspect="1" noChangeArrowheads="1"/>
          </p:cNvPicPr>
          <p:nvPr/>
        </p:nvPicPr>
        <p:blipFill>
          <a:blip r:embed="rId2" cstate="print"/>
          <a:srcRect/>
          <a:stretch>
            <a:fillRect/>
          </a:stretch>
        </p:blipFill>
        <p:spPr bwMode="auto">
          <a:xfrm>
            <a:off x="1204913" y="3671888"/>
            <a:ext cx="6153150" cy="2940050"/>
          </a:xfrm>
          <a:prstGeom prst="rect">
            <a:avLst/>
          </a:prstGeom>
          <a:noFill/>
          <a:ln w="9525">
            <a:noFill/>
            <a:miter lim="800000"/>
            <a:headEnd/>
            <a:tailEnd/>
          </a:ln>
        </p:spPr>
      </p:pic>
      <p:sp>
        <p:nvSpPr>
          <p:cNvPr id="6" name="Rectangle 5"/>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9" name="Rectangle 2"/>
          <p:cNvSpPr txBox="1">
            <a:spLocks noChangeArrowheads="1"/>
          </p:cNvSpPr>
          <p:nvPr/>
        </p:nvSpPr>
        <p:spPr>
          <a:xfrm>
            <a:off x="101600" y="0"/>
            <a:ext cx="89662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Short term fluctuations of the length of the day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98438" y="1314450"/>
            <a:ext cx="1069975" cy="457200"/>
          </a:xfrm>
          <a:prstGeom prst="rect">
            <a:avLst/>
          </a:prstGeom>
          <a:noFill/>
          <a:ln w="9525">
            <a:noFill/>
            <a:miter lim="800000"/>
            <a:headEnd/>
            <a:tailEnd/>
          </a:ln>
        </p:spPr>
        <p:txBody>
          <a:bodyPr>
            <a:spAutoFit/>
          </a:bodyPr>
          <a:lstStyle/>
          <a:p>
            <a:endParaRPr lang="fr-FR"/>
          </a:p>
        </p:txBody>
      </p:sp>
      <p:sp>
        <p:nvSpPr>
          <p:cNvPr id="5126" name="Text Box 6"/>
          <p:cNvSpPr txBox="1">
            <a:spLocks noChangeArrowheads="1"/>
          </p:cNvSpPr>
          <p:nvPr/>
        </p:nvSpPr>
        <p:spPr bwMode="auto">
          <a:xfrm>
            <a:off x="246063" y="1828800"/>
            <a:ext cx="3640137" cy="3834896"/>
          </a:xfrm>
          <a:prstGeom prst="rect">
            <a:avLst/>
          </a:prstGeom>
          <a:noFill/>
          <a:ln w="9525">
            <a:noFill/>
            <a:miter lim="800000"/>
            <a:headEnd/>
            <a:tailEnd/>
          </a:ln>
        </p:spPr>
        <p:txBody>
          <a:bodyPr wrap="square">
            <a:spAutoFit/>
          </a:bodyPr>
          <a:lstStyle/>
          <a:p>
            <a:pPr algn="just"/>
            <a:r>
              <a:rPr lang="en-US" altLang="zh-TW" sz="1600" dirty="0">
                <a:solidFill>
                  <a:srgbClr val="002060"/>
                </a:solidFill>
                <a:ea typeface="新細明體" pitchFamily="18" charset="-120"/>
              </a:rPr>
              <a:t>- Due to the mass repartition about </a:t>
            </a:r>
            <a:r>
              <a:rPr lang="en-US" altLang="zh-TW" sz="1600" dirty="0" smtClean="0">
                <a:solidFill>
                  <a:srgbClr val="002060"/>
                </a:solidFill>
                <a:ea typeface="新細明體" pitchFamily="18" charset="-120"/>
              </a:rPr>
              <a:t>the </a:t>
            </a:r>
            <a:r>
              <a:rPr lang="en-US" altLang="zh-TW" sz="1600" dirty="0">
                <a:solidFill>
                  <a:srgbClr val="002060"/>
                </a:solidFill>
                <a:ea typeface="新細明體" pitchFamily="18" charset="-120"/>
              </a:rPr>
              <a:t>axis of symmetry (polar and equatorial) of the ellipsoid.</a:t>
            </a:r>
          </a:p>
          <a:p>
            <a:pPr algn="just">
              <a:spcBef>
                <a:spcPct val="40000"/>
              </a:spcBef>
            </a:pPr>
            <a:r>
              <a:rPr lang="en-US" altLang="zh-TW" sz="1600" dirty="0">
                <a:solidFill>
                  <a:srgbClr val="002060"/>
                </a:solidFill>
                <a:ea typeface="新細明體" pitchFamily="18" charset="-120"/>
              </a:rPr>
              <a:t>- The axis of rotation is wandering around an average position (that of the polar axis of the ellipsoid). </a:t>
            </a:r>
          </a:p>
          <a:p>
            <a:pPr algn="just">
              <a:spcBef>
                <a:spcPct val="40000"/>
              </a:spcBef>
            </a:pPr>
            <a:r>
              <a:rPr lang="en-US" altLang="zh-TW" sz="1600" dirty="0">
                <a:solidFill>
                  <a:srgbClr val="002060"/>
                </a:solidFill>
                <a:ea typeface="新細明體" pitchFamily="18" charset="-120"/>
              </a:rPr>
              <a:t>- For a rigid, elastic body the period of </a:t>
            </a:r>
            <a:r>
              <a:rPr lang="en-US" altLang="zh-TW" sz="1600" dirty="0" err="1">
                <a:solidFill>
                  <a:srgbClr val="002060"/>
                </a:solidFill>
                <a:ea typeface="新細明體" pitchFamily="18" charset="-120"/>
              </a:rPr>
              <a:t>nutation</a:t>
            </a:r>
            <a:r>
              <a:rPr lang="en-US" altLang="zh-TW" sz="1600" dirty="0">
                <a:solidFill>
                  <a:srgbClr val="002060"/>
                </a:solidFill>
                <a:ea typeface="新細明體" pitchFamily="18" charset="-120"/>
              </a:rPr>
              <a:t> should be proportional to A/(C-A) and equal to 305 days (Euler).</a:t>
            </a:r>
          </a:p>
          <a:p>
            <a:pPr algn="just">
              <a:spcBef>
                <a:spcPct val="40000"/>
              </a:spcBef>
            </a:pPr>
            <a:r>
              <a:rPr lang="en-US" altLang="zh-TW" sz="1600" dirty="0">
                <a:solidFill>
                  <a:srgbClr val="002060"/>
                </a:solidFill>
                <a:ea typeface="新細明體" pitchFamily="18" charset="-120"/>
              </a:rPr>
              <a:t>- There are actually two cycles (Chandler wobble), a seasonal cycle with amplitude ~0.1 arc sec, and a 435 days cycle with amplitude ~0.15 arc sec. Combination of the two leads </a:t>
            </a:r>
            <a:r>
              <a:rPr lang="en-US" altLang="zh-TW" sz="1600" dirty="0" smtClean="0">
                <a:solidFill>
                  <a:srgbClr val="002060"/>
                </a:solidFill>
                <a:ea typeface="新細明體" pitchFamily="18" charset="-120"/>
              </a:rPr>
              <a:t>to </a:t>
            </a:r>
            <a:r>
              <a:rPr lang="en-US" altLang="zh-TW" sz="1600" dirty="0">
                <a:solidFill>
                  <a:srgbClr val="002060"/>
                </a:solidFill>
                <a:ea typeface="新細明體" pitchFamily="18" charset="-120"/>
              </a:rPr>
              <a:t>a 6-7 years cycle.</a:t>
            </a:r>
            <a:endParaRPr lang="en-US" altLang="zh-TW" sz="1800" dirty="0">
              <a:solidFill>
                <a:srgbClr val="002060"/>
              </a:solidFill>
              <a:ea typeface="新細明體" pitchFamily="18" charset="-120"/>
            </a:endParaRPr>
          </a:p>
        </p:txBody>
      </p:sp>
      <p:sp>
        <p:nvSpPr>
          <p:cNvPr id="5127" name="Text Box 7"/>
          <p:cNvSpPr txBox="1">
            <a:spLocks noChangeArrowheads="1"/>
          </p:cNvSpPr>
          <p:nvPr/>
        </p:nvSpPr>
        <p:spPr bwMode="auto">
          <a:xfrm>
            <a:off x="228600" y="6172200"/>
            <a:ext cx="5848349" cy="400110"/>
          </a:xfrm>
          <a:prstGeom prst="rect">
            <a:avLst/>
          </a:prstGeom>
          <a:noFill/>
          <a:ln w="9525">
            <a:noFill/>
            <a:miter lim="800000"/>
            <a:headEnd/>
            <a:tailEnd/>
          </a:ln>
        </p:spPr>
        <p:txBody>
          <a:bodyPr wrap="square">
            <a:spAutoFit/>
          </a:bodyPr>
          <a:lstStyle/>
          <a:p>
            <a:pPr algn="just"/>
            <a:r>
              <a:rPr lang="en-US" altLang="zh-TW" sz="2000" dirty="0">
                <a:solidFill>
                  <a:srgbClr val="002060"/>
                </a:solidFill>
                <a:latin typeface="+mj-lt"/>
                <a:ea typeface="新細明體" pitchFamily="18" charset="-120"/>
              </a:rPr>
              <a:t>These effects are self-induced: free </a:t>
            </a:r>
            <a:r>
              <a:rPr lang="en-US" altLang="zh-TW" sz="2000" dirty="0" err="1">
                <a:solidFill>
                  <a:srgbClr val="002060"/>
                </a:solidFill>
                <a:latin typeface="+mj-lt"/>
                <a:ea typeface="新細明體" pitchFamily="18" charset="-120"/>
              </a:rPr>
              <a:t>nutation</a:t>
            </a:r>
            <a:r>
              <a:rPr lang="en-US" altLang="zh-TW" sz="2000" dirty="0">
                <a:solidFill>
                  <a:srgbClr val="002060"/>
                </a:solidFill>
                <a:latin typeface="+mj-lt"/>
                <a:ea typeface="新細明體" pitchFamily="18" charset="-120"/>
              </a:rPr>
              <a:t>.</a:t>
            </a:r>
          </a:p>
        </p:txBody>
      </p:sp>
      <p:sp>
        <p:nvSpPr>
          <p:cNvPr id="5128" name="Text Box 8"/>
          <p:cNvSpPr txBox="1">
            <a:spLocks noChangeArrowheads="1"/>
          </p:cNvSpPr>
          <p:nvPr/>
        </p:nvSpPr>
        <p:spPr bwMode="auto">
          <a:xfrm>
            <a:off x="177800" y="892314"/>
            <a:ext cx="8772525" cy="707886"/>
          </a:xfrm>
          <a:prstGeom prst="rect">
            <a:avLst/>
          </a:prstGeom>
          <a:noFill/>
          <a:ln w="9525">
            <a:noFill/>
            <a:miter lim="800000"/>
            <a:headEnd/>
            <a:tailEnd/>
          </a:ln>
        </p:spPr>
        <p:txBody>
          <a:bodyPr>
            <a:spAutoFit/>
          </a:bodyPr>
          <a:lstStyle/>
          <a:p>
            <a:pPr algn="just"/>
            <a:r>
              <a:rPr lang="en-US" altLang="zh-TW" sz="2000" dirty="0">
                <a:solidFill>
                  <a:srgbClr val="002060"/>
                </a:solidFill>
                <a:latin typeface="+mj-lt"/>
                <a:ea typeface="新細明體" pitchFamily="18" charset="-120"/>
              </a:rPr>
              <a:t>At any moment, the axis of rotation of the Earth is  displaced from the geometric axis of the ellipsoid by a few meter. This wandering is also called </a:t>
            </a:r>
            <a:r>
              <a:rPr lang="en-US" altLang="zh-TW" sz="2000" dirty="0" smtClean="0">
                <a:solidFill>
                  <a:srgbClr val="002060"/>
                </a:solidFill>
                <a:latin typeface="+mj-lt"/>
                <a:ea typeface="新細明體" pitchFamily="18" charset="-120"/>
              </a:rPr>
              <a:t>free nutation</a:t>
            </a:r>
            <a:r>
              <a:rPr lang="en-US" altLang="zh-TW" sz="2000" dirty="0">
                <a:solidFill>
                  <a:srgbClr val="002060"/>
                </a:solidFill>
                <a:latin typeface="+mj-lt"/>
                <a:ea typeface="新細明體" pitchFamily="18" charset="-120"/>
              </a:rPr>
              <a:t>.</a:t>
            </a:r>
          </a:p>
        </p:txBody>
      </p:sp>
      <p:sp>
        <p:nvSpPr>
          <p:cNvPr id="10" name="Rectangle 9"/>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1" name="Rectangle 2"/>
          <p:cNvSpPr txBox="1">
            <a:spLocks noChangeArrowheads="1"/>
          </p:cNvSpPr>
          <p:nvPr/>
        </p:nvSpPr>
        <p:spPr>
          <a:xfrm>
            <a:off x="101600" y="76200"/>
            <a:ext cx="8966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Chandler wobble</a:t>
            </a:r>
          </a:p>
        </p:txBody>
      </p:sp>
      <p:pic>
        <p:nvPicPr>
          <p:cNvPr id="12" name="Picture 11" descr="Lowrie_Fig2.16.jpg"/>
          <p:cNvPicPr>
            <a:picLocks noChangeAspect="1"/>
          </p:cNvPicPr>
          <p:nvPr/>
        </p:nvPicPr>
        <p:blipFill>
          <a:blip r:embed="rId3" cstate="print"/>
          <a:stretch>
            <a:fillRect/>
          </a:stretch>
        </p:blipFill>
        <p:spPr>
          <a:xfrm>
            <a:off x="4003766" y="1981200"/>
            <a:ext cx="4987834" cy="38862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Obliquity_Ice"/>
          <p:cNvPicPr>
            <a:picLocks noChangeAspect="1" noChangeArrowheads="1"/>
          </p:cNvPicPr>
          <p:nvPr/>
        </p:nvPicPr>
        <p:blipFill>
          <a:blip r:embed="rId2" cstate="print"/>
          <a:srcRect/>
          <a:stretch>
            <a:fillRect/>
          </a:stretch>
        </p:blipFill>
        <p:spPr bwMode="auto">
          <a:xfrm>
            <a:off x="4786314" y="2643182"/>
            <a:ext cx="3071834" cy="3811045"/>
          </a:xfrm>
          <a:prstGeom prst="rect">
            <a:avLst/>
          </a:prstGeom>
          <a:noFill/>
        </p:spPr>
      </p:pic>
      <p:sp>
        <p:nvSpPr>
          <p:cNvPr id="4" name="Rectangle 2"/>
          <p:cNvSpPr txBox="1">
            <a:spLocks noChangeArrowheads="1"/>
          </p:cNvSpPr>
          <p:nvPr/>
        </p:nvSpPr>
        <p:spPr>
          <a:xfrm>
            <a:off x="3505200" y="990600"/>
            <a:ext cx="5357850" cy="1285884"/>
          </a:xfrm>
          <a:prstGeom prst="rect">
            <a:avLst/>
          </a:prstGeom>
        </p:spPr>
        <p:txBody>
          <a:bodyPr vert="horz" lIns="0" tIns="45720" rIns="0" bIns="0" anchor="b">
            <a:normAutofit fontScale="97500"/>
            <a:scene3d>
              <a:camera prst="orthographicFront"/>
              <a:lightRig rig="freezing" dir="t">
                <a:rot lat="0" lon="0" rev="5640000"/>
              </a:lightRig>
            </a:scene3d>
            <a:sp3d prstMaterial="flat">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000" u="none" strike="noStrike" kern="1200" cap="none" spc="0" normalizeH="0" baseline="0" noProof="0" dirty="0" err="1" smtClean="0">
                <a:ln>
                  <a:noFill/>
                </a:ln>
                <a:solidFill>
                  <a:srgbClr val="C00000"/>
                </a:solidFill>
                <a:effectLst/>
                <a:uLnTx/>
                <a:uFillTx/>
                <a:latin typeface="+mn-lt"/>
                <a:ea typeface="+mj-ea"/>
                <a:cs typeface="+mj-cs"/>
              </a:rPr>
              <a:t>Milankovich</a:t>
            </a:r>
            <a:r>
              <a:rPr kumimoji="0" lang="en-US" sz="2000" u="none" strike="noStrike" kern="1200" cap="none" spc="0" normalizeH="0" baseline="0" noProof="0" dirty="0" smtClean="0">
                <a:ln>
                  <a:noFill/>
                </a:ln>
                <a:solidFill>
                  <a:srgbClr val="C00000"/>
                </a:solidFill>
                <a:effectLst/>
                <a:uLnTx/>
                <a:uFillTx/>
                <a:latin typeface="+mn-lt"/>
                <a:ea typeface="+mj-ea"/>
                <a:cs typeface="+mj-cs"/>
              </a:rPr>
              <a:t> cycles</a:t>
            </a:r>
            <a:r>
              <a:rPr kumimoji="0" lang="en-US" sz="2000" u="none" strike="noStrike" kern="1200" cap="none" spc="0" normalizeH="0" baseline="0" noProof="0" dirty="0" smtClean="0">
                <a:ln>
                  <a:noFill/>
                </a:ln>
                <a:solidFill>
                  <a:srgbClr val="002060"/>
                </a:solidFill>
                <a:effectLst/>
                <a:uLnTx/>
                <a:uFillTx/>
                <a:latin typeface="+mn-lt"/>
                <a:ea typeface="+mj-ea"/>
                <a:cs typeface="+mj-cs"/>
              </a:rPr>
              <a:t>,</a:t>
            </a:r>
            <a:r>
              <a:rPr kumimoji="0" lang="en-US" sz="2000" u="none" strike="noStrike" kern="1200" cap="none" spc="0" normalizeH="0" noProof="0" dirty="0" smtClean="0">
                <a:ln>
                  <a:noFill/>
                </a:ln>
                <a:solidFill>
                  <a:srgbClr val="002060"/>
                </a:solidFill>
                <a:effectLst/>
                <a:uLnTx/>
                <a:uFillTx/>
                <a:latin typeface="+mn-lt"/>
                <a:ea typeface="+mj-ea"/>
                <a:cs typeface="+mj-cs"/>
              </a:rPr>
              <a:t> </a:t>
            </a:r>
            <a:r>
              <a:rPr kumimoji="0" lang="en-US" sz="2000" u="none" strike="noStrike" kern="1200" cap="none" spc="0" normalizeH="0" baseline="0" noProof="0" dirty="0" smtClean="0">
                <a:ln>
                  <a:noFill/>
                </a:ln>
                <a:solidFill>
                  <a:srgbClr val="002060"/>
                </a:solidFill>
                <a:effectLst/>
                <a:uLnTx/>
                <a:uFillTx/>
                <a:latin typeface="+mn-lt"/>
                <a:ea typeface="+mj-ea"/>
                <a:cs typeface="+mj-cs"/>
              </a:rPr>
              <a:t>resulting from several effects (variations in eccentricity and precession of the Earth orbit,</a:t>
            </a:r>
            <a:r>
              <a:rPr kumimoji="0" lang="en-US" sz="2000" u="none" strike="noStrike" kern="1200" cap="none" spc="0" normalizeH="0" noProof="0" dirty="0" smtClean="0">
                <a:ln>
                  <a:noFill/>
                </a:ln>
                <a:solidFill>
                  <a:srgbClr val="002060"/>
                </a:solidFill>
                <a:effectLst/>
                <a:uLnTx/>
                <a:uFillTx/>
                <a:latin typeface="+mn-lt"/>
                <a:ea typeface="+mj-ea"/>
                <a:cs typeface="+mj-cs"/>
              </a:rPr>
              <a:t> precession &amp; change in the tilt of the Earth axis of rotation) , and explain the </a:t>
            </a:r>
            <a:r>
              <a:rPr kumimoji="0" lang="en-US" sz="2000" u="none" strike="noStrike" kern="1200" cap="none" spc="0" normalizeH="0" noProof="0" dirty="0" smtClean="0">
                <a:ln>
                  <a:noFill/>
                </a:ln>
                <a:solidFill>
                  <a:srgbClr val="C00000"/>
                </a:solidFill>
                <a:effectLst/>
                <a:uLnTx/>
                <a:uFillTx/>
                <a:latin typeface="+mn-lt"/>
                <a:ea typeface="+mj-ea"/>
                <a:cs typeface="+mj-cs"/>
              </a:rPr>
              <a:t>ice ages</a:t>
            </a:r>
            <a:r>
              <a:rPr kumimoji="0" lang="en-US" sz="2000" u="none" strike="noStrike" kern="1200" cap="none" spc="0" normalizeH="0" noProof="0" dirty="0" smtClean="0">
                <a:ln>
                  <a:noFill/>
                </a:ln>
                <a:solidFill>
                  <a:srgbClr val="002060"/>
                </a:solidFill>
                <a:effectLst/>
                <a:uLnTx/>
                <a:uFillTx/>
                <a:latin typeface="+mn-lt"/>
                <a:ea typeface="+mj-ea"/>
                <a:cs typeface="+mj-cs"/>
              </a:rPr>
              <a:t>.</a:t>
            </a:r>
            <a:endParaRPr kumimoji="0" lang="en-US" sz="2000" u="none" strike="noStrike" kern="1200" cap="none" spc="0" normalizeH="0" baseline="0" noProof="0" dirty="0">
              <a:ln>
                <a:noFill/>
              </a:ln>
              <a:solidFill>
                <a:srgbClr val="002060"/>
              </a:solidFill>
              <a:effectLst/>
              <a:uLnTx/>
              <a:uFillTx/>
              <a:latin typeface="+mn-lt"/>
              <a:ea typeface="+mj-ea"/>
              <a:cs typeface="+mj-cs"/>
            </a:endParaRPr>
          </a:p>
        </p:txBody>
      </p:sp>
      <p:sp>
        <p:nvSpPr>
          <p:cNvPr id="6" name="Rectangle 5"/>
          <p:cNvSpPr/>
          <p:nvPr/>
        </p:nvSpPr>
        <p:spPr>
          <a:xfrm>
            <a:off x="214282" y="1071546"/>
            <a:ext cx="3143272" cy="5429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Picture 7" descr="F15"/>
          <p:cNvPicPr>
            <a:picLocks noChangeAspect="1" noChangeArrowheads="1"/>
          </p:cNvPicPr>
          <p:nvPr/>
        </p:nvPicPr>
        <p:blipFill>
          <a:blip r:embed="rId3" cstate="print"/>
          <a:srcRect/>
          <a:stretch>
            <a:fillRect/>
          </a:stretch>
        </p:blipFill>
        <p:spPr bwMode="auto">
          <a:xfrm>
            <a:off x="285720" y="1142984"/>
            <a:ext cx="2928958" cy="5233322"/>
          </a:xfrm>
          <a:prstGeom prst="rect">
            <a:avLst/>
          </a:prstGeom>
          <a:noFill/>
          <a:ln w="9525">
            <a:noFill/>
            <a:miter lim="800000"/>
            <a:headEnd/>
            <a:tailEnd/>
          </a:ln>
        </p:spPr>
      </p:pic>
      <p:sp>
        <p:nvSpPr>
          <p:cNvPr id="9" name="Rectangle 8"/>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0" name="Rectangle 2"/>
          <p:cNvSpPr txBox="1">
            <a:spLocks noChangeArrowheads="1"/>
          </p:cNvSpPr>
          <p:nvPr/>
        </p:nvSpPr>
        <p:spPr>
          <a:xfrm>
            <a:off x="101600" y="76200"/>
            <a:ext cx="8966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Variations of the Earth orbital parameters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Line 6"/>
          <p:cNvSpPr>
            <a:spLocks noChangeShapeType="1"/>
          </p:cNvSpPr>
          <p:nvPr/>
        </p:nvSpPr>
        <p:spPr bwMode="auto">
          <a:xfrm flipV="1">
            <a:off x="4133850" y="4016375"/>
            <a:ext cx="177800" cy="88900"/>
          </a:xfrm>
          <a:prstGeom prst="line">
            <a:avLst/>
          </a:prstGeom>
          <a:noFill/>
          <a:ln w="9525">
            <a:solidFill>
              <a:schemeClr val="bg1"/>
            </a:solidFill>
            <a:round/>
            <a:headEnd/>
            <a:tailEnd type="triangle" w="med" len="med"/>
          </a:ln>
        </p:spPr>
        <p:txBody>
          <a:bodyPr wrap="none" anchor="ctr"/>
          <a:lstStyle/>
          <a:p>
            <a:endParaRPr lang="zh-TW" altLang="en-US"/>
          </a:p>
        </p:txBody>
      </p:sp>
      <p:sp>
        <p:nvSpPr>
          <p:cNvPr id="35847" name="Text Box 9"/>
          <p:cNvSpPr txBox="1">
            <a:spLocks noChangeArrowheads="1"/>
          </p:cNvSpPr>
          <p:nvPr/>
        </p:nvSpPr>
        <p:spPr bwMode="auto">
          <a:xfrm>
            <a:off x="381000" y="6324600"/>
            <a:ext cx="8534400" cy="338554"/>
          </a:xfrm>
          <a:prstGeom prst="rect">
            <a:avLst/>
          </a:prstGeom>
          <a:noFill/>
          <a:ln w="9525">
            <a:noFill/>
            <a:miter lim="800000"/>
            <a:headEnd/>
            <a:tailEnd/>
          </a:ln>
        </p:spPr>
        <p:txBody>
          <a:bodyPr wrap="square">
            <a:spAutoFit/>
          </a:bodyPr>
          <a:lstStyle/>
          <a:p>
            <a:pPr algn="just"/>
            <a:r>
              <a:rPr lang="en-US" altLang="zh-TW" sz="1600" u="sng" dirty="0">
                <a:solidFill>
                  <a:srgbClr val="002060"/>
                </a:solidFill>
                <a:ea typeface="新細明體" pitchFamily="18" charset="-120"/>
              </a:rPr>
              <a:t>Note: </a:t>
            </a:r>
            <a:r>
              <a:rPr lang="en-US" altLang="zh-TW" sz="1600" dirty="0">
                <a:solidFill>
                  <a:srgbClr val="002060"/>
                </a:solidFill>
                <a:ea typeface="新細明體" pitchFamily="18" charset="-120"/>
              </a:rPr>
              <a:t>the period of precession (</a:t>
            </a:r>
            <a:r>
              <a:rPr lang="en-US" altLang="zh-TW" sz="1600" dirty="0" smtClean="0">
                <a:solidFill>
                  <a:srgbClr val="002060"/>
                </a:solidFill>
                <a:ea typeface="新細明體" pitchFamily="18" charset="-120"/>
              </a:rPr>
              <a:t>25700 </a:t>
            </a:r>
            <a:r>
              <a:rPr lang="en-US" altLang="zh-TW" sz="1600" dirty="0">
                <a:solidFill>
                  <a:srgbClr val="002060"/>
                </a:solidFill>
                <a:ea typeface="新細明體" pitchFamily="18" charset="-120"/>
              </a:rPr>
              <a:t>years) is proportional to the dynamical </a:t>
            </a:r>
            <a:r>
              <a:rPr lang="en-US" altLang="zh-TW" sz="1600" dirty="0" err="1">
                <a:solidFill>
                  <a:srgbClr val="002060"/>
                </a:solidFill>
                <a:ea typeface="新細明體" pitchFamily="18" charset="-120"/>
              </a:rPr>
              <a:t>ellipticity</a:t>
            </a:r>
            <a:r>
              <a:rPr lang="en-US" altLang="zh-TW" sz="1600" dirty="0">
                <a:solidFill>
                  <a:srgbClr val="002060"/>
                </a:solidFill>
                <a:ea typeface="新細明體" pitchFamily="18" charset="-120"/>
              </a:rPr>
              <a:t>, </a:t>
            </a:r>
            <a:r>
              <a:rPr lang="en-US" altLang="zh-TW" sz="1600" dirty="0" smtClean="0">
                <a:solidFill>
                  <a:srgbClr val="002060"/>
                </a:solidFill>
                <a:ea typeface="新細明體" pitchFamily="18" charset="-120"/>
              </a:rPr>
              <a:t>H </a:t>
            </a:r>
            <a:r>
              <a:rPr lang="en-US" altLang="zh-TW" sz="1600" dirty="0">
                <a:solidFill>
                  <a:srgbClr val="002060"/>
                </a:solidFill>
                <a:ea typeface="新細明體" pitchFamily="18" charset="-120"/>
              </a:rPr>
              <a:t>= (C-A)/C</a:t>
            </a:r>
          </a:p>
        </p:txBody>
      </p:sp>
      <p:sp>
        <p:nvSpPr>
          <p:cNvPr id="9" name="Rectangle 8"/>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0" name="Rectangle 2"/>
          <p:cNvSpPr txBox="1">
            <a:spLocks noChangeArrowheads="1"/>
          </p:cNvSpPr>
          <p:nvPr/>
        </p:nvSpPr>
        <p:spPr>
          <a:xfrm>
            <a:off x="101600" y="0"/>
            <a:ext cx="89662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Precession of the Earth’s rotation axis </a:t>
            </a:r>
          </a:p>
        </p:txBody>
      </p:sp>
      <p:pic>
        <p:nvPicPr>
          <p:cNvPr id="11" name="Picture 10" descr="precession_earth_eth-Zurich.jpg"/>
          <p:cNvPicPr>
            <a:picLocks noChangeAspect="1"/>
          </p:cNvPicPr>
          <p:nvPr/>
        </p:nvPicPr>
        <p:blipFill>
          <a:blip r:embed="rId3" cstate="print"/>
          <a:stretch>
            <a:fillRect/>
          </a:stretch>
        </p:blipFill>
        <p:spPr>
          <a:xfrm>
            <a:off x="1752600" y="1920016"/>
            <a:ext cx="6016375" cy="4328384"/>
          </a:xfrm>
          <a:prstGeom prst="rect">
            <a:avLst/>
          </a:prstGeom>
        </p:spPr>
      </p:pic>
      <p:sp>
        <p:nvSpPr>
          <p:cNvPr id="12" name="Text Box 3"/>
          <p:cNvSpPr txBox="1">
            <a:spLocks noChangeArrowheads="1"/>
          </p:cNvSpPr>
          <p:nvPr/>
        </p:nvSpPr>
        <p:spPr bwMode="auto">
          <a:xfrm>
            <a:off x="152400" y="838200"/>
            <a:ext cx="8686800" cy="1066800"/>
          </a:xfrm>
          <a:prstGeom prst="rect">
            <a:avLst/>
          </a:prstGeom>
          <a:noFill/>
          <a:ln w="9525">
            <a:noFill/>
            <a:miter lim="800000"/>
            <a:headEnd/>
            <a:tailEnd/>
          </a:ln>
        </p:spPr>
        <p:txBody>
          <a:bodyPr/>
          <a:lstStyle/>
          <a:p>
            <a:pPr marL="0" lvl="1" algn="just"/>
            <a:r>
              <a:rPr lang="en-GB" altLang="zh-TW" sz="1200" dirty="0" smtClean="0">
                <a:latin typeface="Wingdings" pitchFamily="2" charset="2"/>
              </a:rPr>
              <a:t>l</a:t>
            </a:r>
            <a:r>
              <a:rPr lang="en-GB" sz="2000" dirty="0" smtClean="0"/>
              <a:t> </a:t>
            </a:r>
            <a:r>
              <a:rPr lang="en-GB" sz="2000" dirty="0" smtClean="0">
                <a:solidFill>
                  <a:srgbClr val="002060"/>
                </a:solidFill>
              </a:rPr>
              <a:t>The rotation axis of the Earth describes a </a:t>
            </a:r>
            <a:r>
              <a:rPr lang="en-GB" sz="2000" dirty="0" smtClean="0">
                <a:solidFill>
                  <a:srgbClr val="C00000"/>
                </a:solidFill>
              </a:rPr>
              <a:t>circle</a:t>
            </a:r>
            <a:r>
              <a:rPr lang="en-GB" sz="2000" dirty="0" smtClean="0">
                <a:solidFill>
                  <a:srgbClr val="002060"/>
                </a:solidFill>
              </a:rPr>
              <a:t> </a:t>
            </a:r>
            <a:r>
              <a:rPr lang="en-GB" sz="2000" dirty="0" smtClean="0">
                <a:solidFill>
                  <a:srgbClr val="C00000"/>
                </a:solidFill>
              </a:rPr>
              <a:t>about an axis perpendicular to the ecliptic</a:t>
            </a:r>
            <a:r>
              <a:rPr lang="en-GB" sz="2000" dirty="0" smtClean="0">
                <a:solidFill>
                  <a:srgbClr val="002060"/>
                </a:solidFill>
              </a:rPr>
              <a:t>. This movement is called </a:t>
            </a:r>
            <a:r>
              <a:rPr lang="en-GB" sz="2000" dirty="0" smtClean="0">
                <a:solidFill>
                  <a:srgbClr val="C00000"/>
                </a:solidFill>
              </a:rPr>
              <a:t>precession</a:t>
            </a:r>
            <a:r>
              <a:rPr lang="en-GB" sz="2000" dirty="0" smtClean="0">
                <a:solidFill>
                  <a:srgbClr val="002060"/>
                </a:solidFill>
              </a:rPr>
              <a:t>, and its period is </a:t>
            </a:r>
            <a:r>
              <a:rPr lang="en-GB" sz="2000" dirty="0" smtClean="0">
                <a:solidFill>
                  <a:srgbClr val="C00000"/>
                </a:solidFill>
              </a:rPr>
              <a:t>25700 years</a:t>
            </a:r>
            <a:r>
              <a:rPr lang="en-GB" sz="2000" dirty="0" smtClean="0">
                <a:solidFill>
                  <a:srgbClr val="002060"/>
                </a:solidFill>
              </a:rPr>
              <a:t> (i.e., the rotation axis moves by ~ </a:t>
            </a:r>
            <a:r>
              <a:rPr lang="en-GB" sz="2000" dirty="0">
                <a:solidFill>
                  <a:srgbClr val="002060"/>
                </a:solidFill>
              </a:rPr>
              <a:t>50.4 </a:t>
            </a:r>
            <a:r>
              <a:rPr lang="en-GB" sz="2000" dirty="0" err="1">
                <a:solidFill>
                  <a:srgbClr val="002060"/>
                </a:solidFill>
              </a:rPr>
              <a:t>arcsec</a:t>
            </a:r>
            <a:r>
              <a:rPr lang="en-GB" sz="2000" dirty="0">
                <a:solidFill>
                  <a:srgbClr val="002060"/>
                </a:solidFill>
              </a:rPr>
              <a:t> per </a:t>
            </a:r>
            <a:r>
              <a:rPr lang="en-GB" sz="2000" dirty="0" smtClean="0">
                <a:solidFill>
                  <a:srgbClr val="002060"/>
                </a:solidFill>
              </a:rPr>
              <a:t>year).</a:t>
            </a:r>
            <a:endParaRPr lang="en-GB" sz="2000" dirty="0">
              <a:solidFill>
                <a:srgbClr val="00206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7" descr="topp.gif                                                       004447A0TacPowerBookG4 HD              B746CC0A:"/>
          <p:cNvPicPr>
            <a:picLocks noChangeAspect="1" noChangeArrowheads="1"/>
          </p:cNvPicPr>
          <p:nvPr/>
        </p:nvPicPr>
        <p:blipFill>
          <a:blip r:embed="rId3" cstate="print"/>
          <a:srcRect/>
          <a:stretch>
            <a:fillRect/>
          </a:stretch>
        </p:blipFill>
        <p:spPr bwMode="auto">
          <a:xfrm>
            <a:off x="5103813" y="2257425"/>
            <a:ext cx="3857625" cy="4295775"/>
          </a:xfrm>
          <a:prstGeom prst="rect">
            <a:avLst/>
          </a:prstGeom>
          <a:noFill/>
          <a:ln w="9525">
            <a:noFill/>
            <a:miter lim="800000"/>
            <a:headEnd/>
            <a:tailEnd/>
          </a:ln>
        </p:spPr>
      </p:pic>
      <p:sp>
        <p:nvSpPr>
          <p:cNvPr id="33797" name="Text Box 8"/>
          <p:cNvSpPr txBox="1">
            <a:spLocks noChangeArrowheads="1"/>
          </p:cNvSpPr>
          <p:nvPr/>
        </p:nvSpPr>
        <p:spPr bwMode="auto">
          <a:xfrm>
            <a:off x="304800" y="1066800"/>
            <a:ext cx="8462962" cy="1015663"/>
          </a:xfrm>
          <a:prstGeom prst="rect">
            <a:avLst/>
          </a:prstGeom>
          <a:noFill/>
          <a:ln w="9525">
            <a:noFill/>
            <a:miter lim="800000"/>
            <a:headEnd/>
            <a:tailEnd/>
          </a:ln>
        </p:spPr>
        <p:txBody>
          <a:bodyPr wrap="square">
            <a:spAutoFit/>
          </a:bodyPr>
          <a:lstStyle/>
          <a:p>
            <a:pPr algn="just"/>
            <a:r>
              <a:rPr lang="en-US" altLang="zh-TW" sz="2000" dirty="0">
                <a:solidFill>
                  <a:srgbClr val="002060"/>
                </a:solidFill>
                <a:ea typeface="新細明體" pitchFamily="18" charset="-120"/>
              </a:rPr>
              <a:t>Effect is similar to that of a top. The attraction exerted on the bulge creates a torque perpendicular to the axis of rotation that modify the angular momentum, i.e., the direction of the rotational axis.</a:t>
            </a:r>
          </a:p>
        </p:txBody>
      </p:sp>
      <p:pic>
        <p:nvPicPr>
          <p:cNvPr id="33798" name="Picture 9" descr="E:\Enseignement\Geophysik_1\Gravity\Figures\AF_10-20.jpg"/>
          <p:cNvPicPr>
            <a:picLocks noChangeAspect="1" noChangeArrowheads="1"/>
          </p:cNvPicPr>
          <p:nvPr/>
        </p:nvPicPr>
        <p:blipFill>
          <a:blip r:embed="rId4" cstate="print"/>
          <a:srcRect/>
          <a:stretch>
            <a:fillRect/>
          </a:stretch>
        </p:blipFill>
        <p:spPr bwMode="auto">
          <a:xfrm>
            <a:off x="304800" y="3352800"/>
            <a:ext cx="4808538" cy="2436813"/>
          </a:xfrm>
          <a:prstGeom prst="rect">
            <a:avLst/>
          </a:prstGeom>
          <a:noFill/>
          <a:ln w="9525">
            <a:noFill/>
            <a:miter lim="800000"/>
            <a:headEnd/>
            <a:tailEnd/>
          </a:ln>
        </p:spPr>
      </p:pic>
      <p:sp>
        <p:nvSpPr>
          <p:cNvPr id="8" name="Rectangle 7"/>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9" name="Rectangle 2"/>
          <p:cNvSpPr txBox="1">
            <a:spLocks noChangeArrowheads="1"/>
          </p:cNvSpPr>
          <p:nvPr/>
        </p:nvSpPr>
        <p:spPr>
          <a:xfrm>
            <a:off x="101600" y="0"/>
            <a:ext cx="89662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Precession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4" name="Rectangle 2"/>
          <p:cNvSpPr txBox="1">
            <a:spLocks noChangeArrowheads="1"/>
          </p:cNvSpPr>
          <p:nvPr/>
        </p:nvSpPr>
        <p:spPr>
          <a:xfrm>
            <a:off x="101600" y="0"/>
            <a:ext cx="89662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Equinoxes and solstices </a:t>
            </a:r>
          </a:p>
        </p:txBody>
      </p:sp>
      <p:pic>
        <p:nvPicPr>
          <p:cNvPr id="6" name="Picture 5" descr="vernal-point.gif"/>
          <p:cNvPicPr>
            <a:picLocks noChangeAspect="1"/>
          </p:cNvPicPr>
          <p:nvPr/>
        </p:nvPicPr>
        <p:blipFill>
          <a:blip r:embed="rId2" cstate="print"/>
          <a:stretch>
            <a:fillRect/>
          </a:stretch>
        </p:blipFill>
        <p:spPr>
          <a:xfrm>
            <a:off x="5715000" y="3733800"/>
            <a:ext cx="2456873" cy="2895600"/>
          </a:xfrm>
          <a:prstGeom prst="rect">
            <a:avLst/>
          </a:prstGeom>
        </p:spPr>
      </p:pic>
      <p:sp>
        <p:nvSpPr>
          <p:cNvPr id="7" name="Text Box 8"/>
          <p:cNvSpPr txBox="1">
            <a:spLocks noChangeArrowheads="1"/>
          </p:cNvSpPr>
          <p:nvPr/>
        </p:nvSpPr>
        <p:spPr bwMode="auto">
          <a:xfrm>
            <a:off x="152400" y="914400"/>
            <a:ext cx="8610600" cy="1015663"/>
          </a:xfrm>
          <a:prstGeom prst="rect">
            <a:avLst/>
          </a:prstGeom>
          <a:noFill/>
          <a:ln w="9525">
            <a:noFill/>
            <a:miter lim="800000"/>
            <a:headEnd/>
            <a:tailEnd/>
          </a:ln>
        </p:spPr>
        <p:txBody>
          <a:bodyPr wrap="square">
            <a:spAutoFit/>
          </a:bodyPr>
          <a:lstStyle/>
          <a:p>
            <a:pPr algn="just"/>
            <a:r>
              <a:rPr lang="en-US" altLang="zh-TW" sz="1200" dirty="0" smtClean="0">
                <a:latin typeface="Wingdings" pitchFamily="2" charset="2"/>
                <a:ea typeface="新細明體" pitchFamily="18" charset="-120"/>
              </a:rPr>
              <a:t>l</a:t>
            </a:r>
            <a:r>
              <a:rPr lang="en-US" altLang="zh-TW" sz="2000" dirty="0" smtClean="0">
                <a:solidFill>
                  <a:srgbClr val="002060"/>
                </a:solidFill>
                <a:ea typeface="新細明體" pitchFamily="18" charset="-120"/>
              </a:rPr>
              <a:t> Equinoxes : length of the day is equal to length of the night. The direction Sun-Earth is perpendicular to the plan perpendicular to the ecliptic and containing the rotation axis. </a:t>
            </a:r>
            <a:endParaRPr lang="en-US" altLang="zh-TW" sz="2000" dirty="0">
              <a:solidFill>
                <a:srgbClr val="002060"/>
              </a:solidFill>
              <a:ea typeface="新細明體" pitchFamily="18" charset="-120"/>
            </a:endParaRPr>
          </a:p>
        </p:txBody>
      </p:sp>
      <p:sp>
        <p:nvSpPr>
          <p:cNvPr id="8" name="Text Box 8"/>
          <p:cNvSpPr txBox="1">
            <a:spLocks noChangeArrowheads="1"/>
          </p:cNvSpPr>
          <p:nvPr/>
        </p:nvSpPr>
        <p:spPr bwMode="auto">
          <a:xfrm>
            <a:off x="76200" y="2971800"/>
            <a:ext cx="8763000" cy="707886"/>
          </a:xfrm>
          <a:prstGeom prst="rect">
            <a:avLst/>
          </a:prstGeom>
          <a:noFill/>
          <a:ln w="9525">
            <a:noFill/>
            <a:miter lim="800000"/>
            <a:headEnd/>
            <a:tailEnd/>
          </a:ln>
        </p:spPr>
        <p:txBody>
          <a:bodyPr wrap="square">
            <a:spAutoFit/>
          </a:bodyPr>
          <a:lstStyle/>
          <a:p>
            <a:pPr algn="just"/>
            <a:r>
              <a:rPr lang="en-US" altLang="zh-TW" sz="1200" dirty="0" smtClean="0">
                <a:latin typeface="Wingdings" pitchFamily="2" charset="2"/>
                <a:ea typeface="新細明體" pitchFamily="18" charset="-120"/>
              </a:rPr>
              <a:t>l</a:t>
            </a:r>
            <a:r>
              <a:rPr lang="en-US" altLang="zh-TW" sz="2000" dirty="0" smtClean="0">
                <a:solidFill>
                  <a:srgbClr val="002060"/>
                </a:solidFill>
                <a:ea typeface="新細明體" pitchFamily="18" charset="-120"/>
              </a:rPr>
              <a:t> The intersection between the Earth’s orbit and Sun-Earth line at the spring equinox defines the vernal point (now pointing in the constellation of Aries).</a:t>
            </a:r>
            <a:endParaRPr lang="en-US" altLang="zh-TW" sz="2000" dirty="0">
              <a:solidFill>
                <a:srgbClr val="002060"/>
              </a:solidFill>
              <a:ea typeface="新細明體" pitchFamily="18" charset="-120"/>
            </a:endParaRPr>
          </a:p>
        </p:txBody>
      </p:sp>
      <p:sp>
        <p:nvSpPr>
          <p:cNvPr id="9" name="Text Box 8"/>
          <p:cNvSpPr txBox="1">
            <a:spLocks noChangeArrowheads="1"/>
          </p:cNvSpPr>
          <p:nvPr/>
        </p:nvSpPr>
        <p:spPr bwMode="auto">
          <a:xfrm>
            <a:off x="152400" y="1956137"/>
            <a:ext cx="8610600" cy="1015663"/>
          </a:xfrm>
          <a:prstGeom prst="rect">
            <a:avLst/>
          </a:prstGeom>
          <a:noFill/>
          <a:ln w="9525">
            <a:noFill/>
            <a:miter lim="800000"/>
            <a:headEnd/>
            <a:tailEnd/>
          </a:ln>
        </p:spPr>
        <p:txBody>
          <a:bodyPr wrap="square">
            <a:spAutoFit/>
          </a:bodyPr>
          <a:lstStyle/>
          <a:p>
            <a:pPr algn="just"/>
            <a:r>
              <a:rPr lang="en-US" altLang="zh-TW" sz="1200" dirty="0" smtClean="0">
                <a:latin typeface="Wingdings" pitchFamily="2" charset="2"/>
                <a:ea typeface="新細明體" pitchFamily="18" charset="-120"/>
              </a:rPr>
              <a:t>l</a:t>
            </a:r>
            <a:r>
              <a:rPr lang="en-US" altLang="zh-TW" sz="2000" dirty="0" smtClean="0">
                <a:solidFill>
                  <a:srgbClr val="002060"/>
                </a:solidFill>
                <a:ea typeface="新細明體" pitchFamily="18" charset="-120"/>
              </a:rPr>
              <a:t> Solstices : day (night) is longest (shortest) in hemisphere and vice-versa. The direction Sun-Earth is within the plan perpendicular to the ecliptic and containing the rotation axis. </a:t>
            </a:r>
            <a:endParaRPr lang="en-US" altLang="zh-TW" sz="2000" dirty="0">
              <a:solidFill>
                <a:srgbClr val="002060"/>
              </a:solidFill>
              <a:ea typeface="新細明體" pitchFamily="18" charset="-120"/>
            </a:endParaRPr>
          </a:p>
        </p:txBody>
      </p:sp>
      <p:pic>
        <p:nvPicPr>
          <p:cNvPr id="11" name="Picture 10" descr="seasons-590x369.jpg"/>
          <p:cNvPicPr>
            <a:picLocks noChangeAspect="1"/>
          </p:cNvPicPr>
          <p:nvPr/>
        </p:nvPicPr>
        <p:blipFill>
          <a:blip r:embed="rId3" cstate="print"/>
          <a:stretch>
            <a:fillRect/>
          </a:stretch>
        </p:blipFill>
        <p:spPr>
          <a:xfrm>
            <a:off x="914400" y="3886200"/>
            <a:ext cx="4267200" cy="262538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24" name="Title 6"/>
          <p:cNvSpPr>
            <a:spLocks noGrp="1"/>
          </p:cNvSpPr>
          <p:nvPr>
            <p:ph type="title"/>
          </p:nvPr>
        </p:nvSpPr>
        <p:spPr>
          <a:xfrm>
            <a:off x="214282" y="142828"/>
            <a:ext cx="8701118" cy="489790"/>
          </a:xfrm>
        </p:spPr>
        <p:txBody>
          <a:bodyPr>
            <a:noAutofit/>
          </a:bodyPr>
          <a:lstStyle/>
          <a:p>
            <a:pPr algn="l"/>
            <a:r>
              <a:rPr lang="fr-CH" sz="3600" dirty="0" err="1" smtClean="0">
                <a:solidFill>
                  <a:schemeClr val="bg1"/>
                </a:solidFill>
                <a:cs typeface="Arial" pitchFamily="34" charset="0"/>
              </a:rPr>
              <a:t>Erathostenes</a:t>
            </a:r>
            <a:r>
              <a:rPr lang="fr-CH" sz="3600" dirty="0" smtClean="0">
                <a:solidFill>
                  <a:schemeClr val="bg1"/>
                </a:solidFill>
                <a:cs typeface="Arial" pitchFamily="34" charset="0"/>
              </a:rPr>
              <a:t> and the radius of the </a:t>
            </a:r>
            <a:r>
              <a:rPr lang="fr-CH" sz="3600" dirty="0" err="1" smtClean="0">
                <a:solidFill>
                  <a:schemeClr val="bg1"/>
                </a:solidFill>
                <a:cs typeface="Arial" pitchFamily="34" charset="0"/>
              </a:rPr>
              <a:t>Earth</a:t>
            </a:r>
            <a:endParaRPr lang="fr-CH" sz="3200" i="1" dirty="0">
              <a:solidFill>
                <a:schemeClr val="bg1"/>
              </a:solidFill>
              <a:cs typeface="Arial" pitchFamily="34" charset="0"/>
            </a:endParaRPr>
          </a:p>
        </p:txBody>
      </p:sp>
      <p:pic>
        <p:nvPicPr>
          <p:cNvPr id="12" name="Picture 11" descr="Lowrie_Fig2.1.jpg"/>
          <p:cNvPicPr>
            <a:picLocks noChangeAspect="1"/>
          </p:cNvPicPr>
          <p:nvPr/>
        </p:nvPicPr>
        <p:blipFill>
          <a:blip r:embed="rId3" cstate="print"/>
          <a:stretch>
            <a:fillRect/>
          </a:stretch>
        </p:blipFill>
        <p:spPr>
          <a:xfrm>
            <a:off x="4356810" y="1676400"/>
            <a:ext cx="4634790" cy="4320000"/>
          </a:xfrm>
          <a:prstGeom prst="rect">
            <a:avLst/>
          </a:prstGeom>
        </p:spPr>
      </p:pic>
      <p:sp>
        <p:nvSpPr>
          <p:cNvPr id="13" name="Text Box 6"/>
          <p:cNvSpPr txBox="1">
            <a:spLocks noChangeArrowheads="1"/>
          </p:cNvSpPr>
          <p:nvPr/>
        </p:nvSpPr>
        <p:spPr bwMode="auto">
          <a:xfrm>
            <a:off x="106680" y="990600"/>
            <a:ext cx="8732520" cy="400110"/>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err="1" smtClean="0">
                <a:solidFill>
                  <a:srgbClr val="C00000"/>
                </a:solidFill>
                <a:latin typeface="+mj-lt"/>
                <a:ea typeface="Arial Unicode MS" pitchFamily="34" charset="-128"/>
                <a:cs typeface="Arial Unicode MS" pitchFamily="34" charset="-128"/>
              </a:rPr>
              <a:t>Erathostenes</a:t>
            </a:r>
            <a:r>
              <a:rPr lang="en-US" altLang="zh-TW" sz="2000" dirty="0" smtClean="0">
                <a:solidFill>
                  <a:srgbClr val="C00000"/>
                </a:solidFill>
                <a:latin typeface="+mj-lt"/>
                <a:ea typeface="Arial Unicode MS" pitchFamily="34" charset="-128"/>
                <a:cs typeface="Arial Unicode MS" pitchFamily="34" charset="-128"/>
              </a:rPr>
              <a:t> (275-185 BC)</a:t>
            </a:r>
            <a:r>
              <a:rPr lang="en-US" altLang="zh-TW" sz="2000" dirty="0" smtClean="0">
                <a:solidFill>
                  <a:srgbClr val="002060"/>
                </a:solidFill>
                <a:latin typeface="+mj-lt"/>
                <a:ea typeface="Arial Unicode MS" pitchFamily="34" charset="-128"/>
                <a:cs typeface="Arial Unicode MS" pitchFamily="34" charset="-128"/>
              </a:rPr>
              <a:t> :</a:t>
            </a:r>
            <a:endParaRPr lang="en-US" sz="1600" dirty="0" smtClean="0">
              <a:solidFill>
                <a:srgbClr val="002060"/>
              </a:solidFill>
              <a:latin typeface="+mj-lt"/>
              <a:cs typeface="Arial" pitchFamily="34" charset="0"/>
            </a:endParaRPr>
          </a:p>
        </p:txBody>
      </p:sp>
      <p:sp>
        <p:nvSpPr>
          <p:cNvPr id="14" name="Text Box 6"/>
          <p:cNvSpPr txBox="1">
            <a:spLocks noChangeArrowheads="1"/>
          </p:cNvSpPr>
          <p:nvPr/>
        </p:nvSpPr>
        <p:spPr bwMode="auto">
          <a:xfrm>
            <a:off x="152400" y="1752600"/>
            <a:ext cx="5029200" cy="1077218"/>
          </a:xfrm>
          <a:prstGeom prst="rect">
            <a:avLst/>
          </a:prstGeom>
          <a:noFill/>
          <a:ln w="9525">
            <a:noFill/>
            <a:miter lim="800000"/>
            <a:headEnd/>
            <a:tailEnd/>
          </a:ln>
          <a:effectLst/>
        </p:spPr>
        <p:txBody>
          <a:bodyPr wrap="square">
            <a:spAutoFit/>
          </a:bodyPr>
          <a:lstStyle/>
          <a:p>
            <a:pPr defTabSz="360000">
              <a:spcBef>
                <a:spcPct val="50000"/>
              </a:spcBef>
            </a:pPr>
            <a:r>
              <a:rPr lang="en-US" sz="1600" dirty="0" smtClean="0">
                <a:solidFill>
                  <a:srgbClr val="002060"/>
                </a:solidFill>
                <a:latin typeface="+mj-lt"/>
                <a:ea typeface="Arial Unicode MS" pitchFamily="34" charset="-128"/>
                <a:cs typeface="Arial" pitchFamily="34" charset="0"/>
              </a:rPr>
              <a:t>- At summer solstice, the Sun’s ray at noon</a:t>
            </a:r>
          </a:p>
          <a:p>
            <a:pPr defTabSz="360000">
              <a:spcBef>
                <a:spcPct val="50000"/>
              </a:spcBef>
            </a:pPr>
            <a:r>
              <a:rPr lang="en-US" altLang="zh-TW" sz="1600" dirty="0" smtClean="0">
                <a:solidFill>
                  <a:srgbClr val="002060"/>
                </a:solidFill>
                <a:latin typeface="+mj-lt"/>
                <a:ea typeface="Arial Unicode MS" pitchFamily="34" charset="-128"/>
                <a:cs typeface="Arial" pitchFamily="34" charset="0"/>
              </a:rPr>
              <a:t>	shine vertically at </a:t>
            </a:r>
            <a:r>
              <a:rPr lang="en-US" altLang="zh-TW" sz="1600" dirty="0" err="1" smtClean="0">
                <a:solidFill>
                  <a:srgbClr val="002060"/>
                </a:solidFill>
                <a:latin typeface="+mj-lt"/>
                <a:ea typeface="Arial Unicode MS" pitchFamily="34" charset="-128"/>
                <a:cs typeface="Arial" pitchFamily="34" charset="0"/>
              </a:rPr>
              <a:t>Syene</a:t>
            </a:r>
            <a:r>
              <a:rPr lang="en-US" altLang="zh-TW" sz="1600" dirty="0" smtClean="0">
                <a:solidFill>
                  <a:srgbClr val="002060"/>
                </a:solidFill>
                <a:latin typeface="+mj-lt"/>
                <a:ea typeface="Arial Unicode MS" pitchFamily="34" charset="-128"/>
                <a:cs typeface="Arial" pitchFamily="34" charset="0"/>
              </a:rPr>
              <a:t> (Aswan),</a:t>
            </a:r>
          </a:p>
          <a:p>
            <a:pPr defTabSz="360000">
              <a:spcBef>
                <a:spcPct val="50000"/>
              </a:spcBef>
            </a:pPr>
            <a:r>
              <a:rPr lang="en-US" sz="1600" dirty="0" smtClean="0">
                <a:solidFill>
                  <a:srgbClr val="002060"/>
                </a:solidFill>
                <a:latin typeface="+mj-lt"/>
                <a:ea typeface="Arial Unicode MS" pitchFamily="34" charset="-128"/>
                <a:cs typeface="Arial" pitchFamily="34" charset="0"/>
              </a:rPr>
              <a:t>	… but make an angle of 7.2º at Alexandria</a:t>
            </a:r>
          </a:p>
        </p:txBody>
      </p:sp>
      <p:sp>
        <p:nvSpPr>
          <p:cNvPr id="15" name="Text Box 6"/>
          <p:cNvSpPr txBox="1">
            <a:spLocks noChangeArrowheads="1"/>
          </p:cNvSpPr>
          <p:nvPr/>
        </p:nvSpPr>
        <p:spPr bwMode="auto">
          <a:xfrm>
            <a:off x="76200" y="3048000"/>
            <a:ext cx="4343400" cy="1446550"/>
          </a:xfrm>
          <a:prstGeom prst="rect">
            <a:avLst/>
          </a:prstGeom>
          <a:noFill/>
          <a:ln w="9525">
            <a:noFill/>
            <a:miter lim="800000"/>
            <a:headEnd/>
            <a:tailEnd/>
          </a:ln>
          <a:effectLst/>
        </p:spPr>
        <p:txBody>
          <a:bodyPr wrap="square">
            <a:spAutoFit/>
          </a:bodyPr>
          <a:lstStyle/>
          <a:p>
            <a:pPr algn="just" defTabSz="360000">
              <a:spcBef>
                <a:spcPct val="50000"/>
              </a:spcBef>
            </a:pPr>
            <a:r>
              <a:rPr lang="en-US" sz="1600" dirty="0" smtClean="0">
                <a:solidFill>
                  <a:srgbClr val="002060"/>
                </a:solidFill>
                <a:latin typeface="+mj-lt"/>
                <a:ea typeface="Arial Unicode MS" pitchFamily="34" charset="-128"/>
                <a:cs typeface="Arial" pitchFamily="34" charset="0"/>
              </a:rPr>
              <a:t>- This angle (</a:t>
            </a:r>
            <a:r>
              <a:rPr lang="en-US" sz="1600" dirty="0" smtClean="0">
                <a:solidFill>
                  <a:srgbClr val="002060"/>
                </a:solidFill>
                <a:latin typeface="Symbol" panose="05050102010706020507" pitchFamily="18" charset="2"/>
                <a:ea typeface="Arial Unicode MS" pitchFamily="34" charset="-128"/>
                <a:cs typeface="Arial" pitchFamily="34" charset="0"/>
              </a:rPr>
              <a:t>a</a:t>
            </a:r>
            <a:r>
              <a:rPr lang="en-US" sz="1600" dirty="0" smtClean="0">
                <a:solidFill>
                  <a:srgbClr val="002060"/>
                </a:solidFill>
                <a:latin typeface="+mj-lt"/>
                <a:ea typeface="Arial Unicode MS" pitchFamily="34" charset="-128"/>
                <a:cs typeface="Arial" pitchFamily="34" charset="0"/>
              </a:rPr>
              <a:t>) is also the difference of latitude between Alexandria and </a:t>
            </a:r>
            <a:r>
              <a:rPr lang="en-US" sz="1600" dirty="0" err="1" smtClean="0">
                <a:solidFill>
                  <a:srgbClr val="002060"/>
                </a:solidFill>
                <a:latin typeface="+mj-lt"/>
                <a:ea typeface="Arial Unicode MS" pitchFamily="34" charset="-128"/>
                <a:cs typeface="Arial" pitchFamily="34" charset="0"/>
              </a:rPr>
              <a:t>Syene</a:t>
            </a:r>
            <a:r>
              <a:rPr lang="en-US" sz="1600" dirty="0" smtClean="0">
                <a:solidFill>
                  <a:srgbClr val="002060"/>
                </a:solidFill>
                <a:latin typeface="+mj-lt"/>
                <a:ea typeface="Arial Unicode MS" pitchFamily="34" charset="-128"/>
                <a:cs typeface="Arial" pitchFamily="34" charset="0"/>
              </a:rPr>
              <a:t>.</a:t>
            </a:r>
          </a:p>
          <a:p>
            <a:pPr algn="just" defTabSz="360000">
              <a:spcBef>
                <a:spcPct val="50000"/>
              </a:spcBef>
            </a:pPr>
            <a:r>
              <a:rPr lang="en-US" sz="1600" dirty="0" smtClean="0">
                <a:solidFill>
                  <a:srgbClr val="002060"/>
                </a:solidFill>
                <a:latin typeface="+mj-lt"/>
                <a:ea typeface="Arial Unicode MS" pitchFamily="34" charset="-128"/>
                <a:cs typeface="Arial" pitchFamily="34" charset="0"/>
              </a:rPr>
              <a:t>- Knowing the distance (d) between the two cities, one can get the Earth’s circumference (L) and radius </a:t>
            </a:r>
            <a:r>
              <a:rPr lang="en-US" altLang="zh-TW" sz="1600" dirty="0" smtClean="0">
                <a:solidFill>
                  <a:srgbClr val="002060"/>
                </a:solidFill>
                <a:latin typeface="+mj-lt"/>
                <a:ea typeface="Arial Unicode MS" pitchFamily="34" charset="-128"/>
                <a:cs typeface="Arial" pitchFamily="34" charset="0"/>
              </a:rPr>
              <a:t>(R) </a:t>
            </a:r>
            <a:r>
              <a:rPr lang="en-US" sz="1600" dirty="0" smtClean="0">
                <a:solidFill>
                  <a:srgbClr val="002060"/>
                </a:solidFill>
                <a:latin typeface="+mj-lt"/>
                <a:ea typeface="Arial Unicode MS" pitchFamily="34" charset="-128"/>
                <a:cs typeface="Arial" pitchFamily="34" charset="0"/>
              </a:rPr>
              <a:t>:</a:t>
            </a:r>
          </a:p>
        </p:txBody>
      </p:sp>
      <p:sp>
        <p:nvSpPr>
          <p:cNvPr id="235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3" name="Text Box 6"/>
          <p:cNvSpPr txBox="1">
            <a:spLocks noChangeArrowheads="1"/>
          </p:cNvSpPr>
          <p:nvPr/>
        </p:nvSpPr>
        <p:spPr bwMode="auto">
          <a:xfrm>
            <a:off x="228600" y="5552182"/>
            <a:ext cx="5562600" cy="1077218"/>
          </a:xfrm>
          <a:prstGeom prst="rect">
            <a:avLst/>
          </a:prstGeom>
          <a:noFill/>
          <a:ln w="9525">
            <a:noFill/>
            <a:miter lim="800000"/>
            <a:headEnd/>
            <a:tailEnd/>
          </a:ln>
          <a:effectLst/>
        </p:spPr>
        <p:txBody>
          <a:bodyPr wrap="square">
            <a:spAutoFit/>
          </a:bodyPr>
          <a:lstStyle/>
          <a:p>
            <a:pPr algn="just" defTabSz="360000">
              <a:spcBef>
                <a:spcPct val="50000"/>
              </a:spcBef>
            </a:pPr>
            <a:r>
              <a:rPr lang="en-US" sz="1600" dirty="0" smtClean="0">
                <a:solidFill>
                  <a:srgbClr val="002060"/>
                </a:solidFill>
                <a:latin typeface="+mj-lt"/>
                <a:ea typeface="Arial Unicode MS" pitchFamily="34" charset="-128"/>
                <a:cs typeface="Arial" pitchFamily="34" charset="0"/>
              </a:rPr>
              <a:t>- Application : d = 5000 stadium, thus L = 250000 stadia. </a:t>
            </a:r>
          </a:p>
          <a:p>
            <a:pPr algn="just" defTabSz="360000">
              <a:spcBef>
                <a:spcPct val="50000"/>
              </a:spcBef>
            </a:pPr>
            <a:r>
              <a:rPr lang="en-US" sz="1600" dirty="0" smtClean="0">
                <a:solidFill>
                  <a:srgbClr val="002060"/>
                </a:solidFill>
                <a:latin typeface="+mj-lt"/>
                <a:ea typeface="Arial Unicode MS" pitchFamily="34" charset="-128"/>
                <a:cs typeface="Arial" pitchFamily="34" charset="0"/>
              </a:rPr>
              <a:t>With 1 stadium = 185 m, L = 46250 km. </a:t>
            </a:r>
          </a:p>
          <a:p>
            <a:pPr algn="just" defTabSz="360000">
              <a:spcBef>
                <a:spcPct val="50000"/>
              </a:spcBef>
            </a:pPr>
            <a:r>
              <a:rPr lang="en-US" sz="1600" dirty="0" smtClean="0">
                <a:solidFill>
                  <a:srgbClr val="002060"/>
                </a:solidFill>
                <a:latin typeface="+mj-lt"/>
                <a:ea typeface="Arial Unicode MS" pitchFamily="34" charset="-128"/>
                <a:cs typeface="Arial" pitchFamily="34" charset="0"/>
              </a:rPr>
              <a:t>Modern values : L = 40030 km, R = 6371 km</a:t>
            </a:r>
          </a:p>
        </p:txBody>
      </p:sp>
      <p:sp>
        <p:nvSpPr>
          <p:cNvPr id="2356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356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3569" name="Object 4"/>
          <p:cNvGraphicFramePr>
            <a:graphicFrameLocks noChangeAspect="1"/>
          </p:cNvGraphicFramePr>
          <p:nvPr/>
        </p:nvGraphicFramePr>
        <p:xfrm>
          <a:off x="838200" y="4724400"/>
          <a:ext cx="1014412" cy="665163"/>
        </p:xfrm>
        <a:graphic>
          <a:graphicData uri="http://schemas.openxmlformats.org/presentationml/2006/ole">
            <mc:AlternateContent xmlns:mc="http://schemas.openxmlformats.org/markup-compatibility/2006">
              <mc:Choice xmlns:v="urn:schemas-microsoft-com:vml" Requires="v">
                <p:oleObj spid="_x0000_s23673" name="Equation" r:id="rId4" imgW="558720" imgH="368280" progId="Equation.3">
                  <p:embed/>
                </p:oleObj>
              </mc:Choice>
              <mc:Fallback>
                <p:oleObj name="Equation" r:id="rId4" imgW="558720" imgH="3682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724400"/>
                        <a:ext cx="1014412" cy="665163"/>
                      </a:xfrm>
                      <a:prstGeom prst="rect">
                        <a:avLst/>
                      </a:prstGeom>
                      <a:noFill/>
                      <a:extLst>
                        <a:ext uri="{909E8E84-426E-40DD-AFC4-6F175D3DCCD1}">
                          <a14:hiddenFill xmlns:a14="http://schemas.microsoft.com/office/drawing/2010/main">
                            <a:solidFill>
                              <a:srgbClr val="0F6FC6"/>
                            </a:solidFill>
                          </a14:hiddenFill>
                        </a:ext>
                      </a:extLst>
                    </p:spPr>
                  </p:pic>
                </p:oleObj>
              </mc:Fallback>
            </mc:AlternateContent>
          </a:graphicData>
        </a:graphic>
      </p:graphicFrame>
      <p:graphicFrame>
        <p:nvGraphicFramePr>
          <p:cNvPr id="23570" name="Object 18"/>
          <p:cNvGraphicFramePr>
            <a:graphicFrameLocks noChangeAspect="1"/>
          </p:cNvGraphicFramePr>
          <p:nvPr/>
        </p:nvGraphicFramePr>
        <p:xfrm>
          <a:off x="2584450" y="4876800"/>
          <a:ext cx="1201738" cy="295275"/>
        </p:xfrm>
        <a:graphic>
          <a:graphicData uri="http://schemas.openxmlformats.org/presentationml/2006/ole">
            <mc:AlternateContent xmlns:mc="http://schemas.openxmlformats.org/markup-compatibility/2006">
              <mc:Choice xmlns:v="urn:schemas-microsoft-com:vml" Requires="v">
                <p:oleObj spid="_x0000_s23674" name="Equation" r:id="rId6" imgW="672840" imgH="164880" progId="Equation.3">
                  <p:embed/>
                </p:oleObj>
              </mc:Choice>
              <mc:Fallback>
                <p:oleObj name="Equation" r:id="rId6" imgW="672840" imgH="16488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4450" y="4876800"/>
                        <a:ext cx="1201738" cy="295275"/>
                      </a:xfrm>
                      <a:prstGeom prst="rect">
                        <a:avLst/>
                      </a:prstGeom>
                      <a:noFill/>
                      <a:extLst>
                        <a:ext uri="{909E8E84-426E-40DD-AFC4-6F175D3DCCD1}">
                          <a14:hiddenFill xmlns:a14="http://schemas.microsoft.com/office/drawing/2010/main">
                            <a:solidFill>
                              <a:srgbClr val="0F6FC6"/>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p:cNvPicPr>
            <a:picLocks noChangeAspect="1" noChangeArrowheads="1"/>
          </p:cNvPicPr>
          <p:nvPr/>
        </p:nvPicPr>
        <p:blipFill>
          <a:blip r:embed="rId3" cstate="print"/>
          <a:srcRect/>
          <a:stretch>
            <a:fillRect/>
          </a:stretch>
        </p:blipFill>
        <p:spPr bwMode="auto">
          <a:xfrm>
            <a:off x="3784600" y="2514600"/>
            <a:ext cx="5054600" cy="3792538"/>
          </a:xfrm>
          <a:prstGeom prst="rect">
            <a:avLst/>
          </a:prstGeom>
          <a:noFill/>
          <a:ln w="9525">
            <a:noFill/>
            <a:miter lim="800000"/>
            <a:headEnd/>
            <a:tailEnd/>
          </a:ln>
        </p:spPr>
      </p:pic>
      <p:sp>
        <p:nvSpPr>
          <p:cNvPr id="40966" name="Text Box 7"/>
          <p:cNvSpPr txBox="1">
            <a:spLocks noChangeArrowheads="1"/>
          </p:cNvSpPr>
          <p:nvPr/>
        </p:nvSpPr>
        <p:spPr bwMode="auto">
          <a:xfrm>
            <a:off x="228600" y="1066800"/>
            <a:ext cx="8610600" cy="1015663"/>
          </a:xfrm>
          <a:prstGeom prst="rect">
            <a:avLst/>
          </a:prstGeom>
          <a:noFill/>
          <a:ln w="9525">
            <a:noFill/>
            <a:miter lim="800000"/>
            <a:headEnd/>
            <a:tailEnd/>
          </a:ln>
        </p:spPr>
        <p:txBody>
          <a:bodyPr wrap="square">
            <a:spAutoFit/>
          </a:bodyPr>
          <a:lstStyle/>
          <a:p>
            <a:pPr algn="just"/>
            <a:r>
              <a:rPr lang="en-US" altLang="zh-TW" sz="1200" dirty="0" smtClean="0">
                <a:latin typeface="Wingdings" pitchFamily="2" charset="2"/>
                <a:ea typeface="新細明體" pitchFamily="18" charset="-120"/>
              </a:rPr>
              <a:t>l</a:t>
            </a:r>
            <a:r>
              <a:rPr lang="en-US" altLang="zh-TW" sz="2000" dirty="0" smtClean="0">
                <a:solidFill>
                  <a:srgbClr val="002060"/>
                </a:solidFill>
                <a:latin typeface="+mj-lt"/>
                <a:ea typeface="新細明體" pitchFamily="18" charset="-120"/>
              </a:rPr>
              <a:t> The </a:t>
            </a:r>
            <a:r>
              <a:rPr lang="en-US" altLang="zh-TW" sz="2000" dirty="0">
                <a:solidFill>
                  <a:srgbClr val="002060"/>
                </a:solidFill>
                <a:latin typeface="+mj-lt"/>
                <a:ea typeface="新細明體" pitchFamily="18" charset="-120"/>
              </a:rPr>
              <a:t>combination of the precession of the ecliptic (</a:t>
            </a:r>
            <a:r>
              <a:rPr lang="en-US" altLang="zh-TW" sz="2000" dirty="0" smtClean="0">
                <a:solidFill>
                  <a:srgbClr val="002060"/>
                </a:solidFill>
                <a:latin typeface="+mj-lt"/>
                <a:ea typeface="新細明體" pitchFamily="18" charset="-120"/>
              </a:rPr>
              <a:t>109000 </a:t>
            </a:r>
            <a:r>
              <a:rPr lang="en-US" altLang="zh-TW" sz="2000" dirty="0">
                <a:solidFill>
                  <a:srgbClr val="002060"/>
                </a:solidFill>
                <a:latin typeface="+mj-lt"/>
                <a:ea typeface="新細明體" pitchFamily="18" charset="-120"/>
              </a:rPr>
              <a:t>years) and of the axis of rotation of the Earth (</a:t>
            </a:r>
            <a:r>
              <a:rPr lang="en-US" altLang="zh-TW" sz="2000" dirty="0" smtClean="0">
                <a:solidFill>
                  <a:srgbClr val="002060"/>
                </a:solidFill>
                <a:latin typeface="+mj-lt"/>
                <a:ea typeface="新細明體" pitchFamily="18" charset="-120"/>
              </a:rPr>
              <a:t>25700 </a:t>
            </a:r>
            <a:r>
              <a:rPr lang="en-US" altLang="zh-TW" sz="2000" dirty="0">
                <a:solidFill>
                  <a:srgbClr val="002060"/>
                </a:solidFill>
                <a:latin typeface="+mj-lt"/>
                <a:ea typeface="新細明體" pitchFamily="18" charset="-120"/>
              </a:rPr>
              <a:t>years) </a:t>
            </a:r>
            <a:r>
              <a:rPr lang="en-US" altLang="zh-TW" sz="2000" dirty="0" smtClean="0">
                <a:solidFill>
                  <a:srgbClr val="002060"/>
                </a:solidFill>
                <a:latin typeface="+mj-lt"/>
                <a:ea typeface="新細明體" pitchFamily="18" charset="-120"/>
              </a:rPr>
              <a:t>causes the vernal point to change position along the Earth orbit the with a period of leads </a:t>
            </a:r>
            <a:r>
              <a:rPr lang="en-US" altLang="zh-TW" sz="2000" dirty="0">
                <a:solidFill>
                  <a:srgbClr val="002060"/>
                </a:solidFill>
                <a:latin typeface="+mj-lt"/>
                <a:ea typeface="新細明體" pitchFamily="18" charset="-120"/>
              </a:rPr>
              <a:t>to a 20’500 years cycle.</a:t>
            </a:r>
          </a:p>
        </p:txBody>
      </p:sp>
      <p:sp>
        <p:nvSpPr>
          <p:cNvPr id="8" name="Rectangle 7"/>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9" name="Rectangle 2"/>
          <p:cNvSpPr txBox="1">
            <a:spLocks noChangeArrowheads="1"/>
          </p:cNvSpPr>
          <p:nvPr/>
        </p:nvSpPr>
        <p:spPr>
          <a:xfrm>
            <a:off x="101600" y="0"/>
            <a:ext cx="89662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Precession of the equinoxes</a:t>
            </a:r>
          </a:p>
        </p:txBody>
      </p:sp>
      <p:sp>
        <p:nvSpPr>
          <p:cNvPr id="10" name="Text Box 7"/>
          <p:cNvSpPr txBox="1">
            <a:spLocks noChangeArrowheads="1"/>
          </p:cNvSpPr>
          <p:nvPr/>
        </p:nvSpPr>
        <p:spPr bwMode="auto">
          <a:xfrm>
            <a:off x="228600" y="2514600"/>
            <a:ext cx="3200400" cy="1815882"/>
          </a:xfrm>
          <a:prstGeom prst="rect">
            <a:avLst/>
          </a:prstGeom>
          <a:noFill/>
          <a:ln w="9525">
            <a:noFill/>
            <a:miter lim="800000"/>
            <a:headEnd/>
            <a:tailEnd/>
          </a:ln>
        </p:spPr>
        <p:txBody>
          <a:bodyPr wrap="square">
            <a:spAutoFit/>
          </a:bodyPr>
          <a:lstStyle/>
          <a:p>
            <a:pPr algn="just"/>
            <a:r>
              <a:rPr lang="en-US" altLang="zh-TW" sz="1200" dirty="0" smtClean="0">
                <a:latin typeface="Wingdings" pitchFamily="2" charset="2"/>
                <a:ea typeface="新細明體" pitchFamily="18" charset="-120"/>
              </a:rPr>
              <a:t>l</a:t>
            </a:r>
            <a:r>
              <a:rPr lang="en-US" altLang="zh-TW" sz="2000" dirty="0" smtClean="0">
                <a:solidFill>
                  <a:srgbClr val="002060"/>
                </a:solidFill>
                <a:latin typeface="+mj-lt"/>
                <a:ea typeface="新細明體" pitchFamily="18" charset="-120"/>
              </a:rPr>
              <a:t> Equinoxes and solstices “drift” along the Earth orbit.</a:t>
            </a:r>
          </a:p>
          <a:p>
            <a:pPr algn="just"/>
            <a:endParaRPr lang="en-US" altLang="zh-TW" sz="1200" dirty="0" smtClean="0">
              <a:latin typeface="Wingdings" pitchFamily="2" charset="2"/>
              <a:ea typeface="新細明體" pitchFamily="18" charset="-120"/>
            </a:endParaRPr>
          </a:p>
          <a:p>
            <a:pPr algn="just"/>
            <a:r>
              <a:rPr lang="en-US" altLang="zh-TW" sz="1200" dirty="0" smtClean="0">
                <a:latin typeface="Wingdings" pitchFamily="2" charset="2"/>
                <a:ea typeface="新細明體" pitchFamily="18" charset="-120"/>
              </a:rPr>
              <a:t>l</a:t>
            </a:r>
            <a:r>
              <a:rPr lang="en-US" altLang="zh-TW" sz="2000" dirty="0" smtClean="0">
                <a:ea typeface="新細明體" pitchFamily="18" charset="-120"/>
              </a:rPr>
              <a:t> </a:t>
            </a:r>
            <a:r>
              <a:rPr lang="en-US" altLang="zh-TW" sz="2000" dirty="0" smtClean="0">
                <a:solidFill>
                  <a:srgbClr val="002060"/>
                </a:solidFill>
                <a:ea typeface="新細明體" pitchFamily="18" charset="-120"/>
              </a:rPr>
              <a:t>The Sun-Earth distance at a given season changes, which trigger climate changes. </a:t>
            </a:r>
            <a:endParaRPr lang="en-US" altLang="zh-TW" sz="2000" dirty="0">
              <a:solidFill>
                <a:srgbClr val="002060"/>
              </a:solidFill>
              <a:latin typeface="+mj-lt"/>
              <a:ea typeface="新細明體" pitchFamily="18"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5"/>
          <p:cNvPicPr>
            <a:picLocks noChangeAspect="1" noChangeArrowheads="1"/>
          </p:cNvPicPr>
          <p:nvPr/>
        </p:nvPicPr>
        <p:blipFill>
          <a:blip r:embed="rId3" cstate="print"/>
          <a:srcRect/>
          <a:stretch>
            <a:fillRect/>
          </a:stretch>
        </p:blipFill>
        <p:spPr bwMode="auto">
          <a:xfrm>
            <a:off x="4149323" y="1600200"/>
            <a:ext cx="4723216" cy="5029200"/>
          </a:xfrm>
          <a:prstGeom prst="rect">
            <a:avLst/>
          </a:prstGeom>
          <a:noFill/>
          <a:ln w="9525">
            <a:noFill/>
            <a:miter lim="800000"/>
            <a:headEnd/>
            <a:tailEnd/>
          </a:ln>
        </p:spPr>
      </p:pic>
      <p:sp>
        <p:nvSpPr>
          <p:cNvPr id="36869" name="Text Box 6"/>
          <p:cNvSpPr txBox="1">
            <a:spLocks noChangeArrowheads="1"/>
          </p:cNvSpPr>
          <p:nvPr/>
        </p:nvSpPr>
        <p:spPr bwMode="auto">
          <a:xfrm>
            <a:off x="228600" y="1668720"/>
            <a:ext cx="3505200" cy="2369880"/>
          </a:xfrm>
          <a:prstGeom prst="rect">
            <a:avLst/>
          </a:prstGeom>
          <a:noFill/>
          <a:ln w="9525">
            <a:noFill/>
            <a:miter lim="800000"/>
            <a:headEnd/>
            <a:tailEnd/>
          </a:ln>
        </p:spPr>
        <p:txBody>
          <a:bodyPr wrap="square">
            <a:spAutoFit/>
          </a:bodyPr>
          <a:lstStyle/>
          <a:p>
            <a:pPr algn="just"/>
            <a:endParaRPr lang="en-US" altLang="zh-TW" sz="2000" dirty="0">
              <a:latin typeface="Arial" pitchFamily="34" charset="0"/>
              <a:ea typeface="新細明體" pitchFamily="18" charset="-120"/>
            </a:endParaRPr>
          </a:p>
          <a:p>
            <a:pPr algn="just"/>
            <a:r>
              <a:rPr lang="en-US" altLang="zh-TW" sz="1600" dirty="0" smtClean="0">
                <a:solidFill>
                  <a:srgbClr val="002060"/>
                </a:solidFill>
                <a:ea typeface="新細明體" pitchFamily="18" charset="-120"/>
              </a:rPr>
              <a:t>- </a:t>
            </a:r>
            <a:r>
              <a:rPr lang="en-US" altLang="zh-TW" sz="1600" dirty="0">
                <a:solidFill>
                  <a:srgbClr val="002060"/>
                </a:solidFill>
                <a:ea typeface="新細明體" pitchFamily="18" charset="-120"/>
              </a:rPr>
              <a:t>Today it points towards </a:t>
            </a:r>
            <a:r>
              <a:rPr lang="en-US" altLang="zh-TW" sz="1600" dirty="0">
                <a:solidFill>
                  <a:srgbClr val="002060"/>
                </a:solidFill>
                <a:latin typeface="Symbol" pitchFamily="18" charset="2"/>
                <a:ea typeface="新細明體" pitchFamily="18" charset="-120"/>
              </a:rPr>
              <a:t>a</a:t>
            </a:r>
            <a:r>
              <a:rPr lang="en-US" altLang="zh-TW" sz="1600" dirty="0">
                <a:solidFill>
                  <a:srgbClr val="002060"/>
                </a:solidFill>
                <a:ea typeface="新細明體" pitchFamily="18" charset="-120"/>
              </a:rPr>
              <a:t> </a:t>
            </a:r>
            <a:r>
              <a:rPr lang="en-US" altLang="zh-TW" sz="1600" dirty="0" err="1">
                <a:solidFill>
                  <a:srgbClr val="002060"/>
                </a:solidFill>
                <a:ea typeface="新細明體" pitchFamily="18" charset="-120"/>
              </a:rPr>
              <a:t>Ursa</a:t>
            </a:r>
            <a:r>
              <a:rPr lang="en-US" altLang="zh-TW" sz="1600" dirty="0">
                <a:solidFill>
                  <a:srgbClr val="002060"/>
                </a:solidFill>
                <a:ea typeface="新細明體" pitchFamily="18" charset="-120"/>
              </a:rPr>
              <a:t> Minor (Polaris) …</a:t>
            </a:r>
          </a:p>
          <a:p>
            <a:pPr algn="just"/>
            <a:endParaRPr lang="en-US" altLang="zh-TW" sz="1600" dirty="0">
              <a:solidFill>
                <a:srgbClr val="002060"/>
              </a:solidFill>
              <a:ea typeface="新細明體" pitchFamily="18" charset="-120"/>
            </a:endParaRPr>
          </a:p>
          <a:p>
            <a:pPr algn="just"/>
            <a:r>
              <a:rPr lang="en-US" altLang="zh-TW" sz="1600" dirty="0">
                <a:solidFill>
                  <a:srgbClr val="002060"/>
                </a:solidFill>
                <a:ea typeface="新細明體" pitchFamily="18" charset="-120"/>
              </a:rPr>
              <a:t>- … but 2000 BC, it was pointing towards </a:t>
            </a:r>
            <a:r>
              <a:rPr lang="en-US" altLang="zh-TW" sz="1600" dirty="0" err="1">
                <a:solidFill>
                  <a:srgbClr val="002060"/>
                </a:solidFill>
                <a:ea typeface="新細明體" pitchFamily="18" charset="-120"/>
              </a:rPr>
              <a:t>Thuban</a:t>
            </a:r>
            <a:r>
              <a:rPr lang="en-US" altLang="zh-TW" sz="1600" dirty="0">
                <a:solidFill>
                  <a:srgbClr val="002060"/>
                </a:solidFill>
                <a:ea typeface="新細明體" pitchFamily="18" charset="-120"/>
              </a:rPr>
              <a:t> (</a:t>
            </a:r>
            <a:r>
              <a:rPr lang="en-US" altLang="zh-TW" sz="1600" dirty="0">
                <a:solidFill>
                  <a:srgbClr val="002060"/>
                </a:solidFill>
                <a:latin typeface="Symbol" pitchFamily="18" charset="2"/>
                <a:ea typeface="新細明體" pitchFamily="18" charset="-120"/>
              </a:rPr>
              <a:t>a</a:t>
            </a:r>
            <a:r>
              <a:rPr lang="en-US" altLang="zh-TW" sz="1600" dirty="0">
                <a:solidFill>
                  <a:srgbClr val="002060"/>
                </a:solidFill>
                <a:ea typeface="新細明體" pitchFamily="18" charset="-120"/>
              </a:rPr>
              <a:t> </a:t>
            </a:r>
            <a:r>
              <a:rPr lang="en-US" altLang="zh-TW" sz="1600" dirty="0" err="1">
                <a:solidFill>
                  <a:srgbClr val="002060"/>
                </a:solidFill>
                <a:ea typeface="新細明體" pitchFamily="18" charset="-120"/>
              </a:rPr>
              <a:t>Draconis</a:t>
            </a:r>
            <a:r>
              <a:rPr lang="en-US" altLang="zh-TW" sz="1600" dirty="0">
                <a:solidFill>
                  <a:srgbClr val="002060"/>
                </a:solidFill>
                <a:ea typeface="新細明體" pitchFamily="18" charset="-120"/>
              </a:rPr>
              <a:t>) …</a:t>
            </a:r>
          </a:p>
          <a:p>
            <a:pPr algn="just"/>
            <a:endParaRPr lang="en-US" altLang="zh-TW" sz="1600" dirty="0">
              <a:solidFill>
                <a:srgbClr val="002060"/>
              </a:solidFill>
              <a:ea typeface="新細明體" pitchFamily="18" charset="-120"/>
            </a:endParaRPr>
          </a:p>
          <a:p>
            <a:pPr algn="just"/>
            <a:r>
              <a:rPr lang="en-US" altLang="zh-TW" sz="1600" dirty="0">
                <a:solidFill>
                  <a:srgbClr val="002060"/>
                </a:solidFill>
                <a:ea typeface="新細明體" pitchFamily="18" charset="-120"/>
              </a:rPr>
              <a:t>- … and 12000 years ago towards Vega (</a:t>
            </a:r>
            <a:r>
              <a:rPr lang="en-US" altLang="zh-TW" sz="1600" dirty="0">
                <a:solidFill>
                  <a:srgbClr val="002060"/>
                </a:solidFill>
                <a:latin typeface="Symbol" pitchFamily="18" charset="2"/>
                <a:ea typeface="新細明體" pitchFamily="18" charset="-120"/>
              </a:rPr>
              <a:t>a</a:t>
            </a:r>
            <a:r>
              <a:rPr lang="en-US" altLang="zh-TW" sz="1600" dirty="0">
                <a:solidFill>
                  <a:srgbClr val="002060"/>
                </a:solidFill>
                <a:ea typeface="新細明體" pitchFamily="18" charset="-120"/>
              </a:rPr>
              <a:t> </a:t>
            </a:r>
            <a:r>
              <a:rPr lang="en-US" altLang="zh-TW" sz="1600" dirty="0" err="1">
                <a:solidFill>
                  <a:srgbClr val="002060"/>
                </a:solidFill>
                <a:ea typeface="新細明體" pitchFamily="18" charset="-120"/>
              </a:rPr>
              <a:t>Lyrae</a:t>
            </a:r>
            <a:r>
              <a:rPr lang="en-US" altLang="zh-TW" sz="1600" dirty="0">
                <a:solidFill>
                  <a:srgbClr val="002060"/>
                </a:solidFill>
                <a:ea typeface="新細明體" pitchFamily="18" charset="-120"/>
              </a:rPr>
              <a:t>).</a:t>
            </a:r>
          </a:p>
        </p:txBody>
      </p:sp>
      <p:sp>
        <p:nvSpPr>
          <p:cNvPr id="7" name="Rectangle 6"/>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8" name="Rectangle 2"/>
          <p:cNvSpPr txBox="1">
            <a:spLocks noChangeArrowheads="1"/>
          </p:cNvSpPr>
          <p:nvPr/>
        </p:nvSpPr>
        <p:spPr>
          <a:xfrm>
            <a:off x="101600" y="0"/>
            <a:ext cx="89662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Precession and the aspect of the sky </a:t>
            </a:r>
          </a:p>
        </p:txBody>
      </p:sp>
      <p:sp>
        <p:nvSpPr>
          <p:cNvPr id="9" name="TextBox 8"/>
          <p:cNvSpPr txBox="1"/>
          <p:nvPr/>
        </p:nvSpPr>
        <p:spPr>
          <a:xfrm>
            <a:off x="228600" y="914400"/>
            <a:ext cx="8305800" cy="677108"/>
          </a:xfrm>
          <a:prstGeom prst="rect">
            <a:avLst/>
          </a:prstGeom>
          <a:noFill/>
        </p:spPr>
        <p:txBody>
          <a:bodyPr wrap="square" rtlCol="0">
            <a:spAutoFit/>
          </a:bodyPr>
          <a:lstStyle/>
          <a:p>
            <a:r>
              <a:rPr lang="en-US" altLang="zh-TW" sz="1200" dirty="0" smtClean="0">
                <a:latin typeface="Wingdings" pitchFamily="2" charset="2"/>
                <a:ea typeface="新細明體" pitchFamily="18" charset="-120"/>
              </a:rPr>
              <a:t>l</a:t>
            </a:r>
            <a:r>
              <a:rPr lang="en-US" altLang="zh-TW" sz="2000" dirty="0" smtClean="0">
                <a:solidFill>
                  <a:srgbClr val="002060"/>
                </a:solidFill>
                <a:ea typeface="新細明體" pitchFamily="18" charset="-120"/>
              </a:rPr>
              <a:t> The axis of rotation is points a direction in the sky that is varying in time …</a:t>
            </a:r>
          </a:p>
          <a:p>
            <a:endParaRPr lang="zh-TW"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7"/>
          <p:cNvSpPr>
            <a:spLocks noChangeArrowheads="1"/>
          </p:cNvSpPr>
          <p:nvPr/>
        </p:nvSpPr>
        <p:spPr bwMode="auto">
          <a:xfrm>
            <a:off x="3429000" y="2571750"/>
            <a:ext cx="184150" cy="457200"/>
          </a:xfrm>
          <a:prstGeom prst="rect">
            <a:avLst/>
          </a:prstGeom>
          <a:noFill/>
          <a:ln w="9525">
            <a:noFill/>
            <a:miter lim="800000"/>
            <a:headEnd/>
            <a:tailEnd/>
          </a:ln>
        </p:spPr>
        <p:txBody>
          <a:bodyPr wrap="none">
            <a:spAutoFit/>
          </a:bodyPr>
          <a:lstStyle/>
          <a:p>
            <a:endParaRPr lang="fr-FR"/>
          </a:p>
        </p:txBody>
      </p:sp>
      <p:sp>
        <p:nvSpPr>
          <p:cNvPr id="37895" name="Rectangle 8"/>
          <p:cNvSpPr>
            <a:spLocks noChangeArrowheads="1"/>
          </p:cNvSpPr>
          <p:nvPr/>
        </p:nvSpPr>
        <p:spPr bwMode="auto">
          <a:xfrm>
            <a:off x="3429000" y="2571750"/>
            <a:ext cx="184150" cy="457200"/>
          </a:xfrm>
          <a:prstGeom prst="rect">
            <a:avLst/>
          </a:prstGeom>
          <a:noFill/>
          <a:ln w="9525">
            <a:noFill/>
            <a:miter lim="800000"/>
            <a:headEnd/>
            <a:tailEnd/>
          </a:ln>
        </p:spPr>
        <p:txBody>
          <a:bodyPr wrap="none">
            <a:spAutoFit/>
          </a:bodyPr>
          <a:lstStyle/>
          <a:p>
            <a:endParaRPr lang="fr-FR"/>
          </a:p>
        </p:txBody>
      </p:sp>
      <p:sp>
        <p:nvSpPr>
          <p:cNvPr id="10" name="Rectangle 9"/>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11" name="Rectangle 2"/>
          <p:cNvSpPr txBox="1">
            <a:spLocks noChangeArrowheads="1"/>
          </p:cNvSpPr>
          <p:nvPr/>
        </p:nvSpPr>
        <p:spPr>
          <a:xfrm>
            <a:off x="101600" y="76200"/>
            <a:ext cx="8966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spc="-30" normalizeH="0" noProof="0" dirty="0" smtClean="0">
                <a:ln>
                  <a:noFill/>
                </a:ln>
                <a:solidFill>
                  <a:schemeClr val="bg1"/>
                </a:solidFill>
                <a:effectLst/>
                <a:uLnTx/>
                <a:uFillTx/>
                <a:latin typeface="+mj-lt"/>
                <a:ea typeface="新細明體" pitchFamily="18" charset="-120"/>
                <a:cs typeface="+mj-cs"/>
              </a:rPr>
              <a:t>Changes in the tilt of the Earth’s axis of rotation </a:t>
            </a:r>
          </a:p>
        </p:txBody>
      </p:sp>
      <p:sp>
        <p:nvSpPr>
          <p:cNvPr id="12" name="TextBox 11"/>
          <p:cNvSpPr txBox="1"/>
          <p:nvPr/>
        </p:nvSpPr>
        <p:spPr>
          <a:xfrm>
            <a:off x="228600" y="914400"/>
            <a:ext cx="8534400" cy="707886"/>
          </a:xfrm>
          <a:prstGeom prst="rect">
            <a:avLst/>
          </a:prstGeom>
          <a:noFill/>
        </p:spPr>
        <p:txBody>
          <a:bodyPr wrap="square" rtlCol="0">
            <a:spAutoFit/>
          </a:bodyPr>
          <a:lstStyle/>
          <a:p>
            <a:pPr algn="just"/>
            <a:r>
              <a:rPr lang="en-US" altLang="zh-TW" sz="1200" dirty="0" smtClean="0">
                <a:latin typeface="Wingdings" pitchFamily="2" charset="2"/>
                <a:ea typeface="新細明體" pitchFamily="18" charset="-120"/>
              </a:rPr>
              <a:t>l</a:t>
            </a:r>
            <a:r>
              <a:rPr lang="en-US" altLang="zh-TW" sz="2000" dirty="0" smtClean="0">
                <a:solidFill>
                  <a:srgbClr val="002060"/>
                </a:solidFill>
                <a:ea typeface="新細明體" pitchFamily="18" charset="-120"/>
              </a:rPr>
              <a:t> The angle between the rotation axis and the pole to the ecliptic (the plan of the Earth’s orbit) is called </a:t>
            </a:r>
            <a:r>
              <a:rPr lang="en-US" altLang="zh-TW" sz="2000" dirty="0" smtClean="0">
                <a:solidFill>
                  <a:srgbClr val="C00000"/>
                </a:solidFill>
                <a:ea typeface="新細明體" pitchFamily="18" charset="-120"/>
              </a:rPr>
              <a:t>obliquity</a:t>
            </a:r>
            <a:r>
              <a:rPr lang="en-US" altLang="zh-TW" sz="2000" dirty="0" smtClean="0">
                <a:solidFill>
                  <a:srgbClr val="002060"/>
                </a:solidFill>
                <a:ea typeface="新細明體" pitchFamily="18" charset="-120"/>
              </a:rPr>
              <a:t>.</a:t>
            </a:r>
          </a:p>
        </p:txBody>
      </p:sp>
      <p:pic>
        <p:nvPicPr>
          <p:cNvPr id="13" name="Picture 12" descr="Obliquity8-31.gif"/>
          <p:cNvPicPr>
            <a:picLocks noChangeAspect="1"/>
          </p:cNvPicPr>
          <p:nvPr/>
        </p:nvPicPr>
        <p:blipFill>
          <a:blip r:embed="rId3" cstate="print"/>
          <a:stretch>
            <a:fillRect/>
          </a:stretch>
        </p:blipFill>
        <p:spPr>
          <a:xfrm>
            <a:off x="5842602" y="1752600"/>
            <a:ext cx="3026814" cy="4267200"/>
          </a:xfrm>
          <a:prstGeom prst="rect">
            <a:avLst/>
          </a:prstGeom>
        </p:spPr>
      </p:pic>
      <p:sp>
        <p:nvSpPr>
          <p:cNvPr id="14" name="TextBox 13"/>
          <p:cNvSpPr txBox="1"/>
          <p:nvPr/>
        </p:nvSpPr>
        <p:spPr>
          <a:xfrm>
            <a:off x="228600" y="2200632"/>
            <a:ext cx="5257800" cy="2523768"/>
          </a:xfrm>
          <a:prstGeom prst="rect">
            <a:avLst/>
          </a:prstGeom>
          <a:noFill/>
        </p:spPr>
        <p:txBody>
          <a:bodyPr wrap="square" rtlCol="0">
            <a:spAutoFit/>
          </a:bodyPr>
          <a:lstStyle/>
          <a:p>
            <a:pPr algn="just"/>
            <a:r>
              <a:rPr lang="en-US" altLang="zh-TW" sz="1100" dirty="0" smtClean="0">
                <a:latin typeface="Wingdings" pitchFamily="2" charset="2"/>
                <a:ea typeface="新細明體" pitchFamily="18" charset="-120"/>
              </a:rPr>
              <a:t>l</a:t>
            </a:r>
            <a:r>
              <a:rPr lang="en-US" altLang="zh-TW" dirty="0" smtClean="0">
                <a:solidFill>
                  <a:srgbClr val="002060"/>
                </a:solidFill>
                <a:ea typeface="新細明體" pitchFamily="18" charset="-120"/>
              </a:rPr>
              <a:t> </a:t>
            </a:r>
            <a:r>
              <a:rPr lang="en-US" altLang="zh-TW" sz="2000" dirty="0" smtClean="0">
                <a:solidFill>
                  <a:srgbClr val="002060"/>
                </a:solidFill>
                <a:ea typeface="新細明體" pitchFamily="18" charset="-120"/>
              </a:rPr>
              <a:t>Today obliquity is equal to </a:t>
            </a:r>
            <a:r>
              <a:rPr lang="en-US" altLang="zh-TW" sz="2000" dirty="0" smtClean="0">
                <a:solidFill>
                  <a:srgbClr val="C00000"/>
                </a:solidFill>
                <a:ea typeface="新細明體" pitchFamily="18" charset="-120"/>
              </a:rPr>
              <a:t>23</a:t>
            </a:r>
            <a:r>
              <a:rPr lang="en-US" altLang="zh-TW" sz="2000" dirty="0" smtClean="0">
                <a:solidFill>
                  <a:srgbClr val="C00000"/>
                </a:solidFill>
                <a:latin typeface="Times New Roman"/>
                <a:ea typeface="新細明體" pitchFamily="18" charset="-120"/>
                <a:cs typeface="Times New Roman"/>
              </a:rPr>
              <a:t>°</a:t>
            </a:r>
            <a:r>
              <a:rPr lang="en-US" altLang="zh-TW" sz="2000" dirty="0" smtClean="0">
                <a:solidFill>
                  <a:srgbClr val="C00000"/>
                </a:solidFill>
                <a:ea typeface="新細明體" pitchFamily="18" charset="-120"/>
              </a:rPr>
              <a:t>26’</a:t>
            </a:r>
            <a:r>
              <a:rPr lang="en-US" altLang="zh-TW" sz="2000" dirty="0" smtClean="0">
                <a:solidFill>
                  <a:srgbClr val="002060"/>
                </a:solidFill>
                <a:ea typeface="新細明體" pitchFamily="18" charset="-120"/>
              </a:rPr>
              <a:t> …</a:t>
            </a:r>
          </a:p>
          <a:p>
            <a:pPr algn="just"/>
            <a:endParaRPr lang="en-US" altLang="zh-TW" dirty="0" smtClean="0"/>
          </a:p>
          <a:p>
            <a:pPr algn="just"/>
            <a:r>
              <a:rPr lang="en-US" altLang="zh-TW" sz="1200" dirty="0" smtClean="0">
                <a:latin typeface="Wingdings" pitchFamily="2" charset="2"/>
                <a:ea typeface="新細明體" pitchFamily="18" charset="-120"/>
              </a:rPr>
              <a:t>l</a:t>
            </a:r>
            <a:r>
              <a:rPr lang="en-US" altLang="zh-TW" dirty="0" smtClean="0">
                <a:solidFill>
                  <a:srgbClr val="002060"/>
                </a:solidFill>
                <a:ea typeface="新細明體" pitchFamily="18" charset="-120"/>
              </a:rPr>
              <a:t> </a:t>
            </a:r>
            <a:r>
              <a:rPr lang="en-US" altLang="zh-TW" sz="2000" dirty="0" smtClean="0">
                <a:solidFill>
                  <a:srgbClr val="002060"/>
                </a:solidFill>
              </a:rPr>
              <a:t>But it varies in time between </a:t>
            </a:r>
            <a:r>
              <a:rPr lang="en-US" altLang="zh-TW" sz="2000" dirty="0" smtClean="0">
                <a:solidFill>
                  <a:srgbClr val="002060"/>
                </a:solidFill>
                <a:ea typeface="新細明體" pitchFamily="18" charset="-120"/>
              </a:rPr>
              <a:t>21</a:t>
            </a:r>
            <a:r>
              <a:rPr lang="en-US" altLang="zh-TW" sz="2000" dirty="0" smtClean="0">
                <a:solidFill>
                  <a:srgbClr val="002060"/>
                </a:solidFill>
                <a:latin typeface="Times New Roman"/>
                <a:ea typeface="新細明體" pitchFamily="18" charset="-120"/>
                <a:cs typeface="Times New Roman"/>
              </a:rPr>
              <a:t>°</a:t>
            </a:r>
            <a:r>
              <a:rPr lang="en-US" altLang="zh-TW" sz="2000" dirty="0" smtClean="0">
                <a:solidFill>
                  <a:srgbClr val="002060"/>
                </a:solidFill>
                <a:ea typeface="新細明體" pitchFamily="18" charset="-120"/>
              </a:rPr>
              <a:t>55’ and 24</a:t>
            </a:r>
            <a:r>
              <a:rPr lang="en-US" altLang="zh-TW" sz="2000" dirty="0" smtClean="0">
                <a:solidFill>
                  <a:srgbClr val="002060"/>
                </a:solidFill>
                <a:latin typeface="Times New Roman"/>
                <a:ea typeface="新細明體" pitchFamily="18" charset="-120"/>
                <a:cs typeface="Times New Roman"/>
              </a:rPr>
              <a:t>°</a:t>
            </a:r>
            <a:r>
              <a:rPr lang="en-US" altLang="zh-TW" sz="2000" dirty="0" smtClean="0">
                <a:solidFill>
                  <a:srgbClr val="002060"/>
                </a:solidFill>
                <a:ea typeface="新細明體" pitchFamily="18" charset="-120"/>
              </a:rPr>
              <a:t>18’ with a period of about </a:t>
            </a:r>
            <a:r>
              <a:rPr lang="en-US" altLang="zh-TW" sz="2000" dirty="0" smtClean="0">
                <a:solidFill>
                  <a:srgbClr val="C00000"/>
                </a:solidFill>
                <a:ea typeface="新細明體" pitchFamily="18" charset="-120"/>
              </a:rPr>
              <a:t>41000 years</a:t>
            </a:r>
            <a:r>
              <a:rPr lang="en-US" altLang="zh-TW" sz="2000" dirty="0" smtClean="0">
                <a:solidFill>
                  <a:srgbClr val="002060"/>
                </a:solidFill>
                <a:ea typeface="新細明體" pitchFamily="18" charset="-120"/>
              </a:rPr>
              <a:t>.</a:t>
            </a:r>
          </a:p>
          <a:p>
            <a:pPr algn="just"/>
            <a:endParaRPr lang="en-US" altLang="zh-TW" sz="2000" dirty="0" smtClean="0">
              <a:solidFill>
                <a:srgbClr val="002060"/>
              </a:solidFill>
            </a:endParaRPr>
          </a:p>
          <a:p>
            <a:pPr algn="just"/>
            <a:r>
              <a:rPr lang="en-US" altLang="zh-TW" sz="1200" dirty="0" smtClean="0">
                <a:latin typeface="Wingdings" pitchFamily="2" charset="2"/>
                <a:ea typeface="新細明體" pitchFamily="18" charset="-120"/>
              </a:rPr>
              <a:t>l</a:t>
            </a:r>
            <a:r>
              <a:rPr lang="en-US" altLang="zh-TW" sz="2000" dirty="0" smtClean="0">
                <a:solidFill>
                  <a:srgbClr val="002060"/>
                </a:solidFill>
                <a:ea typeface="新細明體" pitchFamily="18" charset="-120"/>
              </a:rPr>
              <a:t> </a:t>
            </a:r>
            <a:r>
              <a:rPr lang="en-US" altLang="zh-TW" sz="2000" dirty="0" smtClean="0">
                <a:solidFill>
                  <a:srgbClr val="002060"/>
                </a:solidFill>
              </a:rPr>
              <a:t>The obliquity controls the seasonal differences : larger obliquity increases the difference in temperature.</a:t>
            </a:r>
            <a:endParaRPr lang="zh-TW" altLang="en-US" sz="2000" dirty="0">
              <a:solidFill>
                <a:srgbClr val="00206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02_perturbation-orbites.jpg"/>
          <p:cNvPicPr>
            <a:picLocks noChangeAspect="1"/>
          </p:cNvPicPr>
          <p:nvPr/>
        </p:nvPicPr>
        <p:blipFill>
          <a:blip r:embed="rId2" cstate="print"/>
          <a:stretch>
            <a:fillRect/>
          </a:stretch>
        </p:blipFill>
        <p:spPr>
          <a:xfrm>
            <a:off x="797417" y="3404026"/>
            <a:ext cx="7703673" cy="3301574"/>
          </a:xfrm>
          <a:prstGeom prst="rect">
            <a:avLst/>
          </a:prstGeom>
        </p:spPr>
      </p:pic>
      <p:sp>
        <p:nvSpPr>
          <p:cNvPr id="5" name="TextBox 4"/>
          <p:cNvSpPr txBox="1"/>
          <p:nvPr/>
        </p:nvSpPr>
        <p:spPr>
          <a:xfrm>
            <a:off x="285720" y="1038761"/>
            <a:ext cx="8096280" cy="2169825"/>
          </a:xfrm>
          <a:prstGeom prst="rect">
            <a:avLst/>
          </a:prstGeom>
          <a:noFill/>
        </p:spPr>
        <p:txBody>
          <a:bodyPr wrap="square" rtlCol="0">
            <a:spAutoFit/>
          </a:bodyPr>
          <a:lstStyle/>
          <a:p>
            <a:pPr algn="just"/>
            <a:r>
              <a:rPr lang="en-US" sz="1200" dirty="0" smtClean="0">
                <a:latin typeface="Wingdings" pitchFamily="2" charset="2"/>
              </a:rPr>
              <a:t>l</a:t>
            </a:r>
            <a:r>
              <a:rPr lang="en-US" sz="2000" dirty="0" smtClean="0">
                <a:solidFill>
                  <a:srgbClr val="002060"/>
                </a:solidFill>
                <a:latin typeface="+mn-lt"/>
              </a:rPr>
              <a:t> Gravitational perturbation from other planets (mainly giant planets) induce </a:t>
            </a:r>
          </a:p>
          <a:p>
            <a:pPr algn="just">
              <a:spcBef>
                <a:spcPts val="900"/>
              </a:spcBef>
            </a:pPr>
            <a:r>
              <a:rPr lang="en-US" sz="2000" dirty="0" smtClean="0">
                <a:solidFill>
                  <a:srgbClr val="002060"/>
                </a:solidFill>
              </a:rPr>
              <a:t>- a </a:t>
            </a:r>
            <a:r>
              <a:rPr lang="en-US" sz="2000" dirty="0" smtClean="0">
                <a:solidFill>
                  <a:srgbClr val="C00000"/>
                </a:solidFill>
                <a:latin typeface="+mn-lt"/>
              </a:rPr>
              <a:t>precession of the direction of ascending node</a:t>
            </a:r>
            <a:r>
              <a:rPr lang="en-US" sz="2000" dirty="0" smtClean="0">
                <a:solidFill>
                  <a:srgbClr val="002060"/>
                </a:solidFill>
                <a:latin typeface="+mn-lt"/>
              </a:rPr>
              <a:t> with a period of </a:t>
            </a:r>
            <a:r>
              <a:rPr lang="en-US" sz="2000" dirty="0" smtClean="0">
                <a:solidFill>
                  <a:srgbClr val="C00000"/>
                </a:solidFill>
                <a:latin typeface="+mn-lt"/>
              </a:rPr>
              <a:t>110000 years</a:t>
            </a:r>
            <a:r>
              <a:rPr lang="en-US" sz="2000" dirty="0" smtClean="0">
                <a:solidFill>
                  <a:srgbClr val="002060"/>
                </a:solidFill>
                <a:latin typeface="+mn-lt"/>
              </a:rPr>
              <a:t> (a), </a:t>
            </a:r>
          </a:p>
          <a:p>
            <a:pPr algn="just">
              <a:spcBef>
                <a:spcPts val="900"/>
              </a:spcBef>
            </a:pPr>
            <a:r>
              <a:rPr lang="en-US" sz="2000" dirty="0" smtClean="0">
                <a:solidFill>
                  <a:srgbClr val="002060"/>
                </a:solidFill>
                <a:latin typeface="+mn-lt"/>
              </a:rPr>
              <a:t>- and </a:t>
            </a:r>
            <a:r>
              <a:rPr lang="en-US" sz="2000" dirty="0" smtClean="0">
                <a:solidFill>
                  <a:srgbClr val="C00000"/>
                </a:solidFill>
                <a:latin typeface="+mn-lt"/>
              </a:rPr>
              <a:t>changes in the eccentricity</a:t>
            </a:r>
            <a:r>
              <a:rPr lang="en-US" sz="2000" dirty="0" smtClean="0">
                <a:solidFill>
                  <a:srgbClr val="002060"/>
                </a:solidFill>
                <a:latin typeface="+mn-lt"/>
              </a:rPr>
              <a:t> (from 0.001 to 0.06) of the Earth’s orbit with a period of </a:t>
            </a:r>
            <a:r>
              <a:rPr lang="en-US" sz="2000" dirty="0" smtClean="0">
                <a:solidFill>
                  <a:srgbClr val="C00000"/>
                </a:solidFill>
                <a:latin typeface="+mn-lt"/>
              </a:rPr>
              <a:t>109000 years</a:t>
            </a:r>
            <a:r>
              <a:rPr lang="en-US" sz="2000" dirty="0" smtClean="0">
                <a:solidFill>
                  <a:srgbClr val="002060"/>
                </a:solidFill>
                <a:latin typeface="+mn-lt"/>
              </a:rPr>
              <a:t> (b).</a:t>
            </a:r>
            <a:endParaRPr lang="en-US" sz="2000" dirty="0">
              <a:solidFill>
                <a:srgbClr val="002060"/>
              </a:solidFill>
              <a:latin typeface="+mn-lt"/>
            </a:endParaRPr>
          </a:p>
        </p:txBody>
      </p:sp>
      <p:sp>
        <p:nvSpPr>
          <p:cNvPr id="7" name="Rectangle 6"/>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8" name="Rectangle 2"/>
          <p:cNvSpPr txBox="1">
            <a:spLocks noChangeArrowheads="1"/>
          </p:cNvSpPr>
          <p:nvPr/>
        </p:nvSpPr>
        <p:spPr>
          <a:xfrm>
            <a:off x="101600" y="76200"/>
            <a:ext cx="8966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Changes in the Earth’s orbital parameters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13"/>
          <p:cNvPicPr>
            <a:picLocks noChangeAspect="1" noChangeArrowheads="1"/>
          </p:cNvPicPr>
          <p:nvPr/>
        </p:nvPicPr>
        <p:blipFill>
          <a:blip r:embed="rId3" cstate="print"/>
          <a:srcRect/>
          <a:stretch>
            <a:fillRect/>
          </a:stretch>
        </p:blipFill>
        <p:spPr bwMode="auto">
          <a:xfrm>
            <a:off x="1354138" y="2011363"/>
            <a:ext cx="6435725" cy="4143375"/>
          </a:xfrm>
          <a:prstGeom prst="rect">
            <a:avLst/>
          </a:prstGeom>
          <a:noFill/>
          <a:ln w="9525">
            <a:noFill/>
            <a:miter lim="800000"/>
            <a:headEnd/>
            <a:tailEnd/>
          </a:ln>
        </p:spPr>
      </p:pic>
      <p:sp>
        <p:nvSpPr>
          <p:cNvPr id="39942" name="Text Box 15"/>
          <p:cNvSpPr txBox="1">
            <a:spLocks noChangeArrowheads="1"/>
          </p:cNvSpPr>
          <p:nvPr/>
        </p:nvSpPr>
        <p:spPr bwMode="auto">
          <a:xfrm>
            <a:off x="163513" y="1066800"/>
            <a:ext cx="8173328" cy="400110"/>
          </a:xfrm>
          <a:prstGeom prst="rect">
            <a:avLst/>
          </a:prstGeom>
          <a:noFill/>
          <a:ln w="9525">
            <a:noFill/>
            <a:miter lim="800000"/>
            <a:headEnd/>
            <a:tailEnd/>
          </a:ln>
        </p:spPr>
        <p:txBody>
          <a:bodyPr wrap="none">
            <a:spAutoFit/>
          </a:bodyPr>
          <a:lstStyle/>
          <a:p>
            <a:r>
              <a:rPr lang="en-GB" sz="2000" dirty="0">
                <a:solidFill>
                  <a:srgbClr val="002060"/>
                </a:solidFill>
                <a:latin typeface="+mj-lt"/>
              </a:rPr>
              <a:t>The </a:t>
            </a:r>
            <a:r>
              <a:rPr lang="en-GB" sz="2000" dirty="0">
                <a:solidFill>
                  <a:srgbClr val="C00000"/>
                </a:solidFill>
                <a:latin typeface="+mj-lt"/>
              </a:rPr>
              <a:t>orbit</a:t>
            </a:r>
            <a:r>
              <a:rPr lang="en-GB" sz="2000" dirty="0">
                <a:solidFill>
                  <a:srgbClr val="002060"/>
                </a:solidFill>
                <a:latin typeface="+mj-lt"/>
              </a:rPr>
              <a:t> of the Earth is also </a:t>
            </a:r>
            <a:r>
              <a:rPr lang="en-GB" sz="2000" dirty="0" err="1">
                <a:solidFill>
                  <a:srgbClr val="C00000"/>
                </a:solidFill>
                <a:latin typeface="+mj-lt"/>
              </a:rPr>
              <a:t>precessing</a:t>
            </a:r>
            <a:r>
              <a:rPr lang="en-GB" sz="2000" dirty="0">
                <a:solidFill>
                  <a:srgbClr val="002060"/>
                </a:solidFill>
                <a:latin typeface="+mj-lt"/>
              </a:rPr>
              <a:t> with a period of about </a:t>
            </a:r>
            <a:r>
              <a:rPr lang="en-GB" sz="2000" dirty="0" smtClean="0">
                <a:solidFill>
                  <a:srgbClr val="C00000"/>
                </a:solidFill>
                <a:latin typeface="+mj-lt"/>
              </a:rPr>
              <a:t>109000 </a:t>
            </a:r>
            <a:r>
              <a:rPr lang="en-GB" sz="2000" dirty="0">
                <a:solidFill>
                  <a:srgbClr val="C00000"/>
                </a:solidFill>
                <a:latin typeface="+mj-lt"/>
              </a:rPr>
              <a:t>years</a:t>
            </a:r>
            <a:endParaRPr lang="en-US" altLang="zh-TW" sz="2000" dirty="0">
              <a:solidFill>
                <a:srgbClr val="C00000"/>
              </a:solidFill>
              <a:latin typeface="+mj-lt"/>
              <a:ea typeface="新細明體" pitchFamily="18" charset="-120"/>
            </a:endParaRPr>
          </a:p>
        </p:txBody>
      </p:sp>
      <p:sp>
        <p:nvSpPr>
          <p:cNvPr id="8" name="Rectangle 7"/>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9" name="Rectangle 2"/>
          <p:cNvSpPr txBox="1">
            <a:spLocks noChangeArrowheads="1"/>
          </p:cNvSpPr>
          <p:nvPr/>
        </p:nvSpPr>
        <p:spPr>
          <a:xfrm>
            <a:off x="101600" y="76200"/>
            <a:ext cx="8966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Precession of the Earth’s orbit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6"/>
          <p:cNvPicPr>
            <a:picLocks noChangeAspect="1" noChangeArrowheads="1"/>
          </p:cNvPicPr>
          <p:nvPr/>
        </p:nvPicPr>
        <p:blipFill>
          <a:blip r:embed="rId3" cstate="print"/>
          <a:srcRect/>
          <a:stretch>
            <a:fillRect/>
          </a:stretch>
        </p:blipFill>
        <p:spPr bwMode="auto">
          <a:xfrm>
            <a:off x="4843462" y="1219200"/>
            <a:ext cx="3919538" cy="5029200"/>
          </a:xfrm>
          <a:prstGeom prst="rect">
            <a:avLst/>
          </a:prstGeom>
          <a:noFill/>
          <a:ln w="9525">
            <a:noFill/>
            <a:miter lim="800000"/>
            <a:headEnd/>
            <a:tailEnd/>
          </a:ln>
        </p:spPr>
      </p:pic>
      <p:sp>
        <p:nvSpPr>
          <p:cNvPr id="45061" name="Text Box 10"/>
          <p:cNvSpPr txBox="1">
            <a:spLocks noChangeArrowheads="1"/>
          </p:cNvSpPr>
          <p:nvPr/>
        </p:nvSpPr>
        <p:spPr bwMode="auto">
          <a:xfrm>
            <a:off x="228600" y="1219200"/>
            <a:ext cx="4495800" cy="1631216"/>
          </a:xfrm>
          <a:prstGeom prst="rect">
            <a:avLst/>
          </a:prstGeom>
          <a:noFill/>
          <a:ln w="9525">
            <a:noFill/>
            <a:miter lim="800000"/>
            <a:headEnd/>
            <a:tailEnd/>
          </a:ln>
        </p:spPr>
        <p:txBody>
          <a:bodyPr wrap="square">
            <a:spAutoFit/>
          </a:bodyPr>
          <a:lstStyle/>
          <a:p>
            <a:pPr algn="just"/>
            <a:r>
              <a:rPr lang="en-US" altLang="zh-TW" sz="1200" dirty="0" smtClean="0">
                <a:latin typeface="Wingdings" pitchFamily="2" charset="2"/>
                <a:ea typeface="新細明體" pitchFamily="18" charset="-120"/>
              </a:rPr>
              <a:t>l</a:t>
            </a:r>
            <a:r>
              <a:rPr lang="en-US" altLang="zh-TW" sz="2000" dirty="0" smtClean="0">
                <a:latin typeface="+mj-lt"/>
                <a:ea typeface="新細明體" pitchFamily="18" charset="-120"/>
              </a:rPr>
              <a:t> </a:t>
            </a:r>
            <a:r>
              <a:rPr lang="en-US" altLang="zh-TW" sz="2000" dirty="0" smtClean="0">
                <a:solidFill>
                  <a:srgbClr val="002060"/>
                </a:solidFill>
                <a:latin typeface="+mj-lt"/>
                <a:ea typeface="新細明體" pitchFamily="18" charset="-120"/>
              </a:rPr>
              <a:t>Combined variations </a:t>
            </a:r>
            <a:r>
              <a:rPr lang="en-US" altLang="zh-TW" sz="2000" dirty="0">
                <a:solidFill>
                  <a:srgbClr val="002060"/>
                </a:solidFill>
                <a:latin typeface="+mj-lt"/>
                <a:ea typeface="新細明體" pitchFamily="18" charset="-120"/>
              </a:rPr>
              <a:t>in the direction of the axis of rotation of the Earth induce climatic variations with periodicities of 20.5, 41, 109, and 413 </a:t>
            </a:r>
            <a:r>
              <a:rPr lang="en-US" altLang="zh-TW" sz="2000" dirty="0" err="1">
                <a:solidFill>
                  <a:srgbClr val="002060"/>
                </a:solidFill>
                <a:latin typeface="+mj-lt"/>
                <a:ea typeface="新細明體" pitchFamily="18" charset="-120"/>
              </a:rPr>
              <a:t>kyr</a:t>
            </a:r>
            <a:r>
              <a:rPr lang="en-US" altLang="zh-TW" sz="2000" dirty="0">
                <a:solidFill>
                  <a:srgbClr val="002060"/>
                </a:solidFill>
                <a:latin typeface="+mj-lt"/>
                <a:ea typeface="新細明體" pitchFamily="18" charset="-120"/>
              </a:rPr>
              <a:t> …  the </a:t>
            </a:r>
            <a:r>
              <a:rPr lang="en-US" altLang="zh-TW" sz="2000" dirty="0" err="1">
                <a:solidFill>
                  <a:srgbClr val="C00000"/>
                </a:solidFill>
                <a:latin typeface="+mj-lt"/>
                <a:ea typeface="新細明體" pitchFamily="18" charset="-120"/>
              </a:rPr>
              <a:t>Milankovitch</a:t>
            </a:r>
            <a:r>
              <a:rPr lang="en-US" altLang="zh-TW" sz="2000" dirty="0">
                <a:solidFill>
                  <a:srgbClr val="C00000"/>
                </a:solidFill>
                <a:latin typeface="+mj-lt"/>
                <a:ea typeface="新細明體" pitchFamily="18" charset="-120"/>
              </a:rPr>
              <a:t> cycles</a:t>
            </a:r>
            <a:r>
              <a:rPr lang="en-US" altLang="zh-TW" sz="2000" dirty="0">
                <a:solidFill>
                  <a:srgbClr val="002060"/>
                </a:solidFill>
                <a:latin typeface="+mj-lt"/>
                <a:ea typeface="新細明體" pitchFamily="18" charset="-120"/>
              </a:rPr>
              <a:t>. </a:t>
            </a:r>
          </a:p>
        </p:txBody>
      </p:sp>
      <p:sp>
        <p:nvSpPr>
          <p:cNvPr id="7" name="Rectangle 6"/>
          <p:cNvSpPr/>
          <p:nvPr/>
        </p:nvSpPr>
        <p:spPr>
          <a:xfrm>
            <a:off x="0" y="0"/>
            <a:ext cx="9144000"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002060"/>
              </a:solidFill>
              <a:ea typeface="ＭＳ Ｐゴシック" charset="-128"/>
            </a:endParaRPr>
          </a:p>
        </p:txBody>
      </p:sp>
      <p:sp>
        <p:nvSpPr>
          <p:cNvPr id="8" name="Rectangle 2"/>
          <p:cNvSpPr txBox="1">
            <a:spLocks noChangeArrowheads="1"/>
          </p:cNvSpPr>
          <p:nvPr/>
        </p:nvSpPr>
        <p:spPr>
          <a:xfrm>
            <a:off x="101600" y="76200"/>
            <a:ext cx="8966200" cy="609600"/>
          </a:xfrm>
          <a:prstGeom prst="rect">
            <a:avLst/>
          </a:prstGeom>
        </p:spPr>
        <p:txBody>
          <a:bodyPr vert="horz" lIns="91440" tIns="45720" rIns="91440" bIns="45720" rtlCol="0" anchor="ctr">
            <a:noAutofit/>
          </a:bodyPr>
          <a:lstStyle/>
          <a:p>
            <a:pPr lvl="0">
              <a:spcBef>
                <a:spcPct val="0"/>
              </a:spcBef>
              <a:defRPr/>
            </a:pPr>
            <a:r>
              <a:rPr lang="en-US" altLang="zh-TW" sz="3600" dirty="0" err="1" smtClean="0">
                <a:solidFill>
                  <a:schemeClr val="bg1"/>
                </a:solidFill>
                <a:ea typeface="新細明體" pitchFamily="18" charset="-120"/>
              </a:rPr>
              <a:t>Milankovitch</a:t>
            </a:r>
            <a:r>
              <a:rPr lang="en-US" altLang="zh-TW" sz="3600" dirty="0" smtClean="0">
                <a:solidFill>
                  <a:schemeClr val="bg1"/>
                </a:solidFill>
                <a:ea typeface="新細明體" pitchFamily="18" charset="-120"/>
              </a:rPr>
              <a:t> cycles</a:t>
            </a:r>
            <a:r>
              <a:rPr kumimoji="0" lang="en-US" altLang="zh-TW" sz="3600" b="0" i="0" u="none" strike="noStrike" kern="1200" cap="none" normalizeH="0" noProof="0" dirty="0" smtClean="0">
                <a:ln>
                  <a:noFill/>
                </a:ln>
                <a:solidFill>
                  <a:schemeClr val="bg1"/>
                </a:solidFill>
                <a:effectLst/>
                <a:uLnTx/>
                <a:uFillTx/>
                <a:latin typeface="+mj-lt"/>
                <a:ea typeface="新細明體" pitchFamily="18" charset="-120"/>
                <a:cs typeface="+mj-cs"/>
              </a:rPr>
              <a:t> </a:t>
            </a:r>
          </a:p>
        </p:txBody>
      </p:sp>
      <p:sp>
        <p:nvSpPr>
          <p:cNvPr id="9" name="Text Box 10"/>
          <p:cNvSpPr txBox="1">
            <a:spLocks noChangeArrowheads="1"/>
          </p:cNvSpPr>
          <p:nvPr/>
        </p:nvSpPr>
        <p:spPr bwMode="auto">
          <a:xfrm>
            <a:off x="228600" y="3245584"/>
            <a:ext cx="4495800" cy="1015663"/>
          </a:xfrm>
          <a:prstGeom prst="rect">
            <a:avLst/>
          </a:prstGeom>
          <a:noFill/>
          <a:ln w="9525">
            <a:noFill/>
            <a:miter lim="800000"/>
            <a:headEnd/>
            <a:tailEnd/>
          </a:ln>
        </p:spPr>
        <p:txBody>
          <a:bodyPr wrap="square">
            <a:spAutoFit/>
          </a:bodyPr>
          <a:lstStyle/>
          <a:p>
            <a:pPr algn="just"/>
            <a:r>
              <a:rPr lang="en-US" altLang="zh-TW" sz="1200" dirty="0" smtClean="0">
                <a:latin typeface="Wingdings" pitchFamily="2" charset="2"/>
                <a:ea typeface="新細明體" pitchFamily="18" charset="-120"/>
              </a:rPr>
              <a:t>l</a:t>
            </a:r>
            <a:r>
              <a:rPr lang="en-US" altLang="zh-TW" sz="2000" dirty="0" smtClean="0">
                <a:latin typeface="+mj-lt"/>
                <a:ea typeface="新細明體" pitchFamily="18" charset="-120"/>
              </a:rPr>
              <a:t> </a:t>
            </a:r>
            <a:r>
              <a:rPr lang="en-US" altLang="zh-TW" sz="2000" dirty="0" smtClean="0">
                <a:solidFill>
                  <a:srgbClr val="002060"/>
                </a:solidFill>
                <a:latin typeface="+mj-lt"/>
                <a:ea typeface="新細明體" pitchFamily="18" charset="-120"/>
              </a:rPr>
              <a:t>These variations are responsible for the succession of glacial and inter-glacial periods.</a:t>
            </a:r>
            <a:endParaRPr lang="en-US" altLang="zh-TW" sz="2000" dirty="0">
              <a:solidFill>
                <a:srgbClr val="002060"/>
              </a:solidFill>
              <a:latin typeface="+mj-lt"/>
              <a:ea typeface="新細明體" pitchFamily="18" charset="-120"/>
            </a:endParaRPr>
          </a:p>
        </p:txBody>
      </p:sp>
      <p:sp>
        <p:nvSpPr>
          <p:cNvPr id="10" name="Rectangle 9"/>
          <p:cNvSpPr/>
          <p:nvPr/>
        </p:nvSpPr>
        <p:spPr>
          <a:xfrm>
            <a:off x="228600" y="4572000"/>
            <a:ext cx="4495800" cy="707886"/>
          </a:xfrm>
          <a:prstGeom prst="rect">
            <a:avLst/>
          </a:prstGeom>
        </p:spPr>
        <p:txBody>
          <a:bodyPr wrap="square">
            <a:spAutoFit/>
          </a:bodyPr>
          <a:lstStyle/>
          <a:p>
            <a:pPr algn="just"/>
            <a:r>
              <a:rPr lang="en-US" altLang="zh-TW" sz="1200" dirty="0" smtClean="0">
                <a:latin typeface="Wingdings" pitchFamily="2" charset="2"/>
                <a:ea typeface="新細明體" pitchFamily="18" charset="-120"/>
              </a:rPr>
              <a:t>l</a:t>
            </a:r>
            <a:r>
              <a:rPr lang="en-US" altLang="zh-TW" sz="2000" dirty="0" smtClean="0">
                <a:ea typeface="新細明體" pitchFamily="18" charset="-120"/>
              </a:rPr>
              <a:t> </a:t>
            </a:r>
            <a:r>
              <a:rPr lang="en-US" altLang="zh-TW" sz="2000" dirty="0" smtClean="0">
                <a:solidFill>
                  <a:srgbClr val="002060"/>
                </a:solidFill>
              </a:rPr>
              <a:t>Today only precession in glacial mode, tilt and eccentricity are not.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4" name="Title 6"/>
          <p:cNvSpPr>
            <a:spLocks noGrp="1"/>
          </p:cNvSpPr>
          <p:nvPr>
            <p:ph type="title"/>
          </p:nvPr>
        </p:nvSpPr>
        <p:spPr>
          <a:xfrm>
            <a:off x="214282" y="142828"/>
            <a:ext cx="8701118" cy="489790"/>
          </a:xfrm>
        </p:spPr>
        <p:txBody>
          <a:bodyPr>
            <a:noAutofit/>
          </a:bodyPr>
          <a:lstStyle/>
          <a:p>
            <a:pPr algn="l"/>
            <a:r>
              <a:rPr lang="fr-CH" sz="3600" dirty="0" err="1" smtClean="0">
                <a:solidFill>
                  <a:schemeClr val="bg1"/>
                </a:solidFill>
                <a:cs typeface="Arial" pitchFamily="34" charset="0"/>
              </a:rPr>
              <a:t>Measure</a:t>
            </a:r>
            <a:r>
              <a:rPr lang="fr-CH" sz="3600" dirty="0" smtClean="0">
                <a:solidFill>
                  <a:schemeClr val="bg1"/>
                </a:solidFill>
                <a:cs typeface="Arial" pitchFamily="34" charset="0"/>
              </a:rPr>
              <a:t> of a </a:t>
            </a:r>
            <a:r>
              <a:rPr lang="fr-CH" sz="3600" dirty="0" err="1" smtClean="0">
                <a:solidFill>
                  <a:schemeClr val="bg1"/>
                </a:solidFill>
                <a:cs typeface="Arial" pitchFamily="34" charset="0"/>
              </a:rPr>
              <a:t>meridian</a:t>
            </a:r>
            <a:r>
              <a:rPr lang="fr-CH" sz="3600" dirty="0" smtClean="0">
                <a:solidFill>
                  <a:schemeClr val="bg1"/>
                </a:solidFill>
                <a:cs typeface="Arial" pitchFamily="34" charset="0"/>
              </a:rPr>
              <a:t> arc</a:t>
            </a:r>
            <a:endParaRPr lang="fr-CH" sz="3200" i="1" dirty="0">
              <a:solidFill>
                <a:schemeClr val="bg1"/>
              </a:solidFill>
              <a:cs typeface="Arial" pitchFamily="34" charset="0"/>
            </a:endParaRPr>
          </a:p>
        </p:txBody>
      </p:sp>
      <p:sp>
        <p:nvSpPr>
          <p:cNvPr id="5"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Text Box 6"/>
          <p:cNvSpPr txBox="1">
            <a:spLocks noChangeArrowheads="1"/>
          </p:cNvSpPr>
          <p:nvPr/>
        </p:nvSpPr>
        <p:spPr bwMode="auto">
          <a:xfrm>
            <a:off x="228600" y="1066800"/>
            <a:ext cx="8229600" cy="707886"/>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002060"/>
                </a:solidFill>
                <a:latin typeface="+mj-lt"/>
                <a:ea typeface="Arial Unicode MS" pitchFamily="34" charset="-128"/>
                <a:cs typeface="Arial Unicode MS" pitchFamily="34" charset="-128"/>
              </a:rPr>
              <a:t>In 1671, Jean Picard measured an arc of meridian using </a:t>
            </a:r>
            <a:r>
              <a:rPr lang="en-US" altLang="zh-TW" sz="2000" dirty="0" smtClean="0">
                <a:solidFill>
                  <a:srgbClr val="C00000"/>
                </a:solidFill>
                <a:latin typeface="+mj-lt"/>
                <a:ea typeface="Arial Unicode MS" pitchFamily="34" charset="-128"/>
                <a:cs typeface="Arial Unicode MS" pitchFamily="34" charset="-128"/>
              </a:rPr>
              <a:t>triangulation</a:t>
            </a:r>
            <a:r>
              <a:rPr lang="en-US" altLang="zh-TW" sz="2000" dirty="0" smtClean="0">
                <a:solidFill>
                  <a:srgbClr val="002060"/>
                </a:solidFill>
                <a:latin typeface="+mj-lt"/>
                <a:ea typeface="Arial Unicode MS" pitchFamily="34" charset="-128"/>
                <a:cs typeface="Arial Unicode MS" pitchFamily="34" charset="-128"/>
              </a:rPr>
              <a:t> survey methods  </a:t>
            </a:r>
            <a:endParaRPr lang="en-US" sz="1600" dirty="0" smtClean="0">
              <a:solidFill>
                <a:srgbClr val="002060"/>
              </a:solidFill>
              <a:latin typeface="+mj-lt"/>
              <a:cs typeface="Arial" pitchFamily="34" charset="0"/>
            </a:endParaRPr>
          </a:p>
        </p:txBody>
      </p:sp>
      <p:pic>
        <p:nvPicPr>
          <p:cNvPr id="9" name="Picture 6" descr="E:\Enseignement\Geophysik_1\2007\Gravity\Figures\GeoTrg1.gif"/>
          <p:cNvPicPr>
            <a:picLocks noChangeAspect="1" noChangeArrowheads="1"/>
          </p:cNvPicPr>
          <p:nvPr/>
        </p:nvPicPr>
        <p:blipFill>
          <a:blip r:embed="rId2" cstate="print"/>
          <a:srcRect/>
          <a:stretch>
            <a:fillRect/>
          </a:stretch>
        </p:blipFill>
        <p:spPr bwMode="auto">
          <a:xfrm>
            <a:off x="533400" y="3352800"/>
            <a:ext cx="7559430" cy="2743200"/>
          </a:xfrm>
          <a:prstGeom prst="rect">
            <a:avLst/>
          </a:prstGeom>
          <a:noFill/>
        </p:spPr>
      </p:pic>
      <p:sp>
        <p:nvSpPr>
          <p:cNvPr id="11" name="Text Box 6"/>
          <p:cNvSpPr txBox="1">
            <a:spLocks noChangeArrowheads="1"/>
          </p:cNvSpPr>
          <p:nvPr/>
        </p:nvSpPr>
        <p:spPr bwMode="auto">
          <a:xfrm>
            <a:off x="228600" y="1828800"/>
            <a:ext cx="8001000" cy="1323439"/>
          </a:xfrm>
          <a:prstGeom prst="rect">
            <a:avLst/>
          </a:prstGeom>
          <a:noFill/>
          <a:ln w="9525">
            <a:noFill/>
            <a:miter lim="800000"/>
            <a:headEnd/>
            <a:tailEnd/>
          </a:ln>
          <a:effectLst/>
        </p:spPr>
        <p:txBody>
          <a:bodyPr wrap="square">
            <a:spAutoFit/>
          </a:bodyPr>
          <a:lstStyle/>
          <a:p>
            <a:pPr algn="just" defTabSz="360000">
              <a:spcBef>
                <a:spcPct val="50000"/>
              </a:spcBef>
            </a:pPr>
            <a:r>
              <a:rPr lang="en-US" sz="1600" dirty="0" smtClean="0">
                <a:solidFill>
                  <a:srgbClr val="002060"/>
                </a:solidFill>
                <a:ea typeface="Arial Unicode MS" pitchFamily="34" charset="-128"/>
                <a:cs typeface="Arial" pitchFamily="34" charset="0"/>
              </a:rPr>
              <a:t>- Triggered by progress in optics and invention of the telescope allowed doing accurate measurements of angles.</a:t>
            </a:r>
          </a:p>
          <a:p>
            <a:pPr algn="just" defTabSz="360000">
              <a:spcBef>
                <a:spcPct val="50000"/>
              </a:spcBef>
            </a:pPr>
            <a:r>
              <a:rPr lang="en-US" sz="1600" dirty="0" smtClean="0">
                <a:solidFill>
                  <a:srgbClr val="002060"/>
                </a:solidFill>
                <a:ea typeface="Arial Unicode MS" pitchFamily="34" charset="-128"/>
                <a:cs typeface="Arial" pitchFamily="34" charset="0"/>
              </a:rPr>
              <a:t>- Distance AB is split in small segments AA’, A’D’, … </a:t>
            </a:r>
          </a:p>
          <a:p>
            <a:pPr algn="just" defTabSz="360000">
              <a:spcBef>
                <a:spcPct val="50000"/>
              </a:spcBef>
            </a:pPr>
            <a:r>
              <a:rPr lang="en-US" sz="1600" dirty="0" smtClean="0">
                <a:solidFill>
                  <a:srgbClr val="002060"/>
                </a:solidFill>
                <a:ea typeface="Arial Unicode MS" pitchFamily="34" charset="-128"/>
                <a:cs typeface="Arial" pitchFamily="34" charset="0"/>
              </a:rPr>
              <a:t>- Angles ADA’ and A’CA and distance DC allows calculating distance AA’</a:t>
            </a:r>
          </a:p>
        </p:txBody>
      </p:sp>
      <p:sp>
        <p:nvSpPr>
          <p:cNvPr id="12" name="Text Box 6"/>
          <p:cNvSpPr txBox="1">
            <a:spLocks noChangeArrowheads="1"/>
          </p:cNvSpPr>
          <p:nvPr/>
        </p:nvSpPr>
        <p:spPr bwMode="auto">
          <a:xfrm>
            <a:off x="152400" y="6153090"/>
            <a:ext cx="8732520" cy="400110"/>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002060"/>
                </a:solidFill>
                <a:ea typeface="Arial Unicode MS" pitchFamily="34" charset="-128"/>
                <a:cs typeface="Arial Unicode MS" pitchFamily="34" charset="-128"/>
              </a:rPr>
              <a:t>He deduced the radius of the Earth : R = 6372 km</a:t>
            </a:r>
            <a:endParaRPr lang="en-US" sz="1600" dirty="0" smtClean="0">
              <a:solidFill>
                <a:srgbClr val="002060"/>
              </a:solidFill>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
            <a:ext cx="9144000" cy="7143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4" name="Title 6"/>
          <p:cNvSpPr>
            <a:spLocks noGrp="1"/>
          </p:cNvSpPr>
          <p:nvPr>
            <p:ph type="title"/>
          </p:nvPr>
        </p:nvSpPr>
        <p:spPr>
          <a:xfrm>
            <a:off x="214282" y="142828"/>
            <a:ext cx="8701118" cy="489790"/>
          </a:xfrm>
        </p:spPr>
        <p:txBody>
          <a:bodyPr>
            <a:noAutofit/>
          </a:bodyPr>
          <a:lstStyle/>
          <a:p>
            <a:pPr algn="l"/>
            <a:r>
              <a:rPr lang="fr-CH" sz="3600" dirty="0" smtClean="0">
                <a:solidFill>
                  <a:schemeClr val="bg1"/>
                </a:solidFill>
                <a:cs typeface="Arial" pitchFamily="34" charset="0"/>
              </a:rPr>
              <a:t>Newton and the oblate </a:t>
            </a:r>
            <a:r>
              <a:rPr lang="fr-CH" sz="3600" dirty="0" err="1" smtClean="0">
                <a:solidFill>
                  <a:schemeClr val="bg1"/>
                </a:solidFill>
                <a:cs typeface="Arial" pitchFamily="34" charset="0"/>
              </a:rPr>
              <a:t>ellipsoid</a:t>
            </a:r>
            <a:endParaRPr lang="fr-CH" sz="3200" i="1" dirty="0">
              <a:solidFill>
                <a:schemeClr val="bg1"/>
              </a:solidFill>
              <a:cs typeface="Arial" pitchFamily="34" charset="0"/>
            </a:endParaRPr>
          </a:p>
        </p:txBody>
      </p:sp>
      <p:pic>
        <p:nvPicPr>
          <p:cNvPr id="5" name="Picture 4" descr="Lowrie_Fig2.2.jpg"/>
          <p:cNvPicPr>
            <a:picLocks noChangeAspect="1"/>
          </p:cNvPicPr>
          <p:nvPr/>
        </p:nvPicPr>
        <p:blipFill>
          <a:blip r:embed="rId2" cstate="print"/>
          <a:stretch>
            <a:fillRect/>
          </a:stretch>
        </p:blipFill>
        <p:spPr>
          <a:xfrm>
            <a:off x="5303151" y="838200"/>
            <a:ext cx="3824582" cy="2895600"/>
          </a:xfrm>
          <a:prstGeom prst="rect">
            <a:avLst/>
          </a:prstGeom>
        </p:spPr>
      </p:pic>
      <p:sp>
        <p:nvSpPr>
          <p:cNvPr id="6" name="Text Box 6"/>
          <p:cNvSpPr txBox="1">
            <a:spLocks noChangeArrowheads="1"/>
          </p:cNvSpPr>
          <p:nvPr/>
        </p:nvSpPr>
        <p:spPr bwMode="auto">
          <a:xfrm>
            <a:off x="190500" y="912965"/>
            <a:ext cx="5486400" cy="1015663"/>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C00000"/>
                </a:solidFill>
                <a:latin typeface="+mj-lt"/>
                <a:ea typeface="Arial Unicode MS" pitchFamily="34" charset="-128"/>
                <a:cs typeface="Arial Unicode MS" pitchFamily="34" charset="-128"/>
              </a:rPr>
              <a:t>Newton </a:t>
            </a:r>
            <a:r>
              <a:rPr lang="en-US" altLang="zh-TW" sz="2000" dirty="0" smtClean="0">
                <a:solidFill>
                  <a:srgbClr val="002060"/>
                </a:solidFill>
                <a:latin typeface="+mj-lt"/>
                <a:ea typeface="Arial Unicode MS" pitchFamily="34" charset="-128"/>
                <a:cs typeface="Arial Unicode MS" pitchFamily="34" charset="-128"/>
              </a:rPr>
              <a:t>: the shape of a rotating Earth is an </a:t>
            </a:r>
            <a:r>
              <a:rPr lang="en-US" altLang="zh-TW" sz="2000" dirty="0" smtClean="0">
                <a:solidFill>
                  <a:srgbClr val="C00000"/>
                </a:solidFill>
                <a:latin typeface="+mj-lt"/>
                <a:ea typeface="Arial Unicode MS" pitchFamily="34" charset="-128"/>
                <a:cs typeface="Arial Unicode MS" pitchFamily="34" charset="-128"/>
              </a:rPr>
              <a:t>oblate ellipsoid</a:t>
            </a:r>
            <a:r>
              <a:rPr lang="en-US" altLang="zh-TW" sz="2000" dirty="0" smtClean="0">
                <a:solidFill>
                  <a:srgbClr val="002060"/>
                </a:solidFill>
                <a:latin typeface="+mj-lt"/>
                <a:ea typeface="Arial Unicode MS" pitchFamily="34" charset="-128"/>
                <a:cs typeface="Arial Unicode MS" pitchFamily="34" charset="-128"/>
              </a:rPr>
              <a:t>, flattened at the pole and bulged at the equator. </a:t>
            </a:r>
            <a:endParaRPr lang="en-US" sz="1600" dirty="0" smtClean="0">
              <a:solidFill>
                <a:srgbClr val="002060"/>
              </a:solidFill>
              <a:latin typeface="+mj-lt"/>
              <a:cs typeface="Arial" pitchFamily="34" charset="0"/>
            </a:endParaRPr>
          </a:p>
        </p:txBody>
      </p:sp>
      <p:sp>
        <p:nvSpPr>
          <p:cNvPr id="7" name="Text Box 6"/>
          <p:cNvSpPr txBox="1">
            <a:spLocks noChangeArrowheads="1"/>
          </p:cNvSpPr>
          <p:nvPr/>
        </p:nvSpPr>
        <p:spPr bwMode="auto">
          <a:xfrm>
            <a:off x="214282" y="3620722"/>
            <a:ext cx="5805518" cy="2862322"/>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002060"/>
                </a:solidFill>
                <a:latin typeface="+mj-lt"/>
                <a:ea typeface="Arial Unicode MS" pitchFamily="34" charset="-128"/>
                <a:cs typeface="Arial Unicode MS" pitchFamily="34" charset="-128"/>
              </a:rPr>
              <a:t>Consequences :</a:t>
            </a:r>
          </a:p>
          <a:p>
            <a:pPr algn="just" defTabSz="360000">
              <a:spcBef>
                <a:spcPct val="50000"/>
              </a:spcBef>
            </a:pPr>
            <a:r>
              <a:rPr lang="en-US" altLang="zh-TW" sz="1600" dirty="0" smtClean="0">
                <a:solidFill>
                  <a:srgbClr val="002060"/>
                </a:solidFill>
                <a:latin typeface="+mj-lt"/>
                <a:ea typeface="Arial Unicode MS" pitchFamily="34" charset="-128"/>
                <a:cs typeface="Arial Unicode MS" pitchFamily="34" charset="-128"/>
              </a:rPr>
              <a:t>- Gravity acceleration is </a:t>
            </a:r>
            <a:r>
              <a:rPr lang="en-US" altLang="zh-TW" sz="1600" dirty="0" smtClean="0">
                <a:solidFill>
                  <a:srgbClr val="C00000"/>
                </a:solidFill>
                <a:latin typeface="+mj-lt"/>
                <a:ea typeface="Arial Unicode MS" pitchFamily="34" charset="-128"/>
                <a:cs typeface="Arial Unicode MS" pitchFamily="34" charset="-128"/>
              </a:rPr>
              <a:t>smaller at the equator</a:t>
            </a:r>
            <a:r>
              <a:rPr lang="en-US" altLang="zh-TW" sz="1600" dirty="0" smtClean="0">
                <a:solidFill>
                  <a:srgbClr val="002060"/>
                </a:solidFill>
                <a:latin typeface="+mj-lt"/>
                <a:ea typeface="Arial Unicode MS" pitchFamily="34" charset="-128"/>
                <a:cs typeface="Arial Unicode MS" pitchFamily="34" charset="-128"/>
              </a:rPr>
              <a:t> than at the pole because 1) r</a:t>
            </a:r>
            <a:r>
              <a:rPr lang="en-US" sz="1600" dirty="0" smtClean="0">
                <a:solidFill>
                  <a:srgbClr val="002060"/>
                </a:solidFill>
                <a:ea typeface="Arial Unicode MS" pitchFamily="34" charset="-128"/>
                <a:cs typeface="Arial" pitchFamily="34" charset="0"/>
              </a:rPr>
              <a:t>ocks </a:t>
            </a:r>
            <a:r>
              <a:rPr lang="en-US" sz="1600" dirty="0">
                <a:solidFill>
                  <a:srgbClr val="002060"/>
                </a:solidFill>
                <a:ea typeface="Arial Unicode MS" pitchFamily="34" charset="-128"/>
                <a:cs typeface="Arial" pitchFamily="34" charset="0"/>
              </a:rPr>
              <a:t>are on average further away from the Earth’s </a:t>
            </a:r>
            <a:r>
              <a:rPr lang="en-US" sz="1600" dirty="0" smtClean="0">
                <a:solidFill>
                  <a:srgbClr val="002060"/>
                </a:solidFill>
                <a:ea typeface="Arial Unicode MS" pitchFamily="34" charset="-128"/>
                <a:cs typeface="Arial" pitchFamily="34" charset="0"/>
              </a:rPr>
              <a:t>center and 2) centrifugal acceleration reduces gravity acceleration.</a:t>
            </a:r>
            <a:endParaRPr lang="en-US" sz="1600" dirty="0">
              <a:solidFill>
                <a:srgbClr val="002060"/>
              </a:solidFill>
              <a:ea typeface="Arial Unicode MS" pitchFamily="34" charset="-128"/>
              <a:cs typeface="Arial" pitchFamily="34" charset="0"/>
            </a:endParaRPr>
          </a:p>
          <a:p>
            <a:pPr algn="just" defTabSz="360000">
              <a:spcBef>
                <a:spcPct val="50000"/>
              </a:spcBef>
            </a:pPr>
            <a:r>
              <a:rPr lang="en-US" altLang="zh-TW" sz="1600" dirty="0" smtClean="0">
                <a:solidFill>
                  <a:srgbClr val="002060"/>
                </a:solidFill>
                <a:latin typeface="+mj-lt"/>
                <a:ea typeface="Arial Unicode MS" pitchFamily="34" charset="-128"/>
                <a:cs typeface="Arial Unicode MS" pitchFamily="34" charset="-128"/>
              </a:rPr>
              <a:t>Confirmed by </a:t>
            </a:r>
            <a:r>
              <a:rPr lang="en-US" altLang="zh-TW" sz="1600" smtClean="0">
                <a:solidFill>
                  <a:srgbClr val="002060"/>
                </a:solidFill>
                <a:latin typeface="+mj-lt"/>
                <a:ea typeface="Arial Unicode MS" pitchFamily="34" charset="-128"/>
                <a:cs typeface="Arial Unicode MS" pitchFamily="34" charset="-128"/>
              </a:rPr>
              <a:t>Richer experiments.</a:t>
            </a:r>
            <a:endParaRPr lang="en-US" altLang="zh-TW" sz="1600" dirty="0" smtClean="0">
              <a:solidFill>
                <a:srgbClr val="002060"/>
              </a:solidFill>
              <a:latin typeface="+mj-lt"/>
              <a:ea typeface="Arial Unicode MS" pitchFamily="34" charset="-128"/>
              <a:cs typeface="Arial Unicode MS" pitchFamily="34" charset="-128"/>
            </a:endParaRPr>
          </a:p>
          <a:p>
            <a:pPr algn="just" defTabSz="360000">
              <a:spcBef>
                <a:spcPct val="50000"/>
              </a:spcBef>
            </a:pPr>
            <a:r>
              <a:rPr lang="en-US" altLang="zh-TW" sz="1600" dirty="0" smtClean="0">
                <a:solidFill>
                  <a:srgbClr val="002060"/>
                </a:solidFill>
                <a:latin typeface="+mj-lt"/>
                <a:ea typeface="Arial Unicode MS" pitchFamily="34" charset="-128"/>
                <a:cs typeface="Arial Unicode MS" pitchFamily="34" charset="-128"/>
              </a:rPr>
              <a:t>- An </a:t>
            </a:r>
            <a:r>
              <a:rPr lang="en-US" altLang="zh-TW" sz="1600" dirty="0" smtClean="0">
                <a:solidFill>
                  <a:srgbClr val="C00000"/>
                </a:solidFill>
                <a:latin typeface="+mj-lt"/>
                <a:ea typeface="Arial Unicode MS" pitchFamily="34" charset="-128"/>
                <a:cs typeface="Arial Unicode MS" pitchFamily="34" charset="-128"/>
              </a:rPr>
              <a:t>arc of meridian</a:t>
            </a:r>
            <a:r>
              <a:rPr lang="en-US" altLang="zh-TW" sz="1600" dirty="0" smtClean="0">
                <a:solidFill>
                  <a:srgbClr val="002060"/>
                </a:solidFill>
                <a:latin typeface="+mj-lt"/>
                <a:ea typeface="Arial Unicode MS" pitchFamily="34" charset="-128"/>
                <a:cs typeface="Arial Unicode MS" pitchFamily="34" charset="-128"/>
              </a:rPr>
              <a:t> close to the pole is </a:t>
            </a:r>
            <a:r>
              <a:rPr lang="en-US" altLang="zh-TW" sz="1600" dirty="0" smtClean="0">
                <a:solidFill>
                  <a:srgbClr val="C00000"/>
                </a:solidFill>
                <a:latin typeface="+mj-lt"/>
                <a:ea typeface="Arial Unicode MS" pitchFamily="34" charset="-128"/>
                <a:cs typeface="Arial Unicode MS" pitchFamily="34" charset="-128"/>
              </a:rPr>
              <a:t>longer</a:t>
            </a:r>
            <a:r>
              <a:rPr lang="en-US" altLang="zh-TW" sz="1600" dirty="0" smtClean="0">
                <a:solidFill>
                  <a:srgbClr val="002060"/>
                </a:solidFill>
                <a:latin typeface="+mj-lt"/>
                <a:ea typeface="Arial Unicode MS" pitchFamily="34" charset="-128"/>
                <a:cs typeface="Arial Unicode MS" pitchFamily="34" charset="-128"/>
              </a:rPr>
              <a:t> than a arc of meridian close to the equator. </a:t>
            </a:r>
          </a:p>
          <a:p>
            <a:pPr algn="just" defTabSz="360000">
              <a:spcBef>
                <a:spcPct val="50000"/>
              </a:spcBef>
            </a:pPr>
            <a:r>
              <a:rPr lang="en-US" sz="1600" dirty="0">
                <a:solidFill>
                  <a:srgbClr val="002060"/>
                </a:solidFill>
                <a:ea typeface="Arial Unicode MS" pitchFamily="34" charset="-128"/>
                <a:cs typeface="Arial" pitchFamily="34" charset="0"/>
              </a:rPr>
              <a:t>Expeditions where sent in Finland (1736-1737) and in Peru (1735-1743) to check this. Results confirmed Newton’s </a:t>
            </a:r>
            <a:r>
              <a:rPr lang="en-US" sz="1600" dirty="0" smtClean="0">
                <a:solidFill>
                  <a:srgbClr val="002060"/>
                </a:solidFill>
                <a:ea typeface="Arial Unicode MS" pitchFamily="34" charset="-128"/>
                <a:cs typeface="Arial" pitchFamily="34" charset="0"/>
              </a:rPr>
              <a:t>hypothesis</a:t>
            </a:r>
            <a:endParaRPr lang="en-US" sz="1600" dirty="0">
              <a:solidFill>
                <a:srgbClr val="002060"/>
              </a:solidFill>
              <a:ea typeface="Arial Unicode MS" pitchFamily="34" charset="-128"/>
              <a:cs typeface="Arial" pitchFamily="34" charset="0"/>
            </a:endParaRPr>
          </a:p>
        </p:txBody>
      </p:sp>
      <p:sp>
        <p:nvSpPr>
          <p:cNvPr id="8" name="Text Box 6"/>
          <p:cNvSpPr txBox="1">
            <a:spLocks noChangeArrowheads="1"/>
          </p:cNvSpPr>
          <p:nvPr/>
        </p:nvSpPr>
        <p:spPr bwMode="auto">
          <a:xfrm>
            <a:off x="190500" y="1928628"/>
            <a:ext cx="5112651" cy="1446550"/>
          </a:xfrm>
          <a:prstGeom prst="rect">
            <a:avLst/>
          </a:prstGeom>
          <a:noFill/>
          <a:ln w="9525">
            <a:noFill/>
            <a:miter lim="800000"/>
            <a:headEnd/>
            <a:tailEnd/>
          </a:ln>
          <a:effectLst/>
        </p:spPr>
        <p:txBody>
          <a:bodyPr wrap="square">
            <a:spAutoFit/>
          </a:bodyPr>
          <a:lstStyle/>
          <a:p>
            <a:pPr algn="just" defTabSz="360000">
              <a:spcBef>
                <a:spcPct val="50000"/>
              </a:spcBef>
            </a:pPr>
            <a:r>
              <a:rPr lang="en-US" sz="1600" dirty="0" smtClean="0">
                <a:solidFill>
                  <a:srgbClr val="002060"/>
                </a:solidFill>
                <a:latin typeface="+mj-lt"/>
                <a:ea typeface="Arial Unicode MS" pitchFamily="34" charset="-128"/>
                <a:cs typeface="Arial" pitchFamily="34" charset="0"/>
              </a:rPr>
              <a:t>- </a:t>
            </a:r>
            <a:r>
              <a:rPr lang="en-US" sz="1600" spc="-30" dirty="0" smtClean="0">
                <a:solidFill>
                  <a:srgbClr val="002060"/>
                </a:solidFill>
                <a:latin typeface="+mj-lt"/>
                <a:ea typeface="Arial Unicode MS" pitchFamily="34" charset="-128"/>
                <a:cs typeface="Arial" pitchFamily="34" charset="0"/>
              </a:rPr>
              <a:t>At equator, </a:t>
            </a:r>
            <a:r>
              <a:rPr lang="en-US" sz="1600" spc="-30" dirty="0">
                <a:solidFill>
                  <a:srgbClr val="002060"/>
                </a:solidFill>
                <a:latin typeface="+mj-lt"/>
                <a:ea typeface="Arial Unicode MS" pitchFamily="34" charset="-128"/>
                <a:cs typeface="Arial" pitchFamily="34" charset="0"/>
              </a:rPr>
              <a:t>t</a:t>
            </a:r>
            <a:r>
              <a:rPr lang="en-US" altLang="zh-TW" sz="1600" spc="-30" dirty="0" smtClean="0">
                <a:solidFill>
                  <a:srgbClr val="002060"/>
                </a:solidFill>
                <a:latin typeface="+mj-lt"/>
                <a:ea typeface="Arial Unicode MS" pitchFamily="34" charset="-128"/>
                <a:cs typeface="Arial" pitchFamily="34" charset="0"/>
              </a:rPr>
              <a:t>he centrifugal acceleration opposes the gravity acceleration, and the pressure at the bottom of the column is reduced</a:t>
            </a:r>
            <a:r>
              <a:rPr lang="en-US" sz="1600" spc="-30" dirty="0" smtClean="0">
                <a:solidFill>
                  <a:srgbClr val="002060"/>
                </a:solidFill>
                <a:latin typeface="+mj-lt"/>
                <a:ea typeface="Arial Unicode MS" pitchFamily="34" charset="-128"/>
                <a:cs typeface="Arial" pitchFamily="34" charset="0"/>
              </a:rPr>
              <a:t>.</a:t>
            </a:r>
          </a:p>
          <a:p>
            <a:pPr algn="just" defTabSz="360000">
              <a:spcBef>
                <a:spcPct val="50000"/>
              </a:spcBef>
            </a:pPr>
            <a:r>
              <a:rPr lang="en-US" sz="1600" spc="-30" dirty="0" smtClean="0">
                <a:solidFill>
                  <a:srgbClr val="002060"/>
                </a:solidFill>
                <a:latin typeface="+mj-lt"/>
                <a:ea typeface="Arial Unicode MS" pitchFamily="34" charset="-128"/>
                <a:cs typeface="Arial" pitchFamily="34" charset="0"/>
              </a:rPr>
              <a:t>- Reduced central pressure cannot sustain water column along polar radius, and this column is shorter.</a:t>
            </a:r>
          </a:p>
        </p:txBody>
      </p:sp>
      <p:pic>
        <p:nvPicPr>
          <p:cNvPr id="11" name="Picture 10" descr="Lowrie_Fig2.3b.jpg"/>
          <p:cNvPicPr>
            <a:picLocks noChangeAspect="1"/>
          </p:cNvPicPr>
          <p:nvPr/>
        </p:nvPicPr>
        <p:blipFill>
          <a:blip r:embed="rId3" cstate="print"/>
          <a:stretch>
            <a:fillRect/>
          </a:stretch>
        </p:blipFill>
        <p:spPr>
          <a:xfrm>
            <a:off x="6019800" y="3733800"/>
            <a:ext cx="2831075" cy="293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
            <a:ext cx="9144000" cy="7143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4" name="Title 6"/>
          <p:cNvSpPr>
            <a:spLocks noGrp="1"/>
          </p:cNvSpPr>
          <p:nvPr>
            <p:ph type="title"/>
          </p:nvPr>
        </p:nvSpPr>
        <p:spPr>
          <a:xfrm>
            <a:off x="214282" y="142828"/>
            <a:ext cx="8701118" cy="489790"/>
          </a:xfrm>
        </p:spPr>
        <p:txBody>
          <a:bodyPr>
            <a:noAutofit/>
          </a:bodyPr>
          <a:lstStyle/>
          <a:p>
            <a:pPr algn="l"/>
            <a:r>
              <a:rPr lang="fr-CH" sz="3600" dirty="0" smtClean="0">
                <a:solidFill>
                  <a:schemeClr val="bg1"/>
                </a:solidFill>
                <a:cs typeface="Arial" pitchFamily="34" charset="0"/>
              </a:rPr>
              <a:t>Richer : latitudinal variations in g</a:t>
            </a:r>
            <a:endParaRPr lang="fr-CH" sz="3200" i="1" dirty="0">
              <a:solidFill>
                <a:schemeClr val="bg1"/>
              </a:solidFill>
              <a:cs typeface="Arial" pitchFamily="34" charset="0"/>
            </a:endParaRPr>
          </a:p>
        </p:txBody>
      </p:sp>
      <p:sp>
        <p:nvSpPr>
          <p:cNvPr id="5"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1442" name="Object 2"/>
          <p:cNvGraphicFramePr>
            <a:graphicFrameLocks noChangeAspect="1"/>
          </p:cNvGraphicFramePr>
          <p:nvPr/>
        </p:nvGraphicFramePr>
        <p:xfrm>
          <a:off x="1371600" y="4419600"/>
          <a:ext cx="1320800" cy="887413"/>
        </p:xfrm>
        <a:graphic>
          <a:graphicData uri="http://schemas.openxmlformats.org/presentationml/2006/ole">
            <mc:AlternateContent xmlns:mc="http://schemas.openxmlformats.org/markup-compatibility/2006">
              <mc:Choice xmlns:v="urn:schemas-microsoft-com:vml" Requires="v">
                <p:oleObj spid="_x0000_s61494" name="Equation" r:id="rId3" imgW="660240" imgH="444240" progId="Equation.3">
                  <p:embed/>
                </p:oleObj>
              </mc:Choice>
              <mc:Fallback>
                <p:oleObj name="Equation" r:id="rId3" imgW="66024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419600"/>
                        <a:ext cx="1320800" cy="887413"/>
                      </a:xfrm>
                      <a:prstGeom prst="rect">
                        <a:avLst/>
                      </a:prstGeom>
                      <a:noFill/>
                      <a:extLst>
                        <a:ext uri="{909E8E84-426E-40DD-AFC4-6F175D3DCCD1}">
                          <a14:hiddenFill xmlns:a14="http://schemas.microsoft.com/office/drawing/2010/main">
                            <a:solidFill>
                              <a:srgbClr val="0F6FC6"/>
                            </a:solidFill>
                          </a14:hiddenFill>
                        </a:ext>
                      </a:extLst>
                    </p:spPr>
                  </p:pic>
                </p:oleObj>
              </mc:Fallback>
            </mc:AlternateContent>
          </a:graphicData>
        </a:graphic>
      </p:graphicFrame>
      <p:sp>
        <p:nvSpPr>
          <p:cNvPr id="8" name="Text Box 6"/>
          <p:cNvSpPr txBox="1">
            <a:spLocks noChangeArrowheads="1"/>
          </p:cNvSpPr>
          <p:nvPr/>
        </p:nvSpPr>
        <p:spPr bwMode="auto">
          <a:xfrm>
            <a:off x="228600" y="990600"/>
            <a:ext cx="8610600" cy="1015663"/>
          </a:xfrm>
          <a:prstGeom prst="rect">
            <a:avLst/>
          </a:prstGeom>
          <a:noFill/>
          <a:ln w="9525">
            <a:noFill/>
            <a:miter lim="800000"/>
            <a:headEnd/>
            <a:tailEnd/>
          </a:ln>
          <a:effectLst/>
        </p:spPr>
        <p:txBody>
          <a:bodyPr wrap="square">
            <a:spAutoFit/>
          </a:bodyPr>
          <a:lstStyle/>
          <a:p>
            <a:pPr algn="just" defTabSz="360000">
              <a:spcBef>
                <a:spcPct val="50000"/>
              </a:spcBef>
            </a:pPr>
            <a:r>
              <a:rPr lang="en-US" sz="1200" dirty="0" smtClean="0">
                <a:latin typeface="Wingdings" pitchFamily="2" charset="2"/>
              </a:rPr>
              <a:t>l</a:t>
            </a:r>
            <a:r>
              <a:rPr lang="en-US" sz="2000" dirty="0" smtClean="0">
                <a:latin typeface="Comic Sans MS" pitchFamily="66" charset="0"/>
              </a:rPr>
              <a:t> </a:t>
            </a:r>
            <a:r>
              <a:rPr lang="en-US" altLang="zh-TW" sz="2000" dirty="0" smtClean="0">
                <a:solidFill>
                  <a:srgbClr val="C00000"/>
                </a:solidFill>
                <a:latin typeface="+mj-lt"/>
                <a:ea typeface="Arial Unicode MS" pitchFamily="34" charset="-128"/>
                <a:cs typeface="Arial Unicode MS" pitchFamily="34" charset="-128"/>
              </a:rPr>
              <a:t>Jean Richer </a:t>
            </a:r>
            <a:r>
              <a:rPr lang="en-US" altLang="zh-TW" sz="2000" dirty="0" smtClean="0">
                <a:solidFill>
                  <a:srgbClr val="002060"/>
                </a:solidFill>
                <a:latin typeface="+mj-lt"/>
                <a:ea typeface="Arial Unicode MS" pitchFamily="34" charset="-128"/>
                <a:cs typeface="Arial Unicode MS" pitchFamily="34" charset="-128"/>
              </a:rPr>
              <a:t>(1672) : a pendulum at Cayenne (close to the equator) oscillates slightly slower than in Paris by about 2 minutes per day : its period P is larger at Cayenne. </a:t>
            </a:r>
            <a:endParaRPr lang="en-US" sz="1600" dirty="0" smtClean="0">
              <a:solidFill>
                <a:srgbClr val="002060"/>
              </a:solidFill>
              <a:latin typeface="+mj-lt"/>
              <a:cs typeface="Arial" pitchFamily="34" charset="0"/>
            </a:endParaRPr>
          </a:p>
        </p:txBody>
      </p:sp>
      <p:sp>
        <p:nvSpPr>
          <p:cNvPr id="9" name="Text Box 6"/>
          <p:cNvSpPr txBox="1">
            <a:spLocks noChangeArrowheads="1"/>
          </p:cNvSpPr>
          <p:nvPr/>
        </p:nvSpPr>
        <p:spPr bwMode="auto">
          <a:xfrm>
            <a:off x="228600" y="5638800"/>
            <a:ext cx="8077200" cy="707886"/>
          </a:xfrm>
          <a:prstGeom prst="rect">
            <a:avLst/>
          </a:prstGeom>
          <a:noFill/>
          <a:ln w="9525">
            <a:noFill/>
            <a:miter lim="800000"/>
            <a:headEnd/>
            <a:tailEnd/>
          </a:ln>
          <a:effectLst/>
        </p:spPr>
        <p:txBody>
          <a:bodyPr wrap="square">
            <a:spAutoFit/>
          </a:bodyPr>
          <a:lstStyle/>
          <a:p>
            <a:pPr algn="just" defTabSz="360000">
              <a:spcBef>
                <a:spcPct val="50000"/>
              </a:spcBef>
            </a:pPr>
            <a:r>
              <a:rPr lang="en-US" altLang="zh-TW" sz="2000" dirty="0" smtClean="0">
                <a:solidFill>
                  <a:srgbClr val="002060"/>
                </a:solidFill>
                <a:latin typeface="+mj-lt"/>
                <a:ea typeface="Arial Unicode MS" pitchFamily="34" charset="-128"/>
                <a:cs typeface="Arial Unicode MS" pitchFamily="34" charset="-128"/>
              </a:rPr>
              <a:t>The pendulum length is unchanged, therefore </a:t>
            </a:r>
            <a:r>
              <a:rPr lang="en-US" altLang="zh-TW" sz="2000" i="1" dirty="0" smtClean="0">
                <a:solidFill>
                  <a:srgbClr val="002060"/>
                </a:solidFill>
                <a:latin typeface="+mj-lt"/>
                <a:ea typeface="Arial Unicode MS" pitchFamily="34" charset="-128"/>
                <a:cs typeface="Arial Unicode MS" pitchFamily="34" charset="-128"/>
              </a:rPr>
              <a:t>g</a:t>
            </a:r>
            <a:r>
              <a:rPr lang="en-US" altLang="zh-TW" sz="2000" dirty="0" smtClean="0">
                <a:solidFill>
                  <a:srgbClr val="002060"/>
                </a:solidFill>
                <a:latin typeface="+mj-lt"/>
                <a:ea typeface="Arial Unicode MS" pitchFamily="34" charset="-128"/>
                <a:cs typeface="Arial Unicode MS" pitchFamily="34" charset="-128"/>
              </a:rPr>
              <a:t> must be slightly smaller at the equator than at higher latitudes</a:t>
            </a:r>
            <a:endParaRPr lang="en-US" sz="2000" dirty="0" smtClean="0">
              <a:solidFill>
                <a:srgbClr val="002060"/>
              </a:solidFill>
              <a:latin typeface="+mj-lt"/>
              <a:cs typeface="Arial" pitchFamily="34" charset="0"/>
            </a:endParaRPr>
          </a:p>
        </p:txBody>
      </p:sp>
      <p:pic>
        <p:nvPicPr>
          <p:cNvPr id="14" name="Picture 13" descr="CD009-Richer_Guyane.jpg"/>
          <p:cNvPicPr>
            <a:picLocks noChangeAspect="1"/>
          </p:cNvPicPr>
          <p:nvPr/>
        </p:nvPicPr>
        <p:blipFill>
          <a:blip r:embed="rId5" cstate="print"/>
          <a:stretch>
            <a:fillRect/>
          </a:stretch>
        </p:blipFill>
        <p:spPr>
          <a:xfrm>
            <a:off x="1371600" y="2362200"/>
            <a:ext cx="5635028" cy="1676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5595</TotalTime>
  <Words>4884</Words>
  <Application>Microsoft Office PowerPoint</Application>
  <PresentationFormat>On-screen Show (4:3)</PresentationFormat>
  <Paragraphs>482</Paragraphs>
  <Slides>65</Slides>
  <Notes>22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81" baseType="lpstr">
      <vt:lpstr>Arial </vt:lpstr>
      <vt:lpstr>Arial Unicode MS</vt:lpstr>
      <vt:lpstr>ArialMS</vt:lpstr>
      <vt:lpstr>ＭＳ Ｐゴシック</vt:lpstr>
      <vt:lpstr>新細明體</vt:lpstr>
      <vt:lpstr>Arial</vt:lpstr>
      <vt:lpstr>Calibri</vt:lpstr>
      <vt:lpstr>Comic Sans MS</vt:lpstr>
      <vt:lpstr>Helvetica</vt:lpstr>
      <vt:lpstr>Symbol</vt:lpstr>
      <vt:lpstr>Times</vt:lpstr>
      <vt:lpstr>Times New Roman</vt:lpstr>
      <vt:lpstr>Wingdings</vt:lpstr>
      <vt:lpstr>Office Theme</vt:lpstr>
      <vt:lpstr>Equation</vt:lpstr>
      <vt:lpstr>Microsoft Equation 3.0</vt:lpstr>
      <vt:lpstr>PowerPoint Presentation</vt:lpstr>
      <vt:lpstr>Bibliography</vt:lpstr>
      <vt:lpstr>Introduction to Earth Science Systems 1. Shape, gravity, rotation</vt:lpstr>
      <vt:lpstr>PowerPoint Presentation</vt:lpstr>
      <vt:lpstr>PowerPoint Presentation</vt:lpstr>
      <vt:lpstr>Erathostenes and the radius of the Earth</vt:lpstr>
      <vt:lpstr>Measure of a meridian arc</vt:lpstr>
      <vt:lpstr>Newton and the oblate ellipsoid</vt:lpstr>
      <vt:lpstr>Richer : latitudinal variations in g</vt:lpstr>
      <vt:lpstr>Gravitation</vt:lpstr>
      <vt:lpstr>Gravity force, acceleration, and potential</vt:lpstr>
      <vt:lpstr>PowerPoint Presentation</vt:lpstr>
      <vt:lpstr>PowerPoint Presentation</vt:lpstr>
      <vt:lpstr>PowerPoint Presentation</vt:lpstr>
      <vt:lpstr>Mass of the Earth</vt:lpstr>
      <vt:lpstr>Gravity and the figure of the Earth</vt:lpstr>
      <vt:lpstr>PowerPoint Presentation</vt:lpstr>
      <vt:lpstr>PowerPoint Presentation</vt:lpstr>
      <vt:lpstr>Gravity field</vt:lpstr>
      <vt:lpstr>Moment of inertia: definition</vt:lpstr>
      <vt:lpstr>Moment of inertia: axisymetric ellipsoid</vt:lpstr>
      <vt:lpstr>MacCullagh formula</vt:lpstr>
      <vt:lpstr>Centrifugal potential</vt:lpstr>
      <vt:lpstr>Angular momentum conservation</vt:lpstr>
      <vt:lpstr>Moment of inertia and mass repartition</vt:lpstr>
      <vt:lpstr>Moment of inertia and mass repartition</vt:lpstr>
      <vt:lpstr>Moment of inertia and mass repartition</vt:lpstr>
      <vt:lpstr>Moment of inertia of planets</vt:lpstr>
      <vt:lpstr>Equipotential</vt:lpstr>
      <vt:lpstr>Reference ellipsoid, Equipotential, &amp; geoid</vt:lpstr>
      <vt:lpstr>Geoid’s deviations from an ellipsoid</vt:lpstr>
      <vt:lpstr>Geoid</vt:lpstr>
      <vt:lpstr>Gravity anomalies and the Earth interior</vt:lpstr>
      <vt:lpstr>Geoid: influence of mass anomalies at depth</vt:lpstr>
      <vt:lpstr>Gravity anomalies from satellite tracking</vt:lpstr>
      <vt:lpstr>GRACE gavity field anomalies (GGM02)</vt:lpstr>
      <vt:lpstr>Gravity anomalies</vt:lpstr>
      <vt:lpstr>Bouguer anomalies over oceans and continents </vt:lpstr>
      <vt:lpstr>Gravity anomalies : oceanic ridges</vt:lpstr>
      <vt:lpstr>Gravity anomalies : subduction zones </vt:lpstr>
      <vt:lpstr>Isostasy : historical background </vt:lpstr>
      <vt:lpstr>Isostatic compensation : models</vt:lpstr>
      <vt:lpstr>Over- and under-compensation</vt:lpstr>
      <vt:lpstr>Post-glacial rebound</vt:lpstr>
      <vt:lpstr>The rotation of the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deformation, &amp; rheology : a brief introduction</dc:title>
  <dc:creator>Frederic</dc:creator>
  <cp:lastModifiedBy>Deschamps</cp:lastModifiedBy>
  <cp:revision>503</cp:revision>
  <dcterms:created xsi:type="dcterms:W3CDTF">2014-11-21T07:55:56Z</dcterms:created>
  <dcterms:modified xsi:type="dcterms:W3CDTF">2019-11-27T00:26:58Z</dcterms:modified>
</cp:coreProperties>
</file>