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7"/>
  </p:notesMasterIdLst>
  <p:sldIdLst>
    <p:sldId id="256" r:id="rId2"/>
    <p:sldId id="319" r:id="rId3"/>
    <p:sldId id="321" r:id="rId4"/>
    <p:sldId id="286" r:id="rId5"/>
    <p:sldId id="332" r:id="rId6"/>
    <p:sldId id="343" r:id="rId7"/>
    <p:sldId id="366" r:id="rId8"/>
    <p:sldId id="289" r:id="rId9"/>
    <p:sldId id="317" r:id="rId10"/>
    <p:sldId id="381" r:id="rId11"/>
    <p:sldId id="287" r:id="rId12"/>
    <p:sldId id="288" r:id="rId13"/>
    <p:sldId id="320" r:id="rId14"/>
    <p:sldId id="291" r:id="rId15"/>
    <p:sldId id="323" r:id="rId16"/>
    <p:sldId id="283" r:id="rId17"/>
    <p:sldId id="324" r:id="rId18"/>
    <p:sldId id="268" r:id="rId19"/>
    <p:sldId id="269" r:id="rId20"/>
    <p:sldId id="276" r:id="rId21"/>
    <p:sldId id="277" r:id="rId22"/>
    <p:sldId id="325" r:id="rId23"/>
    <p:sldId id="271" r:id="rId24"/>
    <p:sldId id="270" r:id="rId25"/>
    <p:sldId id="348" r:id="rId26"/>
    <p:sldId id="359" r:id="rId27"/>
    <p:sldId id="337" r:id="rId28"/>
    <p:sldId id="347" r:id="rId29"/>
    <p:sldId id="275" r:id="rId30"/>
    <p:sldId id="329" r:id="rId31"/>
    <p:sldId id="278" r:id="rId32"/>
    <p:sldId id="279" r:id="rId33"/>
    <p:sldId id="280" r:id="rId34"/>
    <p:sldId id="281" r:id="rId35"/>
    <p:sldId id="368" r:id="rId36"/>
    <p:sldId id="326" r:id="rId37"/>
    <p:sldId id="385" r:id="rId38"/>
    <p:sldId id="386" r:id="rId39"/>
    <p:sldId id="383" r:id="rId40"/>
    <p:sldId id="352" r:id="rId41"/>
    <p:sldId id="327" r:id="rId42"/>
    <p:sldId id="354" r:id="rId43"/>
    <p:sldId id="351" r:id="rId44"/>
    <p:sldId id="284" r:id="rId45"/>
    <p:sldId id="355" r:id="rId46"/>
    <p:sldId id="387" r:id="rId47"/>
    <p:sldId id="356" r:id="rId48"/>
    <p:sldId id="357" r:id="rId49"/>
    <p:sldId id="358" r:id="rId50"/>
    <p:sldId id="353" r:id="rId51"/>
    <p:sldId id="285" r:id="rId52"/>
    <p:sldId id="372" r:id="rId53"/>
    <p:sldId id="316" r:id="rId54"/>
    <p:sldId id="390" r:id="rId55"/>
    <p:sldId id="392" r:id="rId56"/>
    <p:sldId id="393" r:id="rId57"/>
    <p:sldId id="394" r:id="rId58"/>
    <p:sldId id="395" r:id="rId59"/>
    <p:sldId id="331" r:id="rId60"/>
    <p:sldId id="334" r:id="rId61"/>
    <p:sldId id="314" r:id="rId62"/>
    <p:sldId id="338" r:id="rId63"/>
    <p:sldId id="339" r:id="rId64"/>
    <p:sldId id="340" r:id="rId65"/>
    <p:sldId id="341" r:id="rId66"/>
    <p:sldId id="342" r:id="rId67"/>
    <p:sldId id="308" r:id="rId68"/>
    <p:sldId id="384" r:id="rId69"/>
    <p:sldId id="309" r:id="rId70"/>
    <p:sldId id="311" r:id="rId71"/>
    <p:sldId id="313" r:id="rId72"/>
    <p:sldId id="328" r:id="rId73"/>
    <p:sldId id="333" r:id="rId74"/>
    <p:sldId id="345" r:id="rId75"/>
    <p:sldId id="380" r:id="rId76"/>
    <p:sldId id="382" r:id="rId77"/>
    <p:sldId id="378" r:id="rId78"/>
    <p:sldId id="330" r:id="rId79"/>
    <p:sldId id="375" r:id="rId80"/>
    <p:sldId id="310" r:id="rId81"/>
    <p:sldId id="373" r:id="rId82"/>
    <p:sldId id="318" r:id="rId83"/>
    <p:sldId id="296" r:id="rId84"/>
    <p:sldId id="295" r:id="rId85"/>
    <p:sldId id="336" r:id="rId86"/>
    <p:sldId id="299" r:id="rId87"/>
    <p:sldId id="298" r:id="rId88"/>
    <p:sldId id="297" r:id="rId89"/>
    <p:sldId id="301" r:id="rId90"/>
    <p:sldId id="362" r:id="rId91"/>
    <p:sldId id="367" r:id="rId92"/>
    <p:sldId id="364" r:id="rId93"/>
    <p:sldId id="363" r:id="rId94"/>
    <p:sldId id="388" r:id="rId95"/>
    <p:sldId id="360" r:id="rId9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A93563E-15B7-40D1-ABB3-1B820AFB95DD}">
          <p14:sldIdLst>
            <p14:sldId id="256"/>
            <p14:sldId id="319"/>
          </p14:sldIdLst>
        </p14:section>
        <p14:section name="Untitled Section" id="{8C816A58-4073-4499-8948-2663716FC458}">
          <p14:sldIdLst>
            <p14:sldId id="321"/>
            <p14:sldId id="286"/>
            <p14:sldId id="332"/>
            <p14:sldId id="343"/>
            <p14:sldId id="366"/>
            <p14:sldId id="289"/>
            <p14:sldId id="317"/>
            <p14:sldId id="381"/>
            <p14:sldId id="287"/>
            <p14:sldId id="288"/>
            <p14:sldId id="320"/>
            <p14:sldId id="291"/>
            <p14:sldId id="323"/>
            <p14:sldId id="283"/>
            <p14:sldId id="324"/>
            <p14:sldId id="268"/>
            <p14:sldId id="269"/>
            <p14:sldId id="276"/>
            <p14:sldId id="277"/>
            <p14:sldId id="325"/>
            <p14:sldId id="271"/>
            <p14:sldId id="270"/>
            <p14:sldId id="348"/>
            <p14:sldId id="359"/>
            <p14:sldId id="337"/>
            <p14:sldId id="347"/>
            <p14:sldId id="275"/>
            <p14:sldId id="329"/>
            <p14:sldId id="278"/>
            <p14:sldId id="279"/>
            <p14:sldId id="280"/>
            <p14:sldId id="281"/>
            <p14:sldId id="368"/>
            <p14:sldId id="326"/>
            <p14:sldId id="385"/>
            <p14:sldId id="386"/>
            <p14:sldId id="383"/>
            <p14:sldId id="352"/>
            <p14:sldId id="327"/>
            <p14:sldId id="354"/>
            <p14:sldId id="351"/>
            <p14:sldId id="284"/>
            <p14:sldId id="355"/>
            <p14:sldId id="387"/>
            <p14:sldId id="356"/>
            <p14:sldId id="357"/>
            <p14:sldId id="358"/>
            <p14:sldId id="353"/>
            <p14:sldId id="285"/>
            <p14:sldId id="372"/>
            <p14:sldId id="316"/>
            <p14:sldId id="390"/>
            <p14:sldId id="392"/>
            <p14:sldId id="393"/>
            <p14:sldId id="394"/>
            <p14:sldId id="395"/>
            <p14:sldId id="331"/>
            <p14:sldId id="334"/>
            <p14:sldId id="314"/>
            <p14:sldId id="338"/>
            <p14:sldId id="339"/>
            <p14:sldId id="340"/>
            <p14:sldId id="341"/>
            <p14:sldId id="342"/>
            <p14:sldId id="308"/>
            <p14:sldId id="384"/>
            <p14:sldId id="309"/>
            <p14:sldId id="311"/>
            <p14:sldId id="313"/>
            <p14:sldId id="328"/>
            <p14:sldId id="333"/>
            <p14:sldId id="345"/>
            <p14:sldId id="380"/>
            <p14:sldId id="382"/>
            <p14:sldId id="378"/>
            <p14:sldId id="330"/>
            <p14:sldId id="375"/>
            <p14:sldId id="310"/>
            <p14:sldId id="373"/>
            <p14:sldId id="318"/>
            <p14:sldId id="296"/>
            <p14:sldId id="295"/>
            <p14:sldId id="336"/>
            <p14:sldId id="299"/>
            <p14:sldId id="298"/>
            <p14:sldId id="297"/>
            <p14:sldId id="301"/>
            <p14:sldId id="362"/>
            <p14:sldId id="367"/>
            <p14:sldId id="364"/>
            <p14:sldId id="363"/>
            <p14:sldId id="388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8" autoAdjust="0"/>
    <p:restoredTop sz="92456" autoAdjust="0"/>
  </p:normalViewPr>
  <p:slideViewPr>
    <p:cSldViewPr>
      <p:cViewPr varScale="1">
        <p:scale>
          <a:sx n="79" d="100"/>
          <a:sy n="79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10" Type="http://schemas.openxmlformats.org/officeDocument/2006/relationships/image" Target="../media/image60.wmf"/><Relationship Id="rId4" Type="http://schemas.openxmlformats.org/officeDocument/2006/relationships/image" Target="../media/image54.wmf"/><Relationship Id="rId9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D7AB5-3AD7-4142-9A20-EA12607156D6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32F45-58F6-4825-90B2-249D40A17F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839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32F45-58F6-4825-90B2-249D40A17FC4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507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2060"/>
                </a:solidFill>
                <a:latin typeface="Arial" charset="0"/>
              </a:rPr>
              <a:t>Error bars (represented by colored areas) calculated from uncertainties in thermo-elastic data &amp; Monte-Carlo search.</a:t>
            </a:r>
            <a:endParaRPr lang="en-GB" sz="1200" dirty="0" smtClean="0">
              <a:solidFill>
                <a:srgbClr val="002060"/>
              </a:solidFill>
              <a:latin typeface="Arial" charset="0"/>
            </a:endParaRPr>
          </a:p>
          <a:p>
            <a:endParaRPr lang="fr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5C0924-19E2-405C-AD50-772C76221C39}" type="slidenum">
              <a:rPr lang="fr-CH" smtClean="0"/>
              <a:pPr/>
              <a:t>79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3191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9FB9D-738F-400A-91F9-2A6DD9AFE862}" type="slidenum">
              <a:rPr lang="en-US"/>
              <a:pPr/>
              <a:t>16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684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644C47-CA8E-4DC6-BA44-1C488BB576D6}" type="slidenum">
              <a:rPr lang="en-US"/>
              <a:pPr/>
              <a:t>18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077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24FB7-FD81-49E3-B070-B67C3B15F03A}" type="slidenum">
              <a:rPr lang="en-US"/>
              <a:pPr/>
              <a:t>20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62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DFD05-3B14-4D65-8108-4A4616035DE9}" type="slidenum">
              <a:rPr lang="en-US"/>
              <a:pPr/>
              <a:t>21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3047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FEE95E-356D-4DE3-8925-2EBC15FBA3C5}" type="slidenum">
              <a:rPr lang="en-US"/>
              <a:pPr/>
              <a:t>24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9102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382BF-BC12-4A9D-BC99-DF7FD45FFBFB}" type="slidenum">
              <a:rPr lang="en-US"/>
              <a:pPr/>
              <a:t>29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6263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32F45-58F6-4825-90B2-249D40A17FC4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338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228600" indent="-228600"/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6C932ED-AC8E-4392-8D60-5B23A9FFD4EC}" type="slidenum">
              <a:rPr lang="zh-TW" altLang="en-US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51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087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912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581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23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57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491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090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332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278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96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67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DBF99-3C31-46D2-A985-4D34E176DE6F}" type="datetimeFigureOut">
              <a:rPr lang="zh-TW" altLang="en-US" smtClean="0"/>
              <a:pPr/>
              <a:t>2021/1/6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68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4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58.wmf"/><Relationship Id="rId3" Type="http://schemas.openxmlformats.org/officeDocument/2006/relationships/oleObject" Target="../embeddings/oleObject20.bin"/><Relationship Id="rId21" Type="http://schemas.openxmlformats.org/officeDocument/2006/relationships/oleObject" Target="../embeddings/oleObject29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7.wmf"/><Relationship Id="rId20" Type="http://schemas.openxmlformats.org/officeDocument/2006/relationships/image" Target="../media/image59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54.wmf"/><Relationship Id="rId19" Type="http://schemas.openxmlformats.org/officeDocument/2006/relationships/oleObject" Target="../embeddings/oleObject28.bin"/><Relationship Id="rId4" Type="http://schemas.openxmlformats.org/officeDocument/2006/relationships/image" Target="../media/image51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56.wmf"/><Relationship Id="rId22" Type="http://schemas.openxmlformats.org/officeDocument/2006/relationships/image" Target="../media/image60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9.wmf"/><Relationship Id="rId3" Type="http://schemas.openxmlformats.org/officeDocument/2006/relationships/image" Target="../media/image93.jpeg"/><Relationship Id="rId7" Type="http://schemas.openxmlformats.org/officeDocument/2006/relationships/image" Target="../media/image95.jpeg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0.png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15" Type="http://schemas.openxmlformats.org/officeDocument/2006/relationships/image" Target="../media/image92.png"/><Relationship Id="rId10" Type="http://schemas.openxmlformats.org/officeDocument/2006/relationships/image" Target="../media/image98.jpeg"/><Relationship Id="rId4" Type="http://schemas.openxmlformats.org/officeDocument/2006/relationships/image" Target="../media/image94.jpeg"/><Relationship Id="rId9" Type="http://schemas.openxmlformats.org/officeDocument/2006/relationships/image" Target="../media/image97.wmf"/><Relationship Id="rId14" Type="http://schemas.openxmlformats.org/officeDocument/2006/relationships/oleObject" Target="../embeddings/oleObject32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0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7" Type="http://schemas.openxmlformats.org/officeDocument/2006/relationships/image" Target="../media/image1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4.w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34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09600"/>
            <a:ext cx="8305800" cy="1447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sz="2700" dirty="0" smtClean="0">
                <a:solidFill>
                  <a:srgbClr val="C00000"/>
                </a:solidFill>
              </a:rPr>
              <a:t>Introduction to Earth Science Systems</a:t>
            </a:r>
            <a:r>
              <a:rPr lang="en-US" altLang="zh-TW" b="1" dirty="0" smtClean="0">
                <a:solidFill>
                  <a:srgbClr val="C00000"/>
                </a:solidFill>
              </a:rPr>
              <a:t/>
            </a:r>
            <a:br>
              <a:rPr lang="en-US" altLang="zh-TW" b="1" dirty="0" smtClean="0">
                <a:solidFill>
                  <a:srgbClr val="C00000"/>
                </a:solidFill>
              </a:rPr>
            </a:br>
            <a:r>
              <a:rPr lang="en-US" altLang="zh-TW" sz="4000" b="1" dirty="0" smtClean="0">
                <a:solidFill>
                  <a:srgbClr val="C00000"/>
                </a:solidFill>
              </a:rPr>
              <a:t>2. Structure and composition</a:t>
            </a:r>
            <a:endParaRPr lang="zh-TW" alt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95400" y="3200400"/>
            <a:ext cx="6248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60000"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- Seismology and the radial Earth</a:t>
            </a:r>
          </a:p>
          <a:p>
            <a:pPr algn="ctr" defTabSz="360000"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- Mineral physics and equations of state</a:t>
            </a:r>
          </a:p>
          <a:p>
            <a:pPr algn="ctr" defTabSz="360000">
              <a:spcBef>
                <a:spcPct val="50000"/>
              </a:spcBef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-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Earth’s composition</a:t>
            </a:r>
          </a:p>
          <a:p>
            <a:pPr algn="ctr" defTabSz="360000"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- Seismic tomography and the 3D Earth </a:t>
            </a:r>
          </a:p>
          <a:p>
            <a:pPr algn="ctr" defTabSz="360000">
              <a:spcBef>
                <a:spcPct val="50000"/>
              </a:spcBef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-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Seismic anisotropy and geodynamics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142844" y="152400"/>
            <a:ext cx="8696356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  <a:latin typeface="Calibri"/>
              </a:rPr>
              <a:t>Refraction</a:t>
            </a:r>
            <a:r>
              <a:rPr lang="fr-CH" sz="3600" dirty="0" smtClean="0">
                <a:solidFill>
                  <a:schemeClr val="bg1"/>
                </a:solidFill>
                <a:latin typeface="Calibri"/>
              </a:rPr>
              <a:t> in a </a:t>
            </a:r>
            <a:r>
              <a:rPr lang="fr-CH" sz="3600" dirty="0" err="1" smtClean="0">
                <a:solidFill>
                  <a:schemeClr val="bg1"/>
                </a:solidFill>
                <a:latin typeface="Calibri"/>
              </a:rPr>
              <a:t>spherically</a:t>
            </a:r>
            <a:r>
              <a:rPr lang="fr-CH" sz="36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  <a:latin typeface="Calibri"/>
              </a:rPr>
              <a:t>layered</a:t>
            </a:r>
            <a:r>
              <a:rPr lang="fr-CH" sz="36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  <a:latin typeface="Calibri"/>
              </a:rPr>
              <a:t>Earth</a:t>
            </a:r>
            <a:r>
              <a:rPr lang="fr-CH" sz="3600" dirty="0" smtClean="0">
                <a:solidFill>
                  <a:schemeClr val="bg1"/>
                </a:solidFill>
                <a:latin typeface="Calibri"/>
              </a:rPr>
              <a:t> 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80" y="919893"/>
            <a:ext cx="3395886" cy="2904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05" y="3972999"/>
            <a:ext cx="4075176" cy="27614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44" y="928670"/>
            <a:ext cx="526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1000" dirty="0" smtClean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Succession of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layers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i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with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velocity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V</a:t>
            </a:r>
            <a:r>
              <a:rPr lang="fr-CH" sz="2000" baseline="-25000" dirty="0" smtClean="0">
                <a:solidFill>
                  <a:srgbClr val="002060"/>
                </a:solidFill>
                <a:cs typeface="Arial" pitchFamily="34" charset="0"/>
              </a:rPr>
              <a:t>i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FF0000"/>
                </a:solidFill>
                <a:cs typeface="Arial" pitchFamily="34" charset="0"/>
              </a:rPr>
              <a:t>increasing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with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depth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692711" y="1653237"/>
                <a:ext cx="1686359" cy="1083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den>
                            </m:f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i="1" baseline="-250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b="0" i="1" baseline="-25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mr>
                        <m:m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baseline="-25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b="0" i="1" baseline="-25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baseline="-25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b="0" i="1" baseline="-2500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711" y="1653237"/>
                <a:ext cx="1686359" cy="1083182"/>
              </a:xfrm>
              <a:prstGeom prst="rect">
                <a:avLst/>
              </a:prstGeom>
              <a:blipFill rotWithShape="0">
                <a:blip r:embed="rId4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628583" y="3855589"/>
                <a:ext cx="19434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 smtClean="0"/>
                  <a:t>=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583" y="3855589"/>
                <a:ext cx="1943417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4389" t="-28261" r="-219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28600" y="4578781"/>
                <a:ext cx="4038600" cy="526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578781"/>
                <a:ext cx="4038600" cy="526619"/>
              </a:xfrm>
              <a:prstGeom prst="rect">
                <a:avLst/>
              </a:prstGeom>
              <a:blipFill rotWithShape="0">
                <a:blip r:embed="rId6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09600" y="5328749"/>
                <a:ext cx="3043222" cy="526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𝑐𝑠𝑡𝑒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328749"/>
                <a:ext cx="3043222" cy="52661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62656" y="5943600"/>
            <a:ext cx="479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i="1" dirty="0" smtClean="0">
                <a:solidFill>
                  <a:srgbClr val="002060"/>
                </a:solidFill>
                <a:cs typeface="Arial" pitchFamily="34" charset="0"/>
              </a:rPr>
              <a:t>p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is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the </a:t>
            </a:r>
            <a:r>
              <a:rPr lang="fr-CH" dirty="0" smtClean="0">
                <a:solidFill>
                  <a:srgbClr val="FF0000"/>
                </a:solidFill>
                <a:cs typeface="Arial" pitchFamily="34" charset="0"/>
              </a:rPr>
              <a:t>ray </a:t>
            </a:r>
            <a:r>
              <a:rPr lang="fr-CH" dirty="0" err="1" smtClean="0">
                <a:solidFill>
                  <a:srgbClr val="FF0000"/>
                </a:solidFill>
                <a:cs typeface="Arial" pitchFamily="34" charset="0"/>
              </a:rPr>
              <a:t>parameter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is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smtClean="0">
                <a:solidFill>
                  <a:srgbClr val="FF0000"/>
                </a:solidFill>
                <a:cs typeface="Arial" pitchFamily="34" charset="0"/>
              </a:rPr>
              <a:t>constant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along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the ray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path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844" y="3790890"/>
            <a:ext cx="2305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1000" dirty="0" smtClean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Ray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parameter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fr-CH" sz="2000" i="1" dirty="0" smtClean="0">
                <a:solidFill>
                  <a:srgbClr val="002060"/>
                </a:solidFill>
                <a:cs typeface="Arial" pitchFamily="34" charset="0"/>
              </a:rPr>
              <a:t>p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fr-CH" sz="20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718" y="2866359"/>
            <a:ext cx="52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Refraction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angle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increases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with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depth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: rays are </a:t>
            </a:r>
            <a:r>
              <a:rPr lang="fr-CH" dirty="0" err="1" smtClean="0">
                <a:solidFill>
                  <a:srgbClr val="FF0000"/>
                </a:solidFill>
                <a:cs typeface="Arial" pitchFamily="34" charset="0"/>
              </a:rPr>
              <a:t>deflected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‘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horizontally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’,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until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reaching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a </a:t>
            </a:r>
            <a:r>
              <a:rPr lang="fr-CH" dirty="0" err="1" smtClean="0">
                <a:solidFill>
                  <a:srgbClr val="FF0000"/>
                </a:solidFill>
                <a:cs typeface="Arial" pitchFamily="34" charset="0"/>
              </a:rPr>
              <a:t>turning</a:t>
            </a:r>
            <a:r>
              <a:rPr lang="fr-CH" dirty="0" smtClean="0">
                <a:solidFill>
                  <a:srgbClr val="FF0000"/>
                </a:solidFill>
                <a:cs typeface="Arial" pitchFamily="34" charset="0"/>
              </a:rPr>
              <a:t> point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fr-CH" dirty="0" smtClean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5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45" y="-81733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2844" y="0"/>
            <a:ext cx="4357718" cy="561228"/>
          </a:xfrm>
        </p:spPr>
        <p:txBody>
          <a:bodyPr>
            <a:noAutofit/>
          </a:bodyPr>
          <a:lstStyle/>
          <a:p>
            <a:r>
              <a:rPr lang="fr-CH" sz="3600" dirty="0" err="1" smtClean="0">
                <a:solidFill>
                  <a:schemeClr val="bg1"/>
                </a:solidFill>
              </a:rPr>
              <a:t>Seismic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wave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paths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4" y="1143000"/>
            <a:ext cx="8690892" cy="5478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5181600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From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i="1" dirty="0" err="1" smtClean="0">
                <a:latin typeface="+mn-lt"/>
              </a:rPr>
              <a:t>Lowrie</a:t>
            </a:r>
            <a:r>
              <a:rPr lang="fr-CH" sz="1800" i="1" dirty="0" smtClean="0">
                <a:latin typeface="+mn-lt"/>
              </a:rPr>
              <a:t>, 2</a:t>
            </a:r>
            <a:r>
              <a:rPr lang="fr-CH" sz="1800" i="1" baseline="30000" dirty="0" smtClean="0">
                <a:latin typeface="+mn-lt"/>
              </a:rPr>
              <a:t>nd</a:t>
            </a:r>
            <a:r>
              <a:rPr lang="fr-CH" sz="1800" i="1" dirty="0" smtClean="0">
                <a:latin typeface="+mn-lt"/>
              </a:rPr>
              <a:t> </a:t>
            </a:r>
            <a:r>
              <a:rPr lang="fr-CH" sz="1800" i="1" dirty="0" err="1" smtClean="0">
                <a:latin typeface="+mn-lt"/>
              </a:rPr>
              <a:t>edition</a:t>
            </a:r>
            <a:endParaRPr lang="fr-CH" sz="1800" i="1" baseline="-25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23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2844" y="152400"/>
            <a:ext cx="5000660" cy="489790"/>
          </a:xfrm>
        </p:spPr>
        <p:txBody>
          <a:bodyPr>
            <a:noAutofit/>
          </a:bodyPr>
          <a:lstStyle/>
          <a:p>
            <a:pPr algn="just"/>
            <a:r>
              <a:rPr lang="fr-CH" sz="3600" kern="1200" dirty="0" err="1" smtClean="0">
                <a:solidFill>
                  <a:schemeClr val="bg1"/>
                </a:solidFill>
                <a:latin typeface="Calibri"/>
              </a:rPr>
              <a:t>Seismic</a:t>
            </a:r>
            <a:r>
              <a:rPr lang="fr-CH" sz="3600" kern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fr-CH" sz="3600" kern="1200" dirty="0" err="1" smtClean="0">
                <a:solidFill>
                  <a:schemeClr val="bg1"/>
                </a:solidFill>
                <a:latin typeface="Calibri"/>
              </a:rPr>
              <a:t>shadow</a:t>
            </a:r>
            <a:r>
              <a:rPr lang="fr-CH" sz="3600" kern="1200" dirty="0" smtClean="0">
                <a:solidFill>
                  <a:schemeClr val="bg1"/>
                </a:solidFill>
                <a:latin typeface="Calibri"/>
              </a:rPr>
              <a:t> zone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0" y="1832168"/>
            <a:ext cx="8219180" cy="5025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44" y="928670"/>
            <a:ext cx="8772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1200" dirty="0" smtClean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At the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core-mantle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boundary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, the P-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wave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velocity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drop by 60%,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inducing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a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sharp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downwards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refraction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, and a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shadow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zone.</a:t>
            </a:r>
          </a:p>
        </p:txBody>
      </p:sp>
    </p:spTree>
    <p:extLst>
      <p:ext uri="{BB962C8B-B14F-4D97-AF65-F5344CB8AC3E}">
        <p14:creationId xmlns:p14="http://schemas.microsoft.com/office/powerpoint/2010/main" val="173374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Bullen’s</a:t>
            </a:r>
            <a:r>
              <a:rPr lang="fr-CH" sz="3600" dirty="0" smtClean="0">
                <a:solidFill>
                  <a:schemeClr val="bg1"/>
                </a:solidFill>
              </a:rPr>
              <a:t> nomenclature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4150" y="914400"/>
            <a:ext cx="88074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Wingdings" pitchFamily="2" charset="2"/>
              </a:rPr>
              <a:t>l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Based on observed seismic discontinuities,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Keith Bullen (1942) divided the Earth interior in 6 layers, named A to G.</a:t>
            </a:r>
            <a:endParaRPr lang="en-US" dirty="0">
              <a:solidFill>
                <a:srgbClr val="002060"/>
              </a:solidFill>
              <a:latin typeface="+mn-lt"/>
            </a:endParaRPr>
          </a:p>
          <a:p>
            <a:pPr algn="just">
              <a:spcBef>
                <a:spcPts val="12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Refined in later models, including PREM (1981). The lower mantle (D) separates in two layers, D’ (down to ~2700 km) and D” (last 200 km).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4" y="2467928"/>
            <a:ext cx="6456736" cy="41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4150" y="1473200"/>
            <a:ext cx="425926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1200" dirty="0">
                <a:latin typeface="Wingdings" pitchFamily="2" charset="2"/>
              </a:rPr>
              <a:t>l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Preliminary Reference Earth Model (PREM) (</a:t>
            </a:r>
            <a:r>
              <a:rPr lang="en-US" sz="2000" dirty="0" err="1">
                <a:solidFill>
                  <a:srgbClr val="002060"/>
                </a:solidFill>
                <a:latin typeface="+mn-lt"/>
              </a:rPr>
              <a:t>Dziewonski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&amp; Anderson, 1981).</a:t>
            </a:r>
          </a:p>
          <a:p>
            <a:pPr algn="just"/>
            <a:endParaRPr lang="en-US" dirty="0">
              <a:solidFill>
                <a:srgbClr val="002060"/>
              </a:solidFill>
              <a:latin typeface="+mn-lt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+mn-lt"/>
              </a:rPr>
              <a:t>-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Horizontal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average radial profile for seismic velocities (P and S) and density from surface to core.</a:t>
            </a:r>
          </a:p>
          <a:p>
            <a:pPr algn="just"/>
            <a:endParaRPr lang="en-US" sz="2000" dirty="0">
              <a:solidFill>
                <a:srgbClr val="002060"/>
              </a:solidFill>
              <a:latin typeface="+mn-lt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+mn-lt"/>
              </a:rPr>
              <a:t>- Partly built from normal modes.</a:t>
            </a:r>
          </a:p>
          <a:p>
            <a:pPr algn="just"/>
            <a:endParaRPr lang="en-US" sz="2000" dirty="0">
              <a:solidFill>
                <a:srgbClr val="002060"/>
              </a:solidFill>
              <a:latin typeface="+mn-lt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+mn-lt"/>
              </a:rPr>
              <a:t>- Used as reference in seismic models (e.g., tomography) of deep Earth.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2844" y="142852"/>
            <a:ext cx="8305800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Preliminary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Reference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Earth</a:t>
            </a:r>
            <a:r>
              <a:rPr lang="fr-CH" sz="3600" baseline="0" dirty="0" smtClean="0">
                <a:solidFill>
                  <a:schemeClr val="bg1"/>
                </a:solidFill>
              </a:rPr>
              <a:t> Model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3438" y="1142984"/>
            <a:ext cx="4357718" cy="50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28665"/>
            <a:ext cx="3733800" cy="564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6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12"/>
          <p:cNvSpPr txBox="1">
            <a:spLocks/>
          </p:cNvSpPr>
          <p:nvPr/>
        </p:nvSpPr>
        <p:spPr>
          <a:xfrm>
            <a:off x="142844" y="142852"/>
            <a:ext cx="8229600" cy="56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The radial </a:t>
            </a:r>
            <a:r>
              <a:rPr lang="fr-CH" sz="3600" dirty="0" err="1" smtClean="0">
                <a:solidFill>
                  <a:schemeClr val="bg1"/>
                </a:solidFill>
              </a:rPr>
              <a:t>solid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Earth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953125" cy="53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2844" y="224566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Lithosphere, Crust and </a:t>
            </a:r>
            <a:r>
              <a:rPr lang="en-US" sz="3600" kern="1200" dirty="0" err="1" smtClean="0">
                <a:solidFill>
                  <a:schemeClr val="bg1"/>
                </a:solidFill>
                <a:latin typeface="Calibri"/>
              </a:rPr>
              <a:t>Asthenosphere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177407" cy="3929063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04800" y="5381595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Lithosphere : rigid layer, brittle deformation. Comprises the crust and the top part of the mantle.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4800" y="6153090"/>
            <a:ext cx="845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Asthenosphere : plastic deformation (able to flow).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17614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42844" y="224566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D” layer ?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38400"/>
            <a:ext cx="6919628" cy="4266539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4800" y="914400"/>
            <a:ext cx="84582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D” : radial increase in P and S-wave velocities by ~2%.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Not seen everywhere, and not at same depths (can vary by 100-200 km) : is D” a ubiquitous layer ?.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Origin 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dirty="0" smtClean="0">
                <a:solidFill>
                  <a:srgbClr val="002060"/>
                </a:solidFill>
              </a:rPr>
              <a:t>transition to post-perovskite phase ? Other (slabs back-side) ? Mixed origin ?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4042" y="6327401"/>
            <a:ext cx="2090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smtClean="0">
                <a:latin typeface="+mn-lt"/>
              </a:rPr>
              <a:t>Cobden et al. (2015)</a:t>
            </a:r>
            <a:endParaRPr lang="fr-CH" sz="1800" i="1" baseline="-25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60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252442"/>
              </p:ext>
            </p:extLst>
          </p:nvPr>
        </p:nvGraphicFramePr>
        <p:xfrm>
          <a:off x="1285852" y="1828800"/>
          <a:ext cx="2590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62" name="Equation" r:id="rId4" imgW="1016000" imgH="368300" progId="Equation.3">
                  <p:embed/>
                </p:oleObj>
              </mc:Choice>
              <mc:Fallback>
                <p:oleObj name="Equation" r:id="rId4" imgW="1016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1828800"/>
                        <a:ext cx="2590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124232"/>
              </p:ext>
            </p:extLst>
          </p:nvPr>
        </p:nvGraphicFramePr>
        <p:xfrm>
          <a:off x="4791052" y="1981200"/>
          <a:ext cx="33528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63" name="Equation" r:id="rId6" imgW="1536700" imgH="292100" progId="Equation.3">
                  <p:embed/>
                </p:oleObj>
              </mc:Choice>
              <mc:Fallback>
                <p:oleObj name="Equation" r:id="rId6" imgW="15367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52" y="1981200"/>
                        <a:ext cx="3352800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731907"/>
              </p:ext>
            </p:extLst>
          </p:nvPr>
        </p:nvGraphicFramePr>
        <p:xfrm>
          <a:off x="1651000" y="3429000"/>
          <a:ext cx="1917700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64" name="Equation" r:id="rId8" imgW="927000" imgH="393480" progId="Equation.3">
                  <p:embed/>
                </p:oleObj>
              </mc:Choice>
              <mc:Fallback>
                <p:oleObj name="Equation" r:id="rId8" imgW="927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0" y="3429000"/>
                        <a:ext cx="1917700" cy="814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681971"/>
              </p:ext>
            </p:extLst>
          </p:nvPr>
        </p:nvGraphicFramePr>
        <p:xfrm>
          <a:off x="4876800" y="3505200"/>
          <a:ext cx="29432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65" name="Equation" r:id="rId10" imgW="1409700" imgH="292100" progId="Equation.3">
                  <p:embed/>
                </p:oleObj>
              </mc:Choice>
              <mc:Fallback>
                <p:oleObj name="Equation" r:id="rId10" imgW="14097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505200"/>
                        <a:ext cx="2943225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338684" y="2971800"/>
            <a:ext cx="51477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Gravity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depends on radial density distribution:</a:t>
            </a:r>
          </a:p>
        </p:txBody>
      </p:sp>
      <p:sp>
        <p:nvSpPr>
          <p:cNvPr id="39945" name="Text Box 11"/>
          <p:cNvSpPr txBox="1">
            <a:spLocks noChangeArrowheads="1"/>
          </p:cNvSpPr>
          <p:nvPr/>
        </p:nvSpPr>
        <p:spPr bwMode="auto">
          <a:xfrm>
            <a:off x="263043" y="4419600"/>
            <a:ext cx="85237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Density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depends on pressure </a:t>
            </a:r>
            <a:r>
              <a:rPr lang="en-US" sz="2000" i="1" dirty="0">
                <a:solidFill>
                  <a:srgbClr val="002060"/>
                </a:solidFill>
                <a:latin typeface="+mn-lt"/>
              </a:rPr>
              <a:t>(see equation of state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later),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thus need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to iterate to solve this!</a:t>
            </a:r>
          </a:p>
        </p:txBody>
      </p:sp>
      <p:sp>
        <p:nvSpPr>
          <p:cNvPr id="39946" name="Text Box 12"/>
          <p:cNvSpPr txBox="1">
            <a:spLocks noChangeArrowheads="1"/>
          </p:cNvSpPr>
          <p:nvPr/>
        </p:nvSpPr>
        <p:spPr bwMode="auto">
          <a:xfrm>
            <a:off x="285720" y="5257800"/>
            <a:ext cx="8715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Density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also depends on temperature, need some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assumption on radial profile of temperature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.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Hydrostatic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equilibrium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28600" y="914400"/>
            <a:ext cx="87154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At each depth, the weight of the column of rocks is balanced by the pressure P.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34796" y="6105028"/>
            <a:ext cx="76057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Provides a good description for the 1D radial structure.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718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/>
      <p:bldP spid="39945" grpId="0"/>
      <p:bldP spid="39946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2743200"/>
            <a:ext cx="8153400" cy="3124200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This is a </a:t>
            </a:r>
            <a:r>
              <a:rPr lang="en-US" sz="2000" dirty="0" smtClean="0">
                <a:solidFill>
                  <a:srgbClr val="C00000"/>
                </a:solidFill>
              </a:rPr>
              <a:t>lower limit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Works well for object of the size of the Moon ...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eaLnBrk="1" hangingPunct="1">
              <a:buNone/>
            </a:pPr>
            <a:endParaRPr lang="en-US" sz="1200" dirty="0" smtClean="0">
              <a:latin typeface="Wingdings" pitchFamily="2" charset="2"/>
            </a:endParaRPr>
          </a:p>
          <a:p>
            <a:pPr eaLnBrk="1" hangingPunct="1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… but in larger objects, density increases with pressure higher </a:t>
            </a:r>
            <a:r>
              <a:rPr lang="en-US" sz="2000" i="1" dirty="0" smtClean="0">
                <a:solidFill>
                  <a:srgbClr val="002060"/>
                </a:solidFill>
              </a:rPr>
              <a:t>P</a:t>
            </a:r>
            <a:r>
              <a:rPr lang="en-US" sz="2000" i="1" baseline="-25000" dirty="0" smtClean="0">
                <a:solidFill>
                  <a:srgbClr val="002060"/>
                </a:solidFill>
              </a:rPr>
              <a:t>c</a:t>
            </a:r>
          </a:p>
          <a:p>
            <a:pPr marL="0" lvl="1" indent="0" eaLnBrk="1" hangingPunct="1">
              <a:lnSpc>
                <a:spcPct val="110000"/>
              </a:lnSpc>
              <a:spcBef>
                <a:spcPts val="0"/>
              </a:spcBef>
              <a:buNone/>
            </a:pPr>
            <a:endParaRPr lang="en-US" sz="1400" dirty="0" smtClean="0">
              <a:solidFill>
                <a:srgbClr val="002060"/>
              </a:solidFill>
            </a:endParaRPr>
          </a:p>
          <a:p>
            <a:pPr marL="0" lvl="1" indent="0" algn="just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- </a:t>
            </a:r>
            <a:r>
              <a:rPr lang="en-US" sz="1800" dirty="0" smtClean="0">
                <a:solidFill>
                  <a:srgbClr val="C00000"/>
                </a:solidFill>
              </a:rPr>
              <a:t>Earth</a:t>
            </a:r>
            <a:r>
              <a:rPr lang="en-US" sz="1800" dirty="0" smtClean="0">
                <a:solidFill>
                  <a:srgbClr val="002060"/>
                </a:solidFill>
              </a:rPr>
              <a:t>: underestimates by </a:t>
            </a:r>
            <a:r>
              <a:rPr lang="en-US" altLang="ja-JP" sz="1800" dirty="0" smtClean="0">
                <a:solidFill>
                  <a:srgbClr val="002060"/>
                </a:solidFill>
              </a:rPr>
              <a:t>~2 times: pressure is up 370 </a:t>
            </a:r>
            <a:r>
              <a:rPr lang="en-US" altLang="ja-JP" sz="1800" dirty="0" err="1" smtClean="0">
                <a:solidFill>
                  <a:srgbClr val="002060"/>
                </a:solidFill>
              </a:rPr>
              <a:t>GPa</a:t>
            </a:r>
            <a:r>
              <a:rPr lang="en-US" altLang="ja-JP" sz="1800" dirty="0" smtClean="0">
                <a:solidFill>
                  <a:srgbClr val="002060"/>
                </a:solidFill>
              </a:rPr>
              <a:t>  instead of 170 </a:t>
            </a:r>
            <a:r>
              <a:rPr lang="en-US" altLang="ja-JP" sz="1800" dirty="0" err="1" smtClean="0">
                <a:solidFill>
                  <a:srgbClr val="002060"/>
                </a:solidFill>
              </a:rPr>
              <a:t>GPa</a:t>
            </a:r>
            <a:r>
              <a:rPr lang="en-US" altLang="ja-JP" sz="1800" dirty="0" smtClean="0">
                <a:solidFill>
                  <a:srgbClr val="002060"/>
                </a:solidFill>
              </a:rPr>
              <a:t> predicted by the above equation.</a:t>
            </a:r>
          </a:p>
          <a:p>
            <a:pPr marL="0" lvl="1" indent="0" algn="just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altLang="ja-JP" sz="1800" dirty="0" smtClean="0">
                <a:solidFill>
                  <a:srgbClr val="002060"/>
                </a:solidFill>
              </a:rPr>
              <a:t>- </a:t>
            </a:r>
            <a:r>
              <a:rPr lang="en-US" altLang="ja-JP" sz="1800" dirty="0" smtClean="0">
                <a:solidFill>
                  <a:srgbClr val="C00000"/>
                </a:solidFill>
              </a:rPr>
              <a:t>Jupiter</a:t>
            </a:r>
            <a:r>
              <a:rPr lang="en-US" altLang="ja-JP" sz="1800" dirty="0" smtClean="0">
                <a:solidFill>
                  <a:srgbClr val="002060"/>
                </a:solidFill>
              </a:rPr>
              <a:t>: underestimates by ~4 times: pressure is up 8000 </a:t>
            </a:r>
            <a:r>
              <a:rPr lang="en-US" altLang="ja-JP" sz="1800" dirty="0" err="1" smtClean="0">
                <a:solidFill>
                  <a:srgbClr val="002060"/>
                </a:solidFill>
              </a:rPr>
              <a:t>GPa</a:t>
            </a:r>
            <a:r>
              <a:rPr lang="en-US" altLang="ja-JP" sz="1800" dirty="0" smtClean="0">
                <a:solidFill>
                  <a:srgbClr val="002060"/>
                </a:solidFill>
              </a:rPr>
              <a:t> (and temperature up to 20,000 K)  instead of 1240 </a:t>
            </a:r>
            <a:r>
              <a:rPr lang="en-US" altLang="ja-JP" sz="1800" dirty="0" err="1" smtClean="0">
                <a:solidFill>
                  <a:srgbClr val="002060"/>
                </a:solidFill>
              </a:rPr>
              <a:t>GPa</a:t>
            </a:r>
            <a:r>
              <a:rPr lang="en-US" altLang="ja-JP" sz="1800" dirty="0" smtClean="0">
                <a:solidFill>
                  <a:srgbClr val="002060"/>
                </a:solidFill>
              </a:rPr>
              <a:t> predicted by the above equation.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010534"/>
              </p:ext>
            </p:extLst>
          </p:nvPr>
        </p:nvGraphicFramePr>
        <p:xfrm>
          <a:off x="5486400" y="1041754"/>
          <a:ext cx="19494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49" name="Equation" r:id="rId3" imgW="774700" imgH="393700" progId="Equation.3">
                  <p:embed/>
                </p:oleObj>
              </mc:Choice>
              <mc:Fallback>
                <p:oleObj name="Equation" r:id="rId3" imgW="774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041754"/>
                        <a:ext cx="194945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357158" y="1336999"/>
            <a:ext cx="3309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Pressure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at center of planet:</a:t>
            </a:r>
          </a:p>
        </p:txBody>
      </p:sp>
      <p:sp>
        <p:nvSpPr>
          <p:cNvPr id="6" name="Rectangle 5"/>
          <p:cNvSpPr/>
          <p:nvPr/>
        </p:nvSpPr>
        <p:spPr>
          <a:xfrm>
            <a:off x="-23751" y="-5479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228600" y="76200"/>
            <a:ext cx="822960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smtClean="0">
                <a:solidFill>
                  <a:schemeClr val="bg1"/>
                </a:solidFill>
                <a:latin typeface="Calibri"/>
              </a:rPr>
              <a:t>Limiting case: constant density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1143000" y="357172"/>
            <a:ext cx="6781800" cy="633428"/>
          </a:xfrm>
        </p:spPr>
        <p:txBody>
          <a:bodyPr>
            <a:noAutofit/>
          </a:bodyPr>
          <a:lstStyle/>
          <a:p>
            <a:r>
              <a:rPr lang="en-US" sz="3600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Seismology and the radial Earth</a:t>
            </a:r>
            <a:endParaRPr lang="fr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6377226" cy="402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142844" y="81690"/>
            <a:ext cx="8786874" cy="632666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</a:rPr>
              <a:t>Large planets: self-compression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4953000"/>
            <a:ext cx="8153400" cy="15736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The pressure inside a planet can compress materials in this interior.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This can significantly alter the density of minerals within the planet, and the density of the planet as a whole.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645838"/>
              </p:ext>
            </p:extLst>
          </p:nvPr>
        </p:nvGraphicFramePr>
        <p:xfrm>
          <a:off x="609600" y="1447800"/>
          <a:ext cx="8170046" cy="325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60" r:id="rId4" imgW="9536400" imgH="3796560" progId="">
                  <p:embed/>
                </p:oleObj>
              </mc:Choice>
              <mc:Fallback>
                <p:oleObj r:id="rId4" imgW="9536400" imgH="3796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447800"/>
                        <a:ext cx="8170046" cy="325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568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753724"/>
              </p:ext>
            </p:extLst>
          </p:nvPr>
        </p:nvGraphicFramePr>
        <p:xfrm>
          <a:off x="1324539" y="2037519"/>
          <a:ext cx="21336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25" name="Equation" r:id="rId4" imgW="901700" imgH="203200" progId="Equation.3">
                  <p:embed/>
                </p:oleObj>
              </mc:Choice>
              <mc:Fallback>
                <p:oleObj name="Equation" r:id="rId4" imgW="901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4539" y="2037519"/>
                        <a:ext cx="2133600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04800" y="1143000"/>
            <a:ext cx="6351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Relates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pressure to density, temperature, and composition: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304800" y="2995356"/>
            <a:ext cx="8059765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For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gas, ideal gas law OK at low pressures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(up to 5 MPa).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  <a:p>
            <a:pPr algn="just">
              <a:spcBef>
                <a:spcPts val="1200"/>
              </a:spcBef>
            </a:pPr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At high pressure, molecules are close enough and their size matters: ideal gas law is not valid.</a:t>
            </a:r>
          </a:p>
          <a:p>
            <a:pPr algn="just">
              <a:spcBef>
                <a:spcPts val="1200"/>
              </a:spcBef>
            </a:pPr>
            <a:r>
              <a:rPr lang="en-US" sz="1200" dirty="0">
                <a:latin typeface="Wingdings" panose="05000000000000000000" pitchFamily="2" charset="2"/>
              </a:rPr>
              <a:t>l</a:t>
            </a:r>
            <a:r>
              <a:rPr lang="en-US" sz="2000" dirty="0">
                <a:solidFill>
                  <a:srgbClr val="002060"/>
                </a:solidFill>
              </a:rPr>
              <a:t> For rocks, several </a:t>
            </a:r>
            <a:r>
              <a:rPr lang="en-US" sz="2000" dirty="0" err="1">
                <a:solidFill>
                  <a:srgbClr val="002060"/>
                </a:solidFill>
              </a:rPr>
              <a:t>EoS</a:t>
            </a:r>
            <a:r>
              <a:rPr lang="en-US" sz="2000" dirty="0">
                <a:solidFill>
                  <a:srgbClr val="002060"/>
                </a:solidFill>
              </a:rPr>
              <a:t> proposed, e.g. </a:t>
            </a:r>
            <a:r>
              <a:rPr lang="en-US" sz="2000" dirty="0" smtClean="0">
                <a:solidFill>
                  <a:srgbClr val="002060"/>
                </a:solidFill>
              </a:rPr>
              <a:t>:</a:t>
            </a:r>
            <a:endParaRPr lang="en-US" sz="2000" dirty="0">
              <a:solidFill>
                <a:srgbClr val="002060"/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	- Birch-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Murnaghan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to 2</a:t>
            </a:r>
            <a:r>
              <a:rPr lang="en-US" sz="2000" baseline="30000" dirty="0" smtClean="0">
                <a:solidFill>
                  <a:srgbClr val="002060"/>
                </a:solidFill>
                <a:latin typeface="+mn-lt"/>
              </a:rPr>
              <a:t>nd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order : valid for upper mantle</a:t>
            </a:r>
          </a:p>
          <a:p>
            <a:pPr algn="just">
              <a:spcBef>
                <a:spcPts val="1200"/>
              </a:spcBef>
            </a:pP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000" dirty="0" smtClean="0">
                <a:solidFill>
                  <a:srgbClr val="002060"/>
                </a:solidFill>
              </a:rPr>
              <a:t>- Lower mantle : </a:t>
            </a:r>
            <a:r>
              <a:rPr lang="en-US" sz="2000" dirty="0">
                <a:solidFill>
                  <a:srgbClr val="002060"/>
                </a:solidFill>
              </a:rPr>
              <a:t>Birch-</a:t>
            </a:r>
            <a:r>
              <a:rPr lang="en-US" sz="2000" dirty="0" err="1">
                <a:solidFill>
                  <a:srgbClr val="002060"/>
                </a:solidFill>
              </a:rPr>
              <a:t>Murnaghan</a:t>
            </a:r>
            <a:r>
              <a:rPr lang="en-US" sz="2000" dirty="0">
                <a:solidFill>
                  <a:srgbClr val="002060"/>
                </a:solidFill>
              </a:rPr>
              <a:t> to </a:t>
            </a:r>
            <a:r>
              <a:rPr lang="en-US" sz="2000" dirty="0" smtClean="0">
                <a:solidFill>
                  <a:srgbClr val="002060"/>
                </a:solidFill>
              </a:rPr>
              <a:t>3</a:t>
            </a:r>
            <a:r>
              <a:rPr lang="en-US" sz="2000" baseline="30000" dirty="0" smtClean="0">
                <a:solidFill>
                  <a:srgbClr val="002060"/>
                </a:solidFill>
              </a:rPr>
              <a:t>rd</a:t>
            </a:r>
            <a:r>
              <a:rPr lang="en-US" sz="2000" dirty="0" smtClean="0">
                <a:solidFill>
                  <a:srgbClr val="002060"/>
                </a:solidFill>
              </a:rPr>
              <a:t> order</a:t>
            </a:r>
          </a:p>
          <a:p>
            <a:pPr algn="just">
              <a:spcBef>
                <a:spcPts val="1200"/>
              </a:spcBef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- Larger pressures (core, super-Earths) :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Vinet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EoS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is better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66728" y="214290"/>
            <a:ext cx="8305800" cy="418352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We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need</a:t>
            </a:r>
            <a:r>
              <a:rPr lang="fr-CH" sz="3600" dirty="0" smtClean="0">
                <a:solidFill>
                  <a:schemeClr val="bg1"/>
                </a:solidFill>
              </a:rPr>
              <a:t> an </a:t>
            </a:r>
            <a:r>
              <a:rPr lang="fr-CH" sz="3600" dirty="0" err="1" smtClean="0">
                <a:solidFill>
                  <a:schemeClr val="bg1"/>
                </a:solidFill>
              </a:rPr>
              <a:t>equation</a:t>
            </a:r>
            <a:r>
              <a:rPr lang="fr-CH" sz="3600" dirty="0" smtClean="0">
                <a:solidFill>
                  <a:schemeClr val="bg1"/>
                </a:solidFill>
              </a:rPr>
              <a:t> of state!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3400" cy="633428"/>
          </a:xfrm>
        </p:spPr>
        <p:txBody>
          <a:bodyPr>
            <a:noAutofit/>
          </a:bodyPr>
          <a:lstStyle/>
          <a:p>
            <a:r>
              <a:rPr lang="en-US" sz="3600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physics and equations of state</a:t>
            </a:r>
            <a:endParaRPr lang="fr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39" y="1371600"/>
            <a:ext cx="4527122" cy="491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29600" cy="561228"/>
          </a:xfrm>
        </p:spPr>
        <p:txBody>
          <a:bodyPr>
            <a:noAutofit/>
          </a:bodyPr>
          <a:lstStyle/>
          <a:p>
            <a:pPr algn="l"/>
            <a:r>
              <a:rPr lang="fr-CH" sz="3600" dirty="0" err="1" smtClean="0">
                <a:solidFill>
                  <a:schemeClr val="bg1"/>
                </a:solidFill>
              </a:rPr>
              <a:t>Determination</a:t>
            </a:r>
            <a:r>
              <a:rPr lang="fr-CH" sz="3600" dirty="0" smtClean="0">
                <a:solidFill>
                  <a:schemeClr val="bg1"/>
                </a:solidFill>
              </a:rPr>
              <a:t> of </a:t>
            </a:r>
            <a:r>
              <a:rPr lang="fr-CH" sz="3600" dirty="0" err="1" smtClean="0">
                <a:solidFill>
                  <a:schemeClr val="bg1"/>
                </a:solidFill>
              </a:rPr>
              <a:t>mineral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properties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35741" y="2819400"/>
            <a:ext cx="8534400" cy="3124200"/>
          </a:xfrm>
        </p:spPr>
        <p:txBody>
          <a:bodyPr>
            <a:normAutofit/>
          </a:bodyPr>
          <a:lstStyle/>
          <a:p>
            <a:pPr algn="just" eaLnBrk="1" hangingPunct="1"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400" dirty="0" smtClean="0"/>
              <a:t> </a:t>
            </a:r>
            <a:r>
              <a:rPr lang="en-US" sz="2200" dirty="0" smtClean="0">
                <a:solidFill>
                  <a:srgbClr val="C00000"/>
                </a:solidFill>
              </a:rPr>
              <a:t>Experiments</a:t>
            </a:r>
          </a:p>
          <a:p>
            <a:pPr lvl="1" algn="just" eaLnBrk="1" hangingPunct="1">
              <a:buNone/>
            </a:pPr>
            <a:r>
              <a:rPr lang="en-US" sz="2200" dirty="0" smtClean="0"/>
              <a:t>- </a:t>
            </a:r>
            <a:r>
              <a:rPr lang="en-US" sz="2200" dirty="0" smtClean="0">
                <a:solidFill>
                  <a:srgbClr val="002060"/>
                </a:solidFill>
              </a:rPr>
              <a:t>Shock-wave</a:t>
            </a:r>
          </a:p>
          <a:p>
            <a:pPr lvl="1" algn="just" eaLnBrk="1" hangingPunct="1">
              <a:buNone/>
            </a:pPr>
            <a:r>
              <a:rPr lang="en-US" sz="2200" dirty="0" smtClean="0"/>
              <a:t>- </a:t>
            </a:r>
            <a:r>
              <a:rPr lang="en-US" sz="2200" dirty="0" smtClean="0">
                <a:solidFill>
                  <a:srgbClr val="002060"/>
                </a:solidFill>
              </a:rPr>
              <a:t>Diamond anvil or multi-anvil</a:t>
            </a:r>
          </a:p>
          <a:p>
            <a:pPr marL="0" indent="0" algn="just" eaLnBrk="1" hangingPunct="1">
              <a:spcBef>
                <a:spcPts val="2400"/>
              </a:spcBef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400" dirty="0" smtClean="0"/>
              <a:t> </a:t>
            </a:r>
            <a:r>
              <a:rPr lang="en-US" sz="2200" dirty="0" smtClean="0">
                <a:solidFill>
                  <a:srgbClr val="C00000"/>
                </a:solidFill>
              </a:rPr>
              <a:t>Numerical models </a:t>
            </a:r>
            <a:r>
              <a:rPr lang="en-US" sz="2200" dirty="0" smtClean="0">
                <a:solidFill>
                  <a:srgbClr val="002060"/>
                </a:solidFill>
              </a:rPr>
              <a:t>+ quantum mechanics : ‘</a:t>
            </a:r>
            <a:r>
              <a:rPr lang="en-US" sz="2200" i="1" dirty="0" smtClean="0">
                <a:solidFill>
                  <a:srgbClr val="002060"/>
                </a:solidFill>
              </a:rPr>
              <a:t>ab initio</a:t>
            </a:r>
            <a:r>
              <a:rPr lang="en-US" sz="2200" dirty="0" smtClean="0">
                <a:solidFill>
                  <a:srgbClr val="002060"/>
                </a:solidFill>
              </a:rPr>
              <a:t>’ calculations (simulate lattice vibrations) : phase changes, thermo-elastic properties, …</a:t>
            </a:r>
          </a:p>
          <a:p>
            <a:pPr marL="0" indent="0" algn="just" eaLnBrk="1" hangingPunct="1">
              <a:spcBef>
                <a:spcPts val="2400"/>
              </a:spcBef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400" dirty="0" smtClean="0"/>
              <a:t> </a:t>
            </a:r>
            <a:r>
              <a:rPr lang="en-US" sz="2200" dirty="0" smtClean="0">
                <a:solidFill>
                  <a:srgbClr val="C00000"/>
                </a:solidFill>
              </a:rPr>
              <a:t>Theory</a:t>
            </a:r>
            <a:r>
              <a:rPr lang="en-US" sz="2200" dirty="0" smtClean="0">
                <a:solidFill>
                  <a:srgbClr val="002060"/>
                </a:solidFill>
              </a:rPr>
              <a:t> (based on thermodynamics, e.g., minimization of Gibbs free energy of mineralogical aggregate) : allows predicting phase diagrams.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42882" y="1176334"/>
            <a:ext cx="8320118" cy="10382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Various methods can be used to determine phase diagrams, thermo-elastic properties, equation of state at temperature and pressure of planetary mantle, transport properties (viscosity, conductivities). Mainly:</a:t>
            </a:r>
          </a:p>
        </p:txBody>
      </p:sp>
    </p:spTree>
    <p:extLst>
      <p:ext uri="{BB962C8B-B14F-4D97-AF65-F5344CB8AC3E}">
        <p14:creationId xmlns:p14="http://schemas.microsoft.com/office/powerpoint/2010/main" val="14257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214282" y="4095690"/>
            <a:ext cx="86439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and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P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at phase change are determined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by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equality of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Gibbs free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energy: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561228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Constituent relations (phase diagrams)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914400"/>
            <a:ext cx="8572560" cy="300039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Many phase change can occur in planetary interiors depending on temperature and pressure:</a:t>
            </a:r>
          </a:p>
          <a:p>
            <a:pPr marL="252000" algn="just">
              <a:spcBef>
                <a:spcPts val="1200"/>
              </a:spcBef>
              <a:buNone/>
            </a:pPr>
            <a:r>
              <a:rPr lang="en-US" sz="2000" i="1" dirty="0" smtClean="0">
                <a:solidFill>
                  <a:srgbClr val="002060"/>
                </a:solidFill>
              </a:rPr>
              <a:t>- Solid to liquid (melting)</a:t>
            </a:r>
          </a:p>
          <a:p>
            <a:pPr marL="252000" algn="just">
              <a:spcBef>
                <a:spcPts val="600"/>
              </a:spcBef>
              <a:buNone/>
            </a:pPr>
            <a:r>
              <a:rPr lang="en-US" sz="2000" i="1" dirty="0" smtClean="0">
                <a:solidFill>
                  <a:srgbClr val="002060"/>
                </a:solidFill>
              </a:rPr>
              <a:t>- Liquid to solid (magma crystallization)</a:t>
            </a:r>
          </a:p>
          <a:p>
            <a:pPr marL="252000" algn="just">
              <a:spcBef>
                <a:spcPts val="600"/>
              </a:spcBef>
              <a:buNone/>
            </a:pPr>
            <a:r>
              <a:rPr lang="en-US" sz="2000" i="1" dirty="0" smtClean="0">
                <a:solidFill>
                  <a:srgbClr val="002060"/>
                </a:solidFill>
              </a:rPr>
              <a:t>- Several solid phases depending on T, P (particularly in rocks)</a:t>
            </a:r>
          </a:p>
          <a:p>
            <a:pPr marL="252000" algn="just">
              <a:spcBef>
                <a:spcPts val="600"/>
              </a:spcBef>
              <a:buNone/>
            </a:pPr>
            <a:r>
              <a:rPr lang="en-US" sz="2000" i="1" dirty="0" smtClean="0">
                <a:solidFill>
                  <a:srgbClr val="002060"/>
                </a:solidFill>
              </a:rPr>
              <a:t>- Transitions molecular to atomic</a:t>
            </a:r>
          </a:p>
          <a:p>
            <a:pPr marL="252000" algn="just">
              <a:spcBef>
                <a:spcPts val="600"/>
              </a:spcBef>
              <a:buNone/>
            </a:pPr>
            <a:r>
              <a:rPr lang="en-US" sz="2000" i="1" dirty="0" smtClean="0">
                <a:solidFill>
                  <a:srgbClr val="002060"/>
                </a:solidFill>
              </a:rPr>
              <a:t>- Transition to ‘metallic’ (overlapping, mobile electrons) at high pressure.</a:t>
            </a:r>
          </a:p>
          <a:p>
            <a:pPr marL="252000" algn="just" eaLnBrk="1" hangingPunct="1">
              <a:spcBef>
                <a:spcPts val="600"/>
              </a:spcBef>
              <a:buNone/>
            </a:pPr>
            <a:r>
              <a:rPr lang="en-US" sz="2000" i="1" dirty="0" smtClean="0">
                <a:solidFill>
                  <a:srgbClr val="002060"/>
                </a:solidFill>
              </a:rPr>
              <a:t>- Supercritical fluid: no distinction between liquid and gas</a:t>
            </a:r>
          </a:p>
        </p:txBody>
      </p:sp>
      <p:graphicFrame>
        <p:nvGraphicFramePr>
          <p:cNvPr id="430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093325"/>
              </p:ext>
            </p:extLst>
          </p:nvPr>
        </p:nvGraphicFramePr>
        <p:xfrm>
          <a:off x="4205288" y="4648200"/>
          <a:ext cx="269208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7" name="Equation" r:id="rId4" imgW="1346040" imgH="228600" progId="Equation.3">
                  <p:embed/>
                </p:oleObj>
              </mc:Choice>
              <mc:Fallback>
                <p:oleObj name="Equation" r:id="rId4" imgW="1346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4648200"/>
                        <a:ext cx="269208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187402"/>
              </p:ext>
            </p:extLst>
          </p:nvPr>
        </p:nvGraphicFramePr>
        <p:xfrm>
          <a:off x="4267200" y="6019800"/>
          <a:ext cx="3276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8" name="Equation" r:id="rId6" imgW="1638300" imgH="190500" progId="Equation.3">
                  <p:embed/>
                </p:oleObj>
              </mc:Choice>
              <mc:Fallback>
                <p:oleObj name="Equation" r:id="rId6" imgW="1638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6019800"/>
                        <a:ext cx="32766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95202" y="5388114"/>
            <a:ext cx="86439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Like for other phase changes,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and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P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for melting are determined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by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equality of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Gibbs free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energy: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684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8"/>
          <p:cNvSpPr txBox="1">
            <a:spLocks/>
          </p:cNvSpPr>
          <p:nvPr/>
        </p:nvSpPr>
        <p:spPr>
          <a:xfrm>
            <a:off x="142844" y="142852"/>
            <a:ext cx="8229600" cy="56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smtClean="0">
                <a:solidFill>
                  <a:schemeClr val="bg1"/>
                </a:solidFill>
                <a:latin typeface="Calibri"/>
              </a:rPr>
              <a:t>Phase transition and Gibbs free energy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2844" y="914400"/>
            <a:ext cx="86439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The phase occurring at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and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P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is the phase with smallest Gibbs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free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energy: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3400" y="1417767"/>
                <a:ext cx="20574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𝑇𝑆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417767"/>
                <a:ext cx="2057400" cy="307777"/>
              </a:xfrm>
              <a:prstGeom prst="rect">
                <a:avLst/>
              </a:prstGeom>
              <a:blipFill rotWithShape="0">
                <a:blip r:embed="rId2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48000" y="1371600"/>
            <a:ext cx="35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H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is enthalpy and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S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is entropy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2844" y="3276600"/>
            <a:ext cx="87725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Enthalpy: total energy of the system, including internal energy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U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(potential energy in interatomic bonding + kinetic energy of atomic vibrations) and the work done on the system,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PV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6846" y="4343400"/>
                <a:ext cx="20574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𝑃𝑉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46" y="4343400"/>
                <a:ext cx="2057400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42844" y="1899204"/>
            <a:ext cx="87725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Entropy : measures the system disorder. Change in entropy (</a:t>
            </a:r>
            <a:r>
              <a:rPr lang="en-US" sz="2000" i="1" dirty="0" err="1" smtClean="0">
                <a:solidFill>
                  <a:srgbClr val="002060"/>
                </a:solidFill>
                <a:latin typeface="+mn-lt"/>
              </a:rPr>
              <a:t>dS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) given as the ratio between the amount of heat absorbed by the system (</a:t>
            </a:r>
            <a:r>
              <a:rPr lang="en-US" sz="2000" i="1" dirty="0" err="1" smtClean="0">
                <a:solidFill>
                  <a:srgbClr val="002060"/>
                </a:solidFill>
                <a:latin typeface="+mn-lt"/>
              </a:rPr>
              <a:t>dQ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), and the temperature 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1000" y="2590839"/>
                <a:ext cx="2057400" cy="6027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590839"/>
                <a:ext cx="2057400" cy="6027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42844" y="4875818"/>
            <a:ext cx="877255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0" dirty="0" smtClean="0">
                <a:solidFill>
                  <a:srgbClr val="002060"/>
                </a:solidFill>
              </a:rPr>
              <a:t>‘Standard state’ : enthalpy of the elements is zero, and the enthalpy of a mineral or phase is the change in enthalpy (or heat) needed to form this mineral or phase. Two cases :</a:t>
            </a:r>
          </a:p>
          <a:p>
            <a:pPr algn="just">
              <a:spcBef>
                <a:spcPts val="18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- </a:t>
            </a:r>
            <a:r>
              <a:rPr lang="en-US" sz="1600" dirty="0" smtClean="0">
                <a:solidFill>
                  <a:srgbClr val="C00000"/>
                </a:solidFill>
              </a:rPr>
              <a:t>Endothermic</a:t>
            </a:r>
            <a:r>
              <a:rPr lang="en-US" sz="1600" dirty="0" smtClean="0">
                <a:solidFill>
                  <a:srgbClr val="002060"/>
                </a:solidFill>
              </a:rPr>
              <a:t> process: the mineral formation </a:t>
            </a:r>
            <a:r>
              <a:rPr lang="en-US" sz="1600" dirty="0" smtClean="0">
                <a:solidFill>
                  <a:srgbClr val="C00000"/>
                </a:solidFill>
              </a:rPr>
              <a:t>requires</a:t>
            </a:r>
            <a:r>
              <a:rPr lang="en-US" sz="1600" dirty="0" smtClean="0">
                <a:solidFill>
                  <a:srgbClr val="002060"/>
                </a:solidFill>
              </a:rPr>
              <a:t> energy, and the change in enthalpy is </a:t>
            </a:r>
            <a:r>
              <a:rPr lang="en-US" sz="1600" dirty="0" smtClean="0">
                <a:solidFill>
                  <a:srgbClr val="C00000"/>
                </a:solidFill>
              </a:rPr>
              <a:t>positive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- </a:t>
            </a:r>
            <a:r>
              <a:rPr lang="en-US" sz="1600" dirty="0" smtClean="0">
                <a:solidFill>
                  <a:srgbClr val="C00000"/>
                </a:solidFill>
              </a:rPr>
              <a:t>Exothermic</a:t>
            </a:r>
            <a:r>
              <a:rPr lang="en-US" sz="1600" dirty="0" smtClean="0">
                <a:solidFill>
                  <a:srgbClr val="002060"/>
                </a:solidFill>
              </a:rPr>
              <a:t> process</a:t>
            </a:r>
            <a:r>
              <a:rPr lang="en-US" sz="1600" dirty="0">
                <a:solidFill>
                  <a:srgbClr val="002060"/>
                </a:solidFill>
              </a:rPr>
              <a:t>: the mineral formation </a:t>
            </a:r>
            <a:r>
              <a:rPr lang="en-US" sz="1600" dirty="0" smtClean="0">
                <a:solidFill>
                  <a:srgbClr val="C00000"/>
                </a:solidFill>
              </a:rPr>
              <a:t>releases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energy, and the change in enthalpy is </a:t>
            </a:r>
            <a:r>
              <a:rPr lang="en-US" sz="1600" dirty="0" smtClean="0">
                <a:solidFill>
                  <a:srgbClr val="C00000"/>
                </a:solidFill>
              </a:rPr>
              <a:t>negative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8"/>
          <p:cNvSpPr txBox="1">
            <a:spLocks/>
          </p:cNvSpPr>
          <p:nvPr/>
        </p:nvSpPr>
        <p:spPr>
          <a:xfrm>
            <a:off x="142844" y="142852"/>
            <a:ext cx="8229600" cy="56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smtClean="0">
                <a:solidFill>
                  <a:schemeClr val="bg1"/>
                </a:solidFill>
                <a:latin typeface="Calibri"/>
              </a:rPr>
              <a:t>Phase transition and Gibbs free energy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52400" y="838200"/>
            <a:ext cx="86439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First law of thermodynamics (energy conservation, at constant pressure) 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19400" y="1874966"/>
                <a:ext cx="40386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𝑑𝐻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/>
                      </a:rPr>
                      <m:t>𝑉𝑑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r>
                      <a:rPr lang="en-US" sz="2000" b="0" i="1" smtClean="0">
                        <a:latin typeface="Cambria Math"/>
                      </a:rPr>
                      <m:t>𝑃𝑑𝑉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altLang="zh-TW" sz="20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𝑑𝑄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altLang="zh-TW" sz="2000" i="1">
                        <a:latin typeface="Cambria Math"/>
                      </a:rPr>
                      <m:t>𝑉𝑑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74966"/>
                <a:ext cx="4038600" cy="307777"/>
              </a:xfrm>
              <a:prstGeom prst="rect">
                <a:avLst/>
              </a:prstGeom>
              <a:blipFill rotWithShape="1">
                <a:blip r:embed="rId2"/>
                <a:stretch>
                  <a:fillRect l="-2266" r="-1511" b="-28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2400" y="1828800"/>
            <a:ext cx="266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Variation in enthalpy 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62000" y="1371600"/>
                <a:ext cx="20574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𝑑𝑄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𝑃𝑑𝑉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371600"/>
                <a:ext cx="2057400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8600" y="3429000"/>
                <a:ext cx="2057400" cy="6027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429000"/>
                <a:ext cx="2057400" cy="6027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52400" y="2362200"/>
            <a:ext cx="86041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spc="-100" dirty="0" smtClean="0">
                <a:solidFill>
                  <a:srgbClr val="002060"/>
                </a:solidFill>
                <a:latin typeface="+mn-lt"/>
              </a:rPr>
              <a:t>For a reversible process, the change in entropy after a heating and cooling cycle should be zero. In natural systems, change in entropy is larger than zero: the mineral decrease its entropy, but  the heat released increases the disorder of the surroundings:</a:t>
            </a:r>
            <a:endParaRPr lang="en-US" sz="2000" spc="-100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77240" y="4724400"/>
                <a:ext cx="249936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𝑑𝐺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𝑑𝐻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𝑇𝑑𝑆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 </m:t>
                    </m:r>
                  </m:oMath>
                </a14:m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4724400"/>
                <a:ext cx="2499360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3659" t="-260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52400" y="4203982"/>
            <a:ext cx="39559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At constant pressure, </a:t>
            </a:r>
            <a:r>
              <a:rPr lang="en-US" sz="2000" i="1" dirty="0" err="1" smtClean="0">
                <a:solidFill>
                  <a:srgbClr val="002060"/>
                </a:solidFill>
                <a:latin typeface="+mn-lt"/>
              </a:rPr>
              <a:t>dH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= </a:t>
            </a:r>
            <a:r>
              <a:rPr lang="en-US" sz="2000" i="1" dirty="0" err="1" smtClean="0">
                <a:solidFill>
                  <a:srgbClr val="002060"/>
                </a:solidFill>
                <a:latin typeface="+mn-lt"/>
              </a:rPr>
              <a:t>dQ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and</a:t>
            </a:r>
            <a:endParaRPr lang="en-US" sz="20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52400" y="5162490"/>
            <a:ext cx="86041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spc="-100" dirty="0" smtClean="0">
                <a:solidFill>
                  <a:srgbClr val="002060"/>
                </a:solidFill>
                <a:latin typeface="+mn-lt"/>
              </a:rPr>
              <a:t>Because </a:t>
            </a:r>
            <a:r>
              <a:rPr lang="en-US" sz="2000" i="1" spc="-100" dirty="0" err="1" smtClean="0">
                <a:solidFill>
                  <a:srgbClr val="002060"/>
                </a:solidFill>
                <a:latin typeface="+mn-lt"/>
              </a:rPr>
              <a:t>T</a:t>
            </a:r>
            <a:r>
              <a:rPr lang="en-US" sz="2000" spc="-100" dirty="0" err="1" smtClean="0">
                <a:solidFill>
                  <a:srgbClr val="002060"/>
                </a:solidFill>
                <a:latin typeface="+mn-lt"/>
              </a:rPr>
              <a:t>d</a:t>
            </a:r>
            <a:r>
              <a:rPr lang="en-US" sz="2000" i="1" spc="-100" dirty="0" err="1" smtClean="0">
                <a:solidFill>
                  <a:srgbClr val="002060"/>
                </a:solidFill>
                <a:latin typeface="+mn-lt"/>
              </a:rPr>
              <a:t>S</a:t>
            </a:r>
            <a:r>
              <a:rPr lang="en-US" sz="2000" spc="-100" dirty="0" smtClean="0">
                <a:solidFill>
                  <a:srgbClr val="002060"/>
                </a:solidFill>
                <a:latin typeface="+mn-lt"/>
              </a:rPr>
              <a:t> &gt; </a:t>
            </a:r>
            <a:r>
              <a:rPr lang="en-US" sz="2000" spc="-100" dirty="0" err="1" smtClean="0">
                <a:solidFill>
                  <a:srgbClr val="002060"/>
                </a:solidFill>
                <a:latin typeface="+mn-lt"/>
              </a:rPr>
              <a:t>d</a:t>
            </a:r>
            <a:r>
              <a:rPr lang="en-US" sz="2000" i="1" spc="-100" dirty="0" err="1" smtClean="0">
                <a:solidFill>
                  <a:srgbClr val="002060"/>
                </a:solidFill>
                <a:latin typeface="+mn-lt"/>
              </a:rPr>
              <a:t>Q</a:t>
            </a:r>
            <a:r>
              <a:rPr lang="en-US" sz="2000" spc="-100" dirty="0" smtClean="0">
                <a:solidFill>
                  <a:srgbClr val="002060"/>
                </a:solidFill>
                <a:latin typeface="+mn-lt"/>
              </a:rPr>
              <a:t>, the change in Gibbs free energy is negative, </a:t>
            </a:r>
            <a:r>
              <a:rPr lang="en-US" sz="2000" i="1" spc="-100" dirty="0" smtClean="0">
                <a:solidFill>
                  <a:srgbClr val="002060"/>
                </a:solidFill>
                <a:latin typeface="+mn-lt"/>
              </a:rPr>
              <a:t>i.e.</a:t>
            </a:r>
            <a:r>
              <a:rPr lang="en-US" sz="2000" spc="-100" dirty="0" smtClean="0">
                <a:solidFill>
                  <a:srgbClr val="002060"/>
                </a:solidFill>
                <a:latin typeface="+mn-lt"/>
              </a:rPr>
              <a:t> the stable phase is that having the </a:t>
            </a:r>
            <a:r>
              <a:rPr lang="en-US" sz="2000" spc="-100" dirty="0" smtClean="0">
                <a:solidFill>
                  <a:srgbClr val="C00000"/>
                </a:solidFill>
                <a:latin typeface="+mn-lt"/>
              </a:rPr>
              <a:t>smallest</a:t>
            </a:r>
            <a:r>
              <a:rPr lang="en-US" sz="2000" spc="-100" dirty="0" smtClean="0">
                <a:solidFill>
                  <a:srgbClr val="002060"/>
                </a:solidFill>
                <a:latin typeface="+mn-lt"/>
              </a:rPr>
              <a:t> (minimum) Gibbs free energy.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endParaRPr lang="en-US" sz="2000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313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214282" y="214290"/>
            <a:ext cx="8229600" cy="500082"/>
          </a:xfrm>
        </p:spPr>
        <p:txBody>
          <a:bodyPr>
            <a:noAutofit/>
          </a:bodyPr>
          <a:lstStyle/>
          <a:p>
            <a:pPr algn="l"/>
            <a:r>
              <a:rPr lang="fr-CH" sz="4000" dirty="0" smtClean="0">
                <a:solidFill>
                  <a:schemeClr val="bg1"/>
                </a:solidFill>
              </a:rPr>
              <a:t>High pressure </a:t>
            </a:r>
            <a:r>
              <a:rPr lang="fr-CH" sz="4000" dirty="0" err="1" smtClean="0">
                <a:solidFill>
                  <a:schemeClr val="bg1"/>
                </a:solidFill>
              </a:rPr>
              <a:t>experiments</a:t>
            </a:r>
            <a:endParaRPr lang="fr-CH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838200"/>
            <a:ext cx="8786874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1200" dirty="0" smtClean="0">
                <a:latin typeface="Wingdings" panose="05000000000000000000" pitchFamily="2" charset="2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Minerals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or rocks are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submitted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to high pressures (up to ~100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GPa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) and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temperatures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 (~1000 K),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from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which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we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deduce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:</a:t>
            </a:r>
          </a:p>
          <a:p>
            <a:pPr algn="just">
              <a:spcBef>
                <a:spcPts val="1200"/>
              </a:spcBef>
            </a:pPr>
            <a:r>
              <a:rPr lang="fr-CH" sz="1600" dirty="0">
                <a:solidFill>
                  <a:srgbClr val="002060"/>
                </a:solidFill>
              </a:rPr>
              <a:t> </a:t>
            </a:r>
            <a:r>
              <a:rPr lang="fr-CH" sz="1600" dirty="0" smtClean="0">
                <a:solidFill>
                  <a:srgbClr val="002060"/>
                </a:solidFill>
              </a:rPr>
              <a:t>    - Phase </a:t>
            </a:r>
            <a:r>
              <a:rPr lang="fr-CH" sz="1600" dirty="0" err="1" smtClean="0">
                <a:solidFill>
                  <a:srgbClr val="002060"/>
                </a:solidFill>
              </a:rPr>
              <a:t>diagrams</a:t>
            </a:r>
            <a:endParaRPr lang="fr-CH" sz="1600" dirty="0" smtClean="0">
              <a:solidFill>
                <a:srgbClr val="002060"/>
              </a:solidFill>
            </a:endParaRPr>
          </a:p>
          <a:p>
            <a:pPr algn="just">
              <a:spcBef>
                <a:spcPts val="300"/>
              </a:spcBef>
            </a:pPr>
            <a:r>
              <a:rPr lang="fr-CH" sz="1600" dirty="0">
                <a:solidFill>
                  <a:srgbClr val="002060"/>
                </a:solidFill>
              </a:rPr>
              <a:t> </a:t>
            </a:r>
            <a:r>
              <a:rPr lang="fr-CH" sz="1600" dirty="0" smtClean="0">
                <a:solidFill>
                  <a:srgbClr val="002060"/>
                </a:solidFill>
              </a:rPr>
              <a:t>    - Thermo-</a:t>
            </a:r>
            <a:r>
              <a:rPr lang="fr-CH" sz="1600" dirty="0" err="1" smtClean="0">
                <a:solidFill>
                  <a:srgbClr val="002060"/>
                </a:solidFill>
              </a:rPr>
              <a:t>elastic</a:t>
            </a:r>
            <a:r>
              <a:rPr lang="fr-CH" sz="1600" dirty="0" smtClean="0">
                <a:solidFill>
                  <a:srgbClr val="002060"/>
                </a:solidFill>
              </a:rPr>
              <a:t> </a:t>
            </a:r>
            <a:r>
              <a:rPr lang="fr-CH" sz="1600" dirty="0" err="1" smtClean="0">
                <a:solidFill>
                  <a:srgbClr val="002060"/>
                </a:solidFill>
              </a:rPr>
              <a:t>properties</a:t>
            </a:r>
            <a:endParaRPr lang="fr-CH" sz="1600" dirty="0" smtClean="0">
              <a:solidFill>
                <a:srgbClr val="002060"/>
              </a:solidFill>
            </a:endParaRPr>
          </a:p>
          <a:p>
            <a:pPr algn="just">
              <a:spcBef>
                <a:spcPts val="300"/>
              </a:spcBef>
            </a:pPr>
            <a:r>
              <a:rPr lang="fr-CH" sz="1600" dirty="0">
                <a:solidFill>
                  <a:srgbClr val="002060"/>
                </a:solidFill>
              </a:rPr>
              <a:t> </a:t>
            </a:r>
            <a:r>
              <a:rPr lang="fr-CH" sz="1600" dirty="0" smtClean="0">
                <a:solidFill>
                  <a:srgbClr val="002060"/>
                </a:solidFill>
              </a:rPr>
              <a:t>    - Transport </a:t>
            </a:r>
            <a:r>
              <a:rPr lang="fr-CH" sz="1600" dirty="0" err="1" smtClean="0">
                <a:solidFill>
                  <a:srgbClr val="002060"/>
                </a:solidFill>
              </a:rPr>
              <a:t>properties</a:t>
            </a:r>
            <a:endParaRPr lang="fr-CH" sz="1600" dirty="0" smtClean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83" y="2819400"/>
            <a:ext cx="3056859" cy="3733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9" y="2590800"/>
            <a:ext cx="4160092" cy="421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76200" y="142852"/>
            <a:ext cx="9001156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Iron</a:t>
            </a:r>
            <a:r>
              <a:rPr lang="fr-CH" sz="3600" dirty="0" smtClean="0">
                <a:solidFill>
                  <a:schemeClr val="bg1"/>
                </a:solidFill>
              </a:rPr>
              <a:t> phase </a:t>
            </a:r>
            <a:r>
              <a:rPr lang="fr-CH" sz="3600" dirty="0" err="1" smtClean="0">
                <a:solidFill>
                  <a:schemeClr val="bg1"/>
                </a:solidFill>
              </a:rPr>
              <a:t>diagram</a:t>
            </a:r>
            <a:r>
              <a:rPr lang="fr-CH" sz="3600" dirty="0" smtClean="0">
                <a:solidFill>
                  <a:schemeClr val="bg1"/>
                </a:solidFill>
              </a:rPr>
              <a:t>: high-pressure </a:t>
            </a:r>
            <a:r>
              <a:rPr lang="fr-CH" sz="3600" dirty="0" err="1" smtClean="0">
                <a:solidFill>
                  <a:schemeClr val="bg1"/>
                </a:solidFill>
              </a:rPr>
              <a:t>experiments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28646"/>
            <a:ext cx="3505200" cy="56740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44" y="1065818"/>
            <a:ext cx="4810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1200" dirty="0" smtClean="0">
                <a:latin typeface="Wingdings" panose="05000000000000000000" pitchFamily="2" charset="2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Samples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are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heated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to high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temperature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(up to 7000 K)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with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laser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beams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.</a:t>
            </a:r>
            <a:endParaRPr lang="fr-CH" sz="1600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776" y="2057400"/>
            <a:ext cx="4810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1200" dirty="0" smtClean="0">
                <a:latin typeface="Wingdings" panose="05000000000000000000" pitchFamily="2" charset="2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Observation of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crystallographic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structure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with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X-ray diffraction.</a:t>
            </a:r>
            <a:endParaRPr lang="fr-CH" sz="1600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76" y="2895600"/>
            <a:ext cx="4810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1200" dirty="0" smtClean="0">
                <a:latin typeface="Wingdings" panose="05000000000000000000" pitchFamily="2" charset="2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At 53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GPa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, the stable structure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is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-Fe (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cubic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face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centered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).</a:t>
            </a:r>
            <a:endParaRPr lang="fr-CH" sz="1600" dirty="0" smtClean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833" y="3886200"/>
            <a:ext cx="48101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1200" dirty="0" smtClean="0">
                <a:latin typeface="Wingdings" panose="05000000000000000000" pitchFamily="2" charset="2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At 133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GPa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, the stable structure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is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smtClean="0">
                <a:solidFill>
                  <a:srgbClr val="002060"/>
                </a:solidFill>
                <a:latin typeface="Symbol" panose="05050102010706020507" pitchFamily="18" charset="2"/>
              </a:rPr>
              <a:t>e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-Fe (hexagonal compact).</a:t>
            </a:r>
            <a:endParaRPr lang="fr-CH" sz="2000" dirty="0" smtClean="0">
              <a:solidFill>
                <a:srgbClr val="002060"/>
              </a:solidFill>
            </a:endParaRPr>
          </a:p>
          <a:p>
            <a:pPr algn="just"/>
            <a:endParaRPr lang="fr-CH" sz="2000" dirty="0" smtClean="0">
              <a:solidFill>
                <a:srgbClr val="002060"/>
              </a:solidFill>
            </a:endParaRPr>
          </a:p>
          <a:p>
            <a:pPr algn="just"/>
            <a:r>
              <a:rPr lang="fr-CH" sz="2000" dirty="0" smtClean="0">
                <a:solidFill>
                  <a:srgbClr val="002060"/>
                </a:solidFill>
              </a:rPr>
              <a:t>As the </a:t>
            </a:r>
            <a:r>
              <a:rPr lang="fr-CH" sz="2000" dirty="0" err="1" smtClean="0">
                <a:solidFill>
                  <a:srgbClr val="002060"/>
                </a:solidFill>
              </a:rPr>
              <a:t>temperature</a:t>
            </a:r>
            <a:r>
              <a:rPr lang="fr-CH" sz="2000" dirty="0" smtClean="0">
                <a:solidFill>
                  <a:srgbClr val="002060"/>
                </a:solidFill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</a:rPr>
              <a:t>increases</a:t>
            </a:r>
            <a:r>
              <a:rPr lang="fr-CH" sz="2000" dirty="0" smtClean="0">
                <a:solidFill>
                  <a:srgbClr val="002060"/>
                </a:solidFill>
              </a:rPr>
              <a:t>, the </a:t>
            </a:r>
            <a:r>
              <a:rPr lang="fr-CH" sz="2000" dirty="0" err="1" smtClean="0">
                <a:solidFill>
                  <a:srgbClr val="002060"/>
                </a:solidFill>
              </a:rPr>
              <a:t>sample</a:t>
            </a:r>
            <a:r>
              <a:rPr lang="fr-CH" sz="2000" dirty="0" smtClean="0">
                <a:solidFill>
                  <a:srgbClr val="002060"/>
                </a:solidFill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</a:rPr>
              <a:t>starts</a:t>
            </a:r>
            <a:r>
              <a:rPr lang="fr-CH" sz="2000" dirty="0" smtClean="0">
                <a:solidFill>
                  <a:srgbClr val="002060"/>
                </a:solidFill>
              </a:rPr>
              <a:t> to </a:t>
            </a:r>
            <a:r>
              <a:rPr lang="fr-CH" sz="2000" dirty="0" err="1" smtClean="0">
                <a:solidFill>
                  <a:srgbClr val="002060"/>
                </a:solidFill>
              </a:rPr>
              <a:t>melt</a:t>
            </a:r>
            <a:r>
              <a:rPr lang="fr-CH" sz="2000" dirty="0" smtClean="0">
                <a:solidFill>
                  <a:srgbClr val="002060"/>
                </a:solidFill>
              </a:rPr>
              <a:t> : the diffraction </a:t>
            </a:r>
            <a:r>
              <a:rPr lang="fr-CH" sz="2000" dirty="0" err="1" smtClean="0">
                <a:solidFill>
                  <a:srgbClr val="002060"/>
                </a:solidFill>
              </a:rPr>
              <a:t>peaks</a:t>
            </a:r>
            <a:r>
              <a:rPr lang="fr-CH" sz="2000" dirty="0" smtClean="0">
                <a:solidFill>
                  <a:srgbClr val="002060"/>
                </a:solidFill>
              </a:rPr>
              <a:t> are </a:t>
            </a:r>
            <a:r>
              <a:rPr lang="fr-CH" sz="2000" dirty="0" err="1" smtClean="0">
                <a:solidFill>
                  <a:srgbClr val="002060"/>
                </a:solidFill>
              </a:rPr>
              <a:t>smaller</a:t>
            </a:r>
            <a:r>
              <a:rPr lang="fr-CH" sz="2000" dirty="0" smtClean="0">
                <a:solidFill>
                  <a:srgbClr val="002060"/>
                </a:solidFill>
              </a:rPr>
              <a:t>, more diffuse, and </a:t>
            </a:r>
            <a:r>
              <a:rPr lang="fr-CH" sz="2000" dirty="0" err="1" smtClean="0">
                <a:solidFill>
                  <a:srgbClr val="002060"/>
                </a:solidFill>
              </a:rPr>
              <a:t>disappear</a:t>
            </a:r>
            <a:r>
              <a:rPr lang="fr-CH" sz="2000" dirty="0" smtClean="0">
                <a:solidFill>
                  <a:srgbClr val="002060"/>
                </a:solidFill>
              </a:rPr>
              <a:t> (green </a:t>
            </a:r>
            <a:r>
              <a:rPr lang="fr-CH" sz="2000" dirty="0" err="1" smtClean="0">
                <a:solidFill>
                  <a:srgbClr val="002060"/>
                </a:solidFill>
              </a:rPr>
              <a:t>dotted</a:t>
            </a:r>
            <a:r>
              <a:rPr lang="fr-CH" sz="2000" dirty="0" smtClean="0">
                <a:solidFill>
                  <a:srgbClr val="002060"/>
                </a:solidFill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</a:rPr>
              <a:t>curves</a:t>
            </a:r>
            <a:r>
              <a:rPr lang="fr-CH" sz="2000" dirty="0" smtClean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04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Iron</a:t>
            </a:r>
            <a:r>
              <a:rPr lang="fr-CH" sz="3600" dirty="0" smtClean="0">
                <a:solidFill>
                  <a:schemeClr val="bg1"/>
                </a:solidFill>
              </a:rPr>
              <a:t> phase </a:t>
            </a:r>
            <a:r>
              <a:rPr lang="fr-CH" sz="3600" dirty="0" err="1" smtClean="0">
                <a:solidFill>
                  <a:schemeClr val="bg1"/>
                </a:solidFill>
              </a:rPr>
              <a:t>diagram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" y="914400"/>
            <a:ext cx="868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Melting temperature increases more rapidly with depth than adiabatic increase in temperature: the central part of planetary cores is solid.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7638" y="1600200"/>
            <a:ext cx="79295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Solid iron in the core : phase </a:t>
            </a:r>
            <a:r>
              <a:rPr lang="en-US" sz="2000" dirty="0" smtClean="0">
                <a:solidFill>
                  <a:srgbClr val="002060"/>
                </a:solidFill>
                <a:latin typeface="Symbol" panose="05050102010706020507" pitchFamily="18" charset="2"/>
              </a:rPr>
              <a:t>e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(hexagonal compact phase).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53" y="2129773"/>
            <a:ext cx="5698347" cy="45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Radial structure and </a:t>
            </a:r>
            <a:r>
              <a:rPr lang="fr-CH" sz="3600" dirty="0" err="1" smtClean="0">
                <a:solidFill>
                  <a:schemeClr val="bg1"/>
                </a:solidFill>
              </a:rPr>
              <a:t>seismology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28600" y="838200"/>
            <a:ext cx="862489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Seismic waves propagate through the Earth with properties (in particular velocities) that depends on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physico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-chemical conditions (temperature, pressure, composition).</a:t>
            </a:r>
          </a:p>
          <a:p>
            <a:pPr>
              <a:spcBef>
                <a:spcPts val="12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Travel times of seismic arrivals allows determining the Earth’s average seismic velocity structure, which can in turn be related to the Earth’s deep structure.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8599" y="2771269"/>
            <a:ext cx="4724401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So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me dates : </a:t>
            </a:r>
          </a:p>
          <a:p>
            <a:pPr algn="just">
              <a:spcBef>
                <a:spcPts val="12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- 1900. Richard Oldham : identification of P &amp; S waves.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- 1906. identification of the core from P and S arrivals.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- 1909. A. </a:t>
            </a:r>
            <a:r>
              <a:rPr lang="en-US" sz="1600" dirty="0" err="1" smtClean="0">
                <a:solidFill>
                  <a:srgbClr val="002060"/>
                </a:solidFill>
              </a:rPr>
              <a:t>Mohorovičić</a:t>
            </a:r>
            <a:r>
              <a:rPr lang="en-US" sz="1600" dirty="0" smtClean="0">
                <a:solidFill>
                  <a:srgbClr val="002060"/>
                </a:solidFill>
              </a:rPr>
              <a:t>: identification of the crust/ mantle boundary (Moho).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- 1914. B. Gutenberg: publication of tables of arrival times, estimates of the core-mantle boundary.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- 1936. Inge Lehmann: identification of the solid inner core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- 1940. H. </a:t>
            </a:r>
            <a:r>
              <a:rPr lang="en-US" sz="1600" dirty="0" err="1" smtClean="0">
                <a:solidFill>
                  <a:srgbClr val="002060"/>
                </a:solidFill>
              </a:rPr>
              <a:t>Jeffreys</a:t>
            </a:r>
            <a:r>
              <a:rPr lang="en-US" sz="1600" dirty="0" smtClean="0">
                <a:solidFill>
                  <a:srgbClr val="002060"/>
                </a:solidFill>
              </a:rPr>
              <a:t> and K. Bullen: publication of tables of travel time as a function of the </a:t>
            </a:r>
            <a:r>
              <a:rPr lang="en-US" sz="1600" dirty="0" err="1" smtClean="0">
                <a:solidFill>
                  <a:srgbClr val="002060"/>
                </a:solidFill>
              </a:rPr>
              <a:t>epicentral</a:t>
            </a:r>
            <a:r>
              <a:rPr lang="en-US" sz="1600" dirty="0" smtClean="0">
                <a:solidFill>
                  <a:srgbClr val="002060"/>
                </a:solidFill>
              </a:rPr>
              <a:t> distance (still in use today)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505200"/>
            <a:ext cx="1600200" cy="2225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899" y="3494290"/>
            <a:ext cx="1765596" cy="22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04800" y="4800600"/>
            <a:ext cx="8301006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spc="-20" dirty="0" smtClean="0">
                <a:solidFill>
                  <a:srgbClr val="002060"/>
                </a:solidFill>
                <a:latin typeface="+mn-lt"/>
              </a:rPr>
              <a:t>Effect of impurities, e.g., S: decreases the melting temperature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(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eutectic behavior):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- Fe &amp; </a:t>
            </a:r>
            <a:r>
              <a:rPr lang="en-US" sz="1600" dirty="0" err="1" smtClean="0">
                <a:solidFill>
                  <a:srgbClr val="002060"/>
                </a:solidFill>
                <a:latin typeface="+mn-lt"/>
              </a:rPr>
              <a:t>FeS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 melts together, although their individual melting temperature are different: at P = 1 bar; </a:t>
            </a:r>
            <a:r>
              <a:rPr lang="en-US" sz="1600" dirty="0" err="1" smtClean="0">
                <a:solidFill>
                  <a:srgbClr val="002060"/>
                </a:solidFill>
                <a:latin typeface="+mn-lt"/>
              </a:rPr>
              <a:t>T</a:t>
            </a:r>
            <a:r>
              <a:rPr lang="en-US" sz="1600" baseline="-25000" dirty="0" err="1" smtClean="0">
                <a:solidFill>
                  <a:srgbClr val="002060"/>
                </a:solidFill>
                <a:latin typeface="+mn-lt"/>
              </a:rPr>
              <a:t>melt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 for Fe, </a:t>
            </a:r>
            <a:r>
              <a:rPr lang="en-US" sz="1600" dirty="0" err="1" smtClean="0">
                <a:solidFill>
                  <a:srgbClr val="002060"/>
                </a:solidFill>
                <a:latin typeface="+mn-lt"/>
              </a:rPr>
              <a:t>FeS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, and 27% FeS-73% Fe are  1808 K, 1469 K, and 1262K, respectively)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- Other elements : O, Si, C</a:t>
            </a:r>
            <a:endParaRPr lang="en-US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142844" y="142852"/>
            <a:ext cx="8229600" cy="56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smtClean="0">
                <a:solidFill>
                  <a:schemeClr val="bg1"/>
                </a:solidFill>
              </a:rPr>
              <a:t>Iron phase diagram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4800" y="1066800"/>
            <a:ext cx="830100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spc="-20" dirty="0" smtClean="0">
                <a:solidFill>
                  <a:srgbClr val="002060"/>
                </a:solidFill>
                <a:latin typeface="+mn-lt"/>
              </a:rPr>
              <a:t>Phase diagram of iron </a:t>
            </a:r>
            <a:r>
              <a:rPr lang="en-US" sz="2000" spc="-20" dirty="0" smtClean="0">
                <a:solidFill>
                  <a:srgbClr val="002060"/>
                </a:solidFill>
              </a:rPr>
              <a:t>gives the temperature at the inner core boundary (ICB).</a:t>
            </a:r>
          </a:p>
          <a:p>
            <a:pPr algn="just"/>
            <a:endParaRPr lang="en-US" sz="2000" spc="-20" dirty="0" smtClean="0">
              <a:solidFill>
                <a:srgbClr val="002060"/>
              </a:solidFill>
              <a:latin typeface="+mn-lt"/>
            </a:endParaRPr>
          </a:p>
          <a:p>
            <a:pPr algn="just"/>
            <a:r>
              <a:rPr lang="en-US" sz="2000" spc="-20" dirty="0" smtClean="0">
                <a:solidFill>
                  <a:srgbClr val="002060"/>
                </a:solidFill>
              </a:rPr>
              <a:t>Assuming the outer core is adiabatic (temperature is varying only with pressure), this also gives access to the temperature at the core-mantle boundary.</a:t>
            </a:r>
          </a:p>
          <a:p>
            <a:pPr algn="just"/>
            <a:endParaRPr lang="en-US" sz="2000" spc="-20" dirty="0">
              <a:solidFill>
                <a:srgbClr val="002060"/>
              </a:solidFill>
              <a:latin typeface="+mn-lt"/>
            </a:endParaRPr>
          </a:p>
          <a:p>
            <a:pPr algn="just"/>
            <a:r>
              <a:rPr lang="en-US" sz="2000" spc="-20" dirty="0" smtClean="0">
                <a:solidFill>
                  <a:srgbClr val="002060"/>
                </a:solidFill>
              </a:rPr>
              <a:t>Current estimates :    	 T</a:t>
            </a:r>
            <a:r>
              <a:rPr lang="en-US" sz="2000" spc="-20" baseline="-25000" dirty="0" smtClean="0">
                <a:solidFill>
                  <a:srgbClr val="002060"/>
                </a:solidFill>
              </a:rPr>
              <a:t>ICB</a:t>
            </a:r>
            <a:r>
              <a:rPr lang="en-US" sz="2000" spc="-20" dirty="0" smtClean="0">
                <a:solidFill>
                  <a:srgbClr val="002060"/>
                </a:solidFill>
              </a:rPr>
              <a:t> around 6200 ± 500 K </a:t>
            </a:r>
          </a:p>
          <a:p>
            <a:pPr algn="just"/>
            <a:r>
              <a:rPr lang="en-US" sz="2000" spc="-20" dirty="0">
                <a:solidFill>
                  <a:srgbClr val="002060"/>
                </a:solidFill>
                <a:latin typeface="+mn-lt"/>
              </a:rPr>
              <a:t>	</a:t>
            </a:r>
            <a:r>
              <a:rPr lang="en-US" sz="2000" spc="-20" dirty="0" smtClean="0">
                <a:solidFill>
                  <a:srgbClr val="002060"/>
                </a:solidFill>
                <a:latin typeface="+mn-lt"/>
              </a:rPr>
              <a:t>		</a:t>
            </a:r>
            <a:r>
              <a:rPr lang="en-US" sz="2000" spc="-20" dirty="0">
                <a:solidFill>
                  <a:srgbClr val="002060"/>
                </a:solidFill>
              </a:rPr>
              <a:t> </a:t>
            </a:r>
            <a:r>
              <a:rPr lang="en-US" sz="2000" spc="-20" dirty="0" smtClean="0">
                <a:solidFill>
                  <a:srgbClr val="002060"/>
                </a:solidFill>
              </a:rPr>
              <a:t>T</a:t>
            </a:r>
            <a:r>
              <a:rPr lang="en-US" sz="2000" spc="-20" baseline="-25000" dirty="0" smtClean="0">
                <a:solidFill>
                  <a:srgbClr val="002060"/>
                </a:solidFill>
              </a:rPr>
              <a:t>CMB</a:t>
            </a:r>
            <a:r>
              <a:rPr lang="en-US" sz="2000" spc="-20" dirty="0" smtClean="0">
                <a:solidFill>
                  <a:srgbClr val="002060"/>
                </a:solidFill>
              </a:rPr>
              <a:t> </a:t>
            </a:r>
            <a:r>
              <a:rPr lang="en-US" sz="2000" spc="-20" dirty="0">
                <a:solidFill>
                  <a:srgbClr val="002060"/>
                </a:solidFill>
              </a:rPr>
              <a:t>around </a:t>
            </a:r>
            <a:r>
              <a:rPr lang="en-US" sz="2000" spc="-20" dirty="0" smtClean="0">
                <a:solidFill>
                  <a:srgbClr val="002060"/>
                </a:solidFill>
              </a:rPr>
              <a:t>4100 </a:t>
            </a:r>
            <a:r>
              <a:rPr lang="en-US" sz="2000" spc="-20" dirty="0">
                <a:solidFill>
                  <a:srgbClr val="002060"/>
                </a:solidFill>
              </a:rPr>
              <a:t>± 500 </a:t>
            </a:r>
            <a:r>
              <a:rPr lang="en-US" sz="2000" spc="-20" dirty="0" smtClean="0">
                <a:solidFill>
                  <a:srgbClr val="002060"/>
                </a:solidFill>
              </a:rPr>
              <a:t>K</a:t>
            </a:r>
          </a:p>
          <a:p>
            <a:pPr algn="just"/>
            <a:endParaRPr lang="en-US" sz="2000" spc="-20" dirty="0">
              <a:solidFill>
                <a:srgbClr val="002060"/>
              </a:solidFill>
            </a:endParaRPr>
          </a:p>
          <a:p>
            <a:pPr algn="just"/>
            <a:r>
              <a:rPr lang="en-US" sz="2000" spc="-20" dirty="0" smtClean="0">
                <a:solidFill>
                  <a:srgbClr val="002060"/>
                </a:solidFill>
              </a:rPr>
              <a:t>But could be much smaller (leading to T</a:t>
            </a:r>
            <a:r>
              <a:rPr lang="en-US" sz="2000" spc="-20" baseline="-25000" dirty="0" smtClean="0">
                <a:solidFill>
                  <a:srgbClr val="002060"/>
                </a:solidFill>
              </a:rPr>
              <a:t>CMB</a:t>
            </a:r>
            <a:r>
              <a:rPr lang="en-US" sz="2000" spc="-20" dirty="0" smtClean="0">
                <a:solidFill>
                  <a:srgbClr val="002060"/>
                </a:solidFill>
              </a:rPr>
              <a:t> around 3500 K), due to presence of light elements in the core (C, O, Si, S), and a conductive layer at the top of the outer core.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9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2908" y="142852"/>
            <a:ext cx="8786810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Adams-Williamson </a:t>
            </a:r>
            <a:r>
              <a:rPr lang="fr-CH" sz="3600" dirty="0" err="1" smtClean="0">
                <a:solidFill>
                  <a:schemeClr val="bg1"/>
                </a:solidFill>
              </a:rPr>
              <a:t>EoS</a:t>
            </a:r>
            <a:endParaRPr lang="fr-CH" sz="3600" dirty="0">
              <a:solidFill>
                <a:schemeClr val="bg1"/>
              </a:solidFill>
            </a:endParaRPr>
          </a:p>
        </p:txBody>
      </p:sp>
      <p:graphicFrame>
        <p:nvGraphicFramePr>
          <p:cNvPr id="178180" name="Object 4"/>
          <p:cNvGraphicFramePr>
            <a:graphicFrameLocks noChangeAspect="1"/>
          </p:cNvGraphicFramePr>
          <p:nvPr/>
        </p:nvGraphicFramePr>
        <p:xfrm>
          <a:off x="1027093" y="1765288"/>
          <a:ext cx="208438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91" name="Equation" r:id="rId3" imgW="1041120" imgH="393480" progId="Equation.3">
                  <p:embed/>
                </p:oleObj>
              </mc:Choice>
              <mc:Fallback>
                <p:oleObj name="Equation" r:id="rId3" imgW="1041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093" y="1765288"/>
                        <a:ext cx="2084387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1071546"/>
            <a:ext cx="8715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Combines hydrostatic equilibrium &amp; definition of incompressibility,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K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78181" name="Object 5"/>
          <p:cNvGraphicFramePr>
            <a:graphicFrameLocks noChangeAspect="1"/>
          </p:cNvGraphicFramePr>
          <p:nvPr/>
        </p:nvGraphicFramePr>
        <p:xfrm>
          <a:off x="4500562" y="1785926"/>
          <a:ext cx="1397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92" name="Equation" r:id="rId5" imgW="698400" imgH="419040" progId="Equation.3">
                  <p:embed/>
                </p:oleObj>
              </mc:Choice>
              <mc:Fallback>
                <p:oleObj name="Equation" r:id="rId5" imgW="698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1785926"/>
                        <a:ext cx="13970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468670" y="196904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and</a:t>
            </a:r>
            <a:endParaRPr lang="fr-CH" sz="18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20" y="2928934"/>
            <a:ext cx="5282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err="1" smtClean="0">
                <a:solidFill>
                  <a:srgbClr val="002060"/>
                </a:solidFill>
              </a:rPr>
              <a:t>Introducing</a:t>
            </a:r>
            <a:r>
              <a:rPr lang="fr-CH" sz="2000" dirty="0" smtClean="0">
                <a:solidFill>
                  <a:srgbClr val="002060"/>
                </a:solidFill>
              </a:rPr>
              <a:t> the </a:t>
            </a:r>
            <a:r>
              <a:rPr lang="fr-CH" sz="2000" dirty="0" err="1" smtClean="0">
                <a:solidFill>
                  <a:srgbClr val="002060"/>
                </a:solidFill>
              </a:rPr>
              <a:t>seismic</a:t>
            </a:r>
            <a:r>
              <a:rPr lang="fr-CH" sz="2000" dirty="0" smtClean="0">
                <a:solidFill>
                  <a:srgbClr val="002060"/>
                </a:solidFill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</a:rPr>
              <a:t>parameter</a:t>
            </a:r>
            <a:r>
              <a:rPr lang="fr-CH" sz="2000" dirty="0" smtClean="0">
                <a:solidFill>
                  <a:srgbClr val="002060"/>
                </a:solidFill>
              </a:rPr>
              <a:t> </a:t>
            </a:r>
            <a:r>
              <a:rPr lang="fr-CH" sz="2000" dirty="0" smtClean="0">
                <a:solidFill>
                  <a:srgbClr val="002060"/>
                </a:solidFill>
                <a:latin typeface="Symbol" pitchFamily="18" charset="2"/>
              </a:rPr>
              <a:t>F</a:t>
            </a:r>
            <a:r>
              <a:rPr lang="fr-CH" sz="2000" dirty="0" smtClean="0">
                <a:solidFill>
                  <a:srgbClr val="002060"/>
                </a:solidFill>
              </a:rPr>
              <a:t>, one </a:t>
            </a:r>
            <a:r>
              <a:rPr lang="fr-CH" sz="2000" dirty="0" err="1" smtClean="0">
                <a:solidFill>
                  <a:srgbClr val="002060"/>
                </a:solidFill>
              </a:rPr>
              <a:t>gets</a:t>
            </a:r>
            <a:r>
              <a:rPr lang="fr-CH" sz="2000" dirty="0" smtClean="0">
                <a:solidFill>
                  <a:srgbClr val="002060"/>
                </a:solidFill>
              </a:rPr>
              <a:t>:</a:t>
            </a:r>
            <a:endParaRPr lang="fr-CH" sz="2000" dirty="0">
              <a:solidFill>
                <a:srgbClr val="002060"/>
              </a:solidFill>
            </a:endParaRPr>
          </a:p>
        </p:txBody>
      </p:sp>
      <p:graphicFrame>
        <p:nvGraphicFramePr>
          <p:cNvPr id="178182" name="Object 6"/>
          <p:cNvGraphicFramePr>
            <a:graphicFrameLocks noChangeAspect="1"/>
          </p:cNvGraphicFramePr>
          <p:nvPr/>
        </p:nvGraphicFramePr>
        <p:xfrm>
          <a:off x="798513" y="3500438"/>
          <a:ext cx="236378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93" name="Equation" r:id="rId7" imgW="1180800" imgH="393480" progId="Equation.3">
                  <p:embed/>
                </p:oleObj>
              </mc:Choice>
              <mc:Fallback>
                <p:oleObj name="Equation" r:id="rId7" imgW="1180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3" y="3500438"/>
                        <a:ext cx="2363787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500430" y="3714752"/>
            <a:ext cx="76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where</a:t>
            </a:r>
            <a:endParaRPr lang="fr-CH" sz="18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158" y="4743402"/>
            <a:ext cx="2957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Which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can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also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be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written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:</a:t>
            </a:r>
            <a:endParaRPr lang="fr-CH" sz="2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78183" name="Object 7"/>
          <p:cNvGraphicFramePr>
            <a:graphicFrameLocks noChangeAspect="1"/>
          </p:cNvGraphicFramePr>
          <p:nvPr/>
        </p:nvGraphicFramePr>
        <p:xfrm>
          <a:off x="3786182" y="4591064"/>
          <a:ext cx="233838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94" name="Equation" r:id="rId9" imgW="1168200" imgH="419040" progId="Equation.3">
                  <p:embed/>
                </p:oleObj>
              </mc:Choice>
              <mc:Fallback>
                <p:oleObj name="Equation" r:id="rId9" imgW="11682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2" y="4591064"/>
                        <a:ext cx="2338387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4" name="Object 8"/>
          <p:cNvGraphicFramePr>
            <a:graphicFrameLocks noChangeAspect="1"/>
          </p:cNvGraphicFramePr>
          <p:nvPr/>
        </p:nvGraphicFramePr>
        <p:xfrm>
          <a:off x="4870450" y="3500438"/>
          <a:ext cx="9159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95" name="Equation" r:id="rId11" imgW="457200" imgH="419040" progId="Equation.3">
                  <p:embed/>
                </p:oleObj>
              </mc:Choice>
              <mc:Fallback>
                <p:oleObj name="Equation" r:id="rId11" imgW="4572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3500438"/>
                        <a:ext cx="915988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000761" y="357187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(i.e., the square of </a:t>
            </a:r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bulk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sound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velocity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)</a:t>
            </a:r>
            <a:endParaRPr lang="fr-CH" sz="18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14282" y="5786454"/>
            <a:ext cx="8715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This equation is actually an equation of state, which can be used to make a first diagnose about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phase changes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and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adiabaticity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137791"/>
              </p:ext>
            </p:extLst>
          </p:nvPr>
        </p:nvGraphicFramePr>
        <p:xfrm>
          <a:off x="6588144" y="1785926"/>
          <a:ext cx="1397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96" name="Equation" r:id="rId13" imgW="698400" imgH="419040" progId="Equation.3">
                  <p:embed/>
                </p:oleObj>
              </mc:Choice>
              <mc:Fallback>
                <p:oleObj name="Equation" r:id="rId13" imgW="698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44" y="1785926"/>
                        <a:ext cx="13970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5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5" name="Picture 4" descr="L05_Bullen_parame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49324" y="1780040"/>
            <a:ext cx="5143536" cy="358367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2844" y="928670"/>
            <a:ext cx="5072098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Hydrostatic equilibrium assumes that the material is adiabatic &amp; homogeneous. Thus, discrepancies with the previous equation indicates non-adiabatic regions and/or phase changes. This is measured by the </a:t>
            </a:r>
            <a:r>
              <a:rPr lang="en-US" sz="2000" dirty="0" err="1" smtClean="0">
                <a:solidFill>
                  <a:srgbClr val="C00000"/>
                </a:solidFill>
                <a:latin typeface="+mn-lt"/>
              </a:rPr>
              <a:t>Bullen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 parameter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</a:rPr>
              <a:t>h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802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539240"/>
              </p:ext>
            </p:extLst>
          </p:nvPr>
        </p:nvGraphicFramePr>
        <p:xfrm>
          <a:off x="2353671" y="2733675"/>
          <a:ext cx="2189725" cy="76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68" name="Equation" r:id="rId4" imgW="1206360" imgH="419040" progId="Equation.3">
                  <p:embed/>
                </p:oleObj>
              </mc:Choice>
              <mc:Fallback>
                <p:oleObj name="Equation" r:id="rId4" imgW="12063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671" y="2733675"/>
                        <a:ext cx="2189725" cy="7601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4282" y="3929066"/>
            <a:ext cx="447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where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1800" i="1" dirty="0" smtClean="0">
                <a:solidFill>
                  <a:srgbClr val="002060"/>
                </a:solidFill>
                <a:latin typeface="Symbol" pitchFamily="18" charset="2"/>
              </a:rPr>
              <a:t>F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 and </a:t>
            </a:r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density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 are the </a:t>
            </a:r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observed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 values</a:t>
            </a:r>
            <a:endParaRPr lang="fr-CH" sz="18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4540947"/>
            <a:ext cx="507209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000" indent="-180000" algn="just"/>
            <a:r>
              <a:rPr lang="en-US" sz="1800" dirty="0" smtClean="0">
                <a:latin typeface="+mn-lt"/>
              </a:rPr>
              <a:t>-</a:t>
            </a:r>
            <a:r>
              <a:rPr lang="en-US" sz="18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If </a:t>
            </a:r>
            <a:r>
              <a:rPr lang="en-US" sz="1800" dirty="0" smtClean="0">
                <a:solidFill>
                  <a:srgbClr val="C00000"/>
                </a:solidFill>
                <a:latin typeface="Symbol" pitchFamily="18" charset="2"/>
              </a:rPr>
              <a:t>h</a:t>
            </a:r>
            <a:r>
              <a:rPr lang="en-US" sz="1800" dirty="0" smtClean="0">
                <a:solidFill>
                  <a:srgbClr val="C00000"/>
                </a:solidFill>
              </a:rPr>
              <a:t> = 1</a:t>
            </a:r>
            <a:r>
              <a:rPr lang="en-US" sz="1800" dirty="0" smtClean="0">
                <a:solidFill>
                  <a:srgbClr val="002060"/>
                </a:solidFill>
              </a:rPr>
              <a:t>, the medium is </a:t>
            </a:r>
            <a:r>
              <a:rPr lang="en-US" sz="1800" dirty="0" smtClean="0">
                <a:solidFill>
                  <a:srgbClr val="C00000"/>
                </a:solidFill>
              </a:rPr>
              <a:t>adiabatic </a:t>
            </a:r>
            <a:r>
              <a:rPr lang="en-US" sz="1800" dirty="0" smtClean="0">
                <a:solidFill>
                  <a:srgbClr val="002060"/>
                </a:solidFill>
              </a:rPr>
              <a:t>and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homoge-neous</a:t>
            </a:r>
            <a:r>
              <a:rPr lang="en-US" sz="1800" dirty="0" smtClean="0">
                <a:solidFill>
                  <a:srgbClr val="002060"/>
                </a:solidFill>
              </a:rPr>
              <a:t> (true for most of Earth’s mantle).</a:t>
            </a:r>
          </a:p>
          <a:p>
            <a:pPr marL="180000" indent="-180000" algn="just"/>
            <a:r>
              <a:rPr lang="en-US" sz="1800" dirty="0" smtClean="0">
                <a:solidFill>
                  <a:srgbClr val="002060"/>
                </a:solidFill>
              </a:rPr>
              <a:t>- </a:t>
            </a:r>
            <a:r>
              <a:rPr lang="en-US" sz="1800" dirty="0" smtClean="0">
                <a:solidFill>
                  <a:srgbClr val="C00000"/>
                </a:solidFill>
              </a:rPr>
              <a:t>If </a:t>
            </a:r>
            <a:r>
              <a:rPr lang="en-US" sz="1800" dirty="0" smtClean="0">
                <a:solidFill>
                  <a:srgbClr val="C00000"/>
                </a:solidFill>
                <a:latin typeface="Symbol" pitchFamily="18" charset="2"/>
              </a:rPr>
              <a:t>h</a:t>
            </a:r>
            <a:r>
              <a:rPr lang="en-US" sz="1800" dirty="0" smtClean="0">
                <a:solidFill>
                  <a:srgbClr val="C00000"/>
                </a:solidFill>
              </a:rPr>
              <a:t> &gt; 1</a:t>
            </a:r>
            <a:r>
              <a:rPr lang="en-US" sz="1800" dirty="0" smtClean="0">
                <a:solidFill>
                  <a:srgbClr val="002060"/>
                </a:solidFill>
              </a:rPr>
              <a:t>, the material is more compressible, indicating a </a:t>
            </a:r>
            <a:r>
              <a:rPr lang="en-US" sz="1800" dirty="0" smtClean="0">
                <a:solidFill>
                  <a:srgbClr val="C00000"/>
                </a:solidFill>
              </a:rPr>
              <a:t>phase transition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</a:p>
          <a:p>
            <a:pPr marL="180000" indent="-180000" algn="just"/>
            <a:r>
              <a:rPr lang="en-US" sz="1800" dirty="0" smtClean="0">
                <a:solidFill>
                  <a:srgbClr val="002060"/>
                </a:solidFill>
              </a:rPr>
              <a:t>- </a:t>
            </a:r>
            <a:r>
              <a:rPr lang="en-US" sz="1800" dirty="0" smtClean="0">
                <a:solidFill>
                  <a:srgbClr val="C00000"/>
                </a:solidFill>
              </a:rPr>
              <a:t>If </a:t>
            </a:r>
            <a:r>
              <a:rPr lang="en-US" sz="1800" dirty="0" smtClean="0">
                <a:solidFill>
                  <a:srgbClr val="C00000"/>
                </a:solidFill>
                <a:latin typeface="Symbol" pitchFamily="18" charset="2"/>
              </a:rPr>
              <a:t>h</a:t>
            </a:r>
            <a:r>
              <a:rPr lang="en-US" sz="1800" dirty="0" smtClean="0">
                <a:solidFill>
                  <a:srgbClr val="C00000"/>
                </a:solidFill>
              </a:rPr>
              <a:t> &lt; 1</a:t>
            </a:r>
            <a:r>
              <a:rPr lang="en-US" sz="1800" dirty="0" smtClean="0">
                <a:solidFill>
                  <a:srgbClr val="002060"/>
                </a:solidFill>
              </a:rPr>
              <a:t>, the material is less compressible, indicating </a:t>
            </a:r>
            <a:r>
              <a:rPr lang="en-US" sz="1800" dirty="0" smtClean="0">
                <a:solidFill>
                  <a:srgbClr val="C00000"/>
                </a:solidFill>
              </a:rPr>
              <a:t>non-</a:t>
            </a:r>
            <a:r>
              <a:rPr lang="en-US" sz="1800" dirty="0" err="1" smtClean="0">
                <a:solidFill>
                  <a:srgbClr val="C00000"/>
                </a:solidFill>
              </a:rPr>
              <a:t>adiabaticity</a:t>
            </a:r>
            <a:r>
              <a:rPr lang="en-US" sz="1800" dirty="0" smtClean="0">
                <a:solidFill>
                  <a:srgbClr val="002060"/>
                </a:solidFill>
              </a:rPr>
              <a:t> (e.g., thermal boundary layers).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2844" y="152400"/>
            <a:ext cx="4400552" cy="489790"/>
          </a:xfrm>
        </p:spPr>
        <p:txBody>
          <a:bodyPr>
            <a:noAutofit/>
          </a:bodyPr>
          <a:lstStyle/>
          <a:p>
            <a:pPr algn="just"/>
            <a:r>
              <a:rPr lang="fr-CH" sz="3600" kern="1200" dirty="0" err="1" smtClean="0">
                <a:solidFill>
                  <a:schemeClr val="bg1"/>
                </a:solidFill>
                <a:latin typeface="Calibri"/>
              </a:rPr>
              <a:t>Bullen</a:t>
            </a:r>
            <a:r>
              <a:rPr lang="fr-CH" sz="3600" kern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fr-CH" sz="3600" kern="1200" dirty="0" err="1" smtClean="0">
                <a:solidFill>
                  <a:schemeClr val="bg1"/>
                </a:solidFill>
                <a:latin typeface="Calibri"/>
              </a:rPr>
              <a:t>parameter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561228"/>
          </a:xfrm>
        </p:spPr>
        <p:txBody>
          <a:bodyPr>
            <a:noAutofit/>
          </a:bodyPr>
          <a:lstStyle/>
          <a:p>
            <a:pPr algn="just"/>
            <a:r>
              <a:rPr lang="fr-CH" sz="3600" spc="-150" dirty="0" smtClean="0">
                <a:solidFill>
                  <a:schemeClr val="bg1"/>
                </a:solidFill>
              </a:rPr>
              <a:t>High-pressure extrapolation : </a:t>
            </a:r>
            <a:r>
              <a:rPr lang="fr-CH" sz="3600" spc="-150" dirty="0" err="1" smtClean="0">
                <a:solidFill>
                  <a:schemeClr val="bg1"/>
                </a:solidFill>
              </a:rPr>
              <a:t>Birch-Murnaghan</a:t>
            </a:r>
            <a:r>
              <a:rPr lang="fr-CH" sz="3600" spc="-150" dirty="0" smtClean="0">
                <a:solidFill>
                  <a:schemeClr val="bg1"/>
                </a:solidFill>
              </a:rPr>
              <a:t> </a:t>
            </a:r>
            <a:r>
              <a:rPr lang="fr-CH" sz="3600" spc="-150" dirty="0" err="1" smtClean="0">
                <a:solidFill>
                  <a:schemeClr val="bg1"/>
                </a:solidFill>
              </a:rPr>
              <a:t>EoS</a:t>
            </a:r>
            <a:endParaRPr lang="fr-CH" sz="3600" i="1" spc="-150" dirty="0">
              <a:solidFill>
                <a:schemeClr val="bg1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14282" y="785794"/>
            <a:ext cx="8715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Results from the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thermodynamical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definition of the pressure,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14282" y="2000240"/>
            <a:ext cx="8715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F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can be expanded as a function of the finite strain,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</a:rPr>
              <a:t>e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4942" y="1357298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where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 F </a:t>
            </a:r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is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 the free </a:t>
            </a:r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energy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, and V the volume</a:t>
            </a:r>
            <a:endParaRPr lang="fr-CH" sz="1800" i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392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615654"/>
              </p:ext>
            </p:extLst>
          </p:nvPr>
        </p:nvGraphicFramePr>
        <p:xfrm>
          <a:off x="1071563" y="2571747"/>
          <a:ext cx="253314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64" name="Equation" r:id="rId3" imgW="1688760" imgH="228600" progId="Equation.3">
                  <p:embed/>
                </p:oleObj>
              </mc:Choice>
              <mc:Fallback>
                <p:oleObj name="Equation" r:id="rId3" imgW="1688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2571747"/>
                        <a:ext cx="253314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516097"/>
              </p:ext>
            </p:extLst>
          </p:nvPr>
        </p:nvGraphicFramePr>
        <p:xfrm>
          <a:off x="857224" y="1214422"/>
          <a:ext cx="1218780" cy="66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65" name="Equation" r:id="rId5" imgW="812520" imgH="444240" progId="Equation.3">
                  <p:embed/>
                </p:oleObj>
              </mc:Choice>
              <mc:Fallback>
                <p:oleObj name="Equation" r:id="rId5" imgW="8125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1214422"/>
                        <a:ext cx="1218780" cy="666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116527" y="2514600"/>
            <a:ext cx="76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where</a:t>
            </a:r>
            <a:endParaRPr lang="fr-CH" sz="1800" i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392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891444"/>
              </p:ext>
            </p:extLst>
          </p:nvPr>
        </p:nvGraphicFramePr>
        <p:xfrm>
          <a:off x="5715000" y="2286000"/>
          <a:ext cx="1809540" cy="83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66" name="Equation" r:id="rId7" imgW="1206360" imgH="558720" progId="Equation.3">
                  <p:embed/>
                </p:oleObj>
              </mc:Choice>
              <mc:Fallback>
                <p:oleObj name="Equation" r:id="rId7" imgW="12063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286000"/>
                        <a:ext cx="1809540" cy="838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14282" y="3359153"/>
            <a:ext cx="1143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Then,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392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42241"/>
              </p:ext>
            </p:extLst>
          </p:nvPr>
        </p:nvGraphicFramePr>
        <p:xfrm>
          <a:off x="1214438" y="3216274"/>
          <a:ext cx="2609820" cy="66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67" name="Equation" r:id="rId9" imgW="1739880" imgH="444240" progId="Equation.3">
                  <p:embed/>
                </p:oleObj>
              </mc:Choice>
              <mc:Fallback>
                <p:oleObj name="Equation" r:id="rId9" imgW="17398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3216274"/>
                        <a:ext cx="2609820" cy="666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4500562" y="3357562"/>
            <a:ext cx="24288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and to the 2</a:t>
            </a:r>
            <a:r>
              <a:rPr lang="en-US" sz="2000" baseline="30000" dirty="0" smtClean="0">
                <a:solidFill>
                  <a:srgbClr val="002060"/>
                </a:solidFill>
                <a:latin typeface="+mn-lt"/>
              </a:rPr>
              <a:t>nd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order: 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14282" y="4262735"/>
            <a:ext cx="1928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Noting that 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392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761063"/>
              </p:ext>
            </p:extLst>
          </p:nvPr>
        </p:nvGraphicFramePr>
        <p:xfrm>
          <a:off x="2000232" y="4262435"/>
          <a:ext cx="125712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68" name="Equation" r:id="rId11" imgW="838080" imgH="228600" progId="Equation.3">
                  <p:embed/>
                </p:oleObj>
              </mc:Choice>
              <mc:Fallback>
                <p:oleObj name="Equation" r:id="rId11" imgW="838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32" y="4262435"/>
                        <a:ext cx="125712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571736" y="1408651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and</a:t>
            </a:r>
            <a:endParaRPr lang="fr-CH" sz="1800" i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3927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78021"/>
              </p:ext>
            </p:extLst>
          </p:nvPr>
        </p:nvGraphicFramePr>
        <p:xfrm>
          <a:off x="3500430" y="1258872"/>
          <a:ext cx="971460" cy="628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69" name="Equation" r:id="rId13" imgW="647640" imgH="419040" progId="Equation.3">
                  <p:embed/>
                </p:oleObj>
              </mc:Choice>
              <mc:Fallback>
                <p:oleObj name="Equation" r:id="rId13" imgW="6476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0" y="1258872"/>
                        <a:ext cx="971460" cy="628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714744" y="4264026"/>
            <a:ext cx="7143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and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6000760" y="4264026"/>
            <a:ext cx="2500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800" i="1" dirty="0" smtClean="0">
                <a:solidFill>
                  <a:srgbClr val="002060"/>
                </a:solidFill>
                <a:latin typeface="+mn-lt"/>
              </a:rPr>
              <a:t>(Poirier, 1991, pp. 61-62)</a:t>
            </a:r>
            <a:endParaRPr lang="en-US" sz="1800" i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3927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38011"/>
              </p:ext>
            </p:extLst>
          </p:nvPr>
        </p:nvGraphicFramePr>
        <p:xfrm>
          <a:off x="4537083" y="4143380"/>
          <a:ext cx="1066500" cy="59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70" name="Equation" r:id="rId15" imgW="711000" imgH="393480" progId="Equation.3">
                  <p:embed/>
                </p:oleObj>
              </mc:Choice>
              <mc:Fallback>
                <p:oleObj name="Equation" r:id="rId15" imgW="711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083" y="4143380"/>
                        <a:ext cx="1066500" cy="590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357158" y="5029154"/>
            <a:ext cx="12144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one gets: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57818" y="5929330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where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 the ‘0’ </a:t>
            </a:r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subscripts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1800" i="1" dirty="0" err="1" smtClean="0">
                <a:solidFill>
                  <a:srgbClr val="002060"/>
                </a:solidFill>
                <a:latin typeface="+mn-lt"/>
              </a:rPr>
              <a:t>denote</a:t>
            </a:r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 surface values</a:t>
            </a:r>
            <a:endParaRPr lang="fr-CH" sz="1800" i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3927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746214"/>
              </p:ext>
            </p:extLst>
          </p:nvPr>
        </p:nvGraphicFramePr>
        <p:xfrm>
          <a:off x="1571604" y="4784737"/>
          <a:ext cx="4381020" cy="83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71" name="Equation" r:id="rId17" imgW="2920680" imgH="558720" progId="Equation.3">
                  <p:embed/>
                </p:oleObj>
              </mc:Choice>
              <mc:Fallback>
                <p:oleObj name="Equation" r:id="rId17" imgW="292068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4784737"/>
                        <a:ext cx="4381020" cy="838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7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402787"/>
              </p:ext>
            </p:extLst>
          </p:nvPr>
        </p:nvGraphicFramePr>
        <p:xfrm>
          <a:off x="1571604" y="5715016"/>
          <a:ext cx="3028860" cy="83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72" name="Equation" r:id="rId19" imgW="2019240" imgH="558720" progId="Equation.3">
                  <p:embed/>
                </p:oleObj>
              </mc:Choice>
              <mc:Fallback>
                <p:oleObj name="Equation" r:id="rId19" imgW="201924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5715016"/>
                        <a:ext cx="3028860" cy="838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285720" y="6000768"/>
            <a:ext cx="12144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and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392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369712"/>
              </p:ext>
            </p:extLst>
          </p:nvPr>
        </p:nvGraphicFramePr>
        <p:xfrm>
          <a:off x="6929454" y="3295980"/>
          <a:ext cx="1276020" cy="59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73" name="Equation" r:id="rId21" imgW="850680" imgH="393480" progId="Equation.3">
                  <p:embed/>
                </p:oleObj>
              </mc:Choice>
              <mc:Fallback>
                <p:oleObj name="Equation" r:id="rId21" imgW="850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3295980"/>
                        <a:ext cx="1276020" cy="590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788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  <p:bldP spid="27" grpId="0"/>
      <p:bldP spid="30" grpId="0"/>
      <p:bldP spid="35" grpId="0"/>
      <p:bldP spid="36" grpId="0"/>
      <p:bldP spid="38" grpId="0"/>
      <p:bldP spid="39" grpId="0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896934"/>
            <a:ext cx="87550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+mn-lt"/>
                <a:cs typeface="Arial" pitchFamily="34" charset="0"/>
              </a:rPr>
              <a:t>Density (and thermo-elastic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properties, bulk and shear moduli) </a:t>
            </a:r>
            <a:r>
              <a:rPr lang="en-US" sz="2000" dirty="0">
                <a:solidFill>
                  <a:srgbClr val="002060"/>
                </a:solidFill>
                <a:latin typeface="+mn-lt"/>
                <a:cs typeface="Arial" pitchFamily="34" charset="0"/>
              </a:rPr>
              <a:t>at high temperature and pressure.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 descr="compression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06" y="2354397"/>
            <a:ext cx="6634194" cy="41226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4" descr="compression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8206" y="2354397"/>
            <a:ext cx="6634194" cy="41226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5" descr="compression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8206" y="2354397"/>
            <a:ext cx="6634194" cy="41226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85738" y="1676400"/>
            <a:ext cx="87487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+mn-lt"/>
                <a:cs typeface="Arial" pitchFamily="34" charset="0"/>
              </a:rPr>
              <a:t>Data: density (and thermo-elastic properties) at ambient T and P are measured in laboratory, and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extrapolated </a:t>
            </a:r>
            <a:r>
              <a:rPr lang="en-US" sz="2000" dirty="0">
                <a:solidFill>
                  <a:srgbClr val="002060"/>
                </a:solidFill>
                <a:latin typeface="+mn-lt"/>
                <a:cs typeface="Arial" pitchFamily="34" charset="0"/>
              </a:rPr>
              <a:t>at high temperature and depth.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57158" y="6286520"/>
            <a:ext cx="7786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+mn-lt"/>
              </a:rPr>
              <a:t>- </a:t>
            </a:r>
            <a:r>
              <a:rPr lang="en-US" sz="1800" i="1" dirty="0">
                <a:solidFill>
                  <a:srgbClr val="002060"/>
                </a:solidFill>
                <a:latin typeface="+mn-lt"/>
              </a:rPr>
              <a:t>Account for uncertainties in thermo-elastic data.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42844" y="142852"/>
            <a:ext cx="83058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High-T, High-P extrapolation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8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16"/>
          <p:cNvSpPr>
            <a:spLocks noGrp="1"/>
          </p:cNvSpPr>
          <p:nvPr>
            <p:ph type="title"/>
          </p:nvPr>
        </p:nvSpPr>
        <p:spPr>
          <a:xfrm>
            <a:off x="142844" y="142852"/>
            <a:ext cx="83058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Example</a:t>
            </a:r>
            <a:r>
              <a:rPr lang="fr-CH" sz="3600" dirty="0" smtClean="0">
                <a:solidFill>
                  <a:schemeClr val="bg1"/>
                </a:solidFill>
              </a:rPr>
              <a:t>: K and G for </a:t>
            </a:r>
            <a:r>
              <a:rPr lang="fr-CH" sz="3600" dirty="0" err="1" smtClean="0">
                <a:solidFill>
                  <a:schemeClr val="bg1"/>
                </a:solidFill>
              </a:rPr>
              <a:t>pyrolite</a:t>
            </a:r>
            <a:r>
              <a:rPr lang="fr-CH" sz="3600" dirty="0" smtClean="0">
                <a:solidFill>
                  <a:schemeClr val="bg1"/>
                </a:solidFill>
              </a:rPr>
              <a:t> composition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44" y="818943"/>
            <a:ext cx="4314856" cy="589143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388" y="1143000"/>
            <a:ext cx="43164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Composition in oxides (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MgO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FeO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, …) is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prescribded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, and petrological composition is calculated from Gibbs free energy minimization.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9388" y="2667000"/>
            <a:ext cx="43164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Elastic moduli (K and G) calculated for each mineral, and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pyrolite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K and G are obtained by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Voigt-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Reuss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-Hill average of K and G for individual minerals.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92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3400" cy="633428"/>
          </a:xfrm>
        </p:spPr>
        <p:txBody>
          <a:bodyPr>
            <a:noAutofit/>
          </a:bodyPr>
          <a:lstStyle/>
          <a:p>
            <a:pPr algn="ctr"/>
            <a:r>
              <a:rPr lang="en-US" sz="3600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Earth’s composition</a:t>
            </a:r>
            <a:endParaRPr lang="fr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7" y="1371600"/>
            <a:ext cx="4391025" cy="24657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7" y="3965901"/>
            <a:ext cx="4366392" cy="266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142844" y="142852"/>
            <a:ext cx="822960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The </a:t>
            </a:r>
            <a:r>
              <a:rPr lang="fr-CH" sz="3600" dirty="0" err="1" smtClean="0">
                <a:solidFill>
                  <a:schemeClr val="bg1"/>
                </a:solidFill>
              </a:rPr>
              <a:t>solar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nebula</a:t>
            </a:r>
            <a:endParaRPr lang="fr-CH" sz="3600" baseline="-25000" dirty="0">
              <a:solidFill>
                <a:schemeClr val="bg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956608"/>
            <a:ext cx="8610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Elements of solar system are the product of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nucleo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-synthesis in stars, and were mixed in proto-solar nebula before accretion of planets.</a:t>
            </a:r>
          </a:p>
          <a:p>
            <a:pPr algn="just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900" dirty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Fine grains of carbonaceous chondrites recorded early events, e.g., supernova preceding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planetesimals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accretion. </a:t>
            </a:r>
            <a:endParaRPr lang="en-US" sz="2000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2442" y="2743200"/>
            <a:ext cx="46482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1050" dirty="0">
                <a:latin typeface="Comic Sans MS" pitchFamily="66" charset="0"/>
              </a:rPr>
              <a:t> </a:t>
            </a:r>
            <a:r>
              <a:rPr lang="en-US" sz="2000" spc="-70" dirty="0">
                <a:solidFill>
                  <a:srgbClr val="002060"/>
                </a:solidFill>
                <a:cs typeface="Arial" pitchFamily="34" charset="0"/>
              </a:rPr>
              <a:t>Non-volatile elements have condensed in the inner solar system, forming terrestrial planets and meteorites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en-US" sz="2000" dirty="0" smtClean="0">
              <a:latin typeface="Wingdings" pitchFamily="2" charset="2"/>
            </a:endParaRPr>
          </a:p>
          <a:p>
            <a:pPr algn="just">
              <a:spcBef>
                <a:spcPct val="500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Most abundant elements in meteorite and Earth: oxygen, iron, magnesium, and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silicium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, representing together ~92% in mass.</a:t>
            </a: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08768"/>
            <a:ext cx="3505200" cy="40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3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142844" y="142852"/>
            <a:ext cx="822960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Hints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from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meteorites</a:t>
            </a:r>
            <a:endParaRPr lang="fr-CH" sz="3600" baseline="-25000" dirty="0">
              <a:solidFill>
                <a:schemeClr val="bg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Meteorites are of several kind (from 100% rocky to 100% iron), but can be derived from the most primitive type (carbonaceous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chondrites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).</a:t>
            </a:r>
          </a:p>
          <a:p>
            <a:pPr algn="just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900" dirty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Earth and meteorites derive from common source: the composition of meteorites is similar to that of the nebula from which rocky planets accreted. </a:t>
            </a:r>
            <a:endParaRPr lang="en-US" sz="2000" dirty="0" smtClean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2678" y="4581942"/>
            <a:ext cx="8610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Four important observations:</a:t>
            </a:r>
          </a:p>
          <a:p>
            <a:pPr algn="just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- Almost all meteorites have a common formation age, ~4.57×10</a:t>
            </a:r>
            <a:r>
              <a:rPr lang="en-US" sz="1600" baseline="30000" dirty="0" smtClean="0">
                <a:solidFill>
                  <a:srgbClr val="002060"/>
                </a:solidFill>
                <a:cs typeface="Arial" pitchFamily="34" charset="0"/>
              </a:rPr>
              <a:t>9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 yr.</a:t>
            </a:r>
          </a:p>
          <a:p>
            <a:pPr algn="just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- With few particular exceptions, meteorites have similar isotopic ratios as one another and Earth.</a:t>
            </a:r>
          </a:p>
          <a:p>
            <a:pPr algn="just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- Abundance of elements in solar atmosphere is consistent with composition of meteorites. </a:t>
            </a:r>
          </a:p>
          <a:p>
            <a:pPr algn="just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- All meteorite types can be produced from a most primitive type, the carbonaceous </a:t>
            </a:r>
            <a:r>
              <a:rPr lang="en-US" sz="1600" dirty="0" err="1" smtClean="0">
                <a:solidFill>
                  <a:srgbClr val="002060"/>
                </a:solidFill>
              </a:rPr>
              <a:t>chondrites</a:t>
            </a:r>
            <a:r>
              <a:rPr lang="en-US" sz="1600" dirty="0" smtClean="0">
                <a:solidFill>
                  <a:srgbClr val="002060"/>
                </a:solidFill>
              </a:rPr>
              <a:t>, by heating and segregation (differentiation processes).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24863"/>
            <a:ext cx="2133600" cy="2017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78150"/>
            <a:ext cx="3004699" cy="2017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438400"/>
            <a:ext cx="3484992" cy="19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142844" y="142852"/>
            <a:ext cx="822960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The </a:t>
            </a:r>
            <a:r>
              <a:rPr lang="fr-CH" sz="3600" dirty="0" err="1" smtClean="0">
                <a:solidFill>
                  <a:schemeClr val="bg1"/>
                </a:solidFill>
              </a:rPr>
              <a:t>bulk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Earth</a:t>
            </a:r>
            <a:endParaRPr lang="fr-CH" sz="3600" baseline="-25000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9044" y="928665"/>
            <a:ext cx="877255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Concentration of different elements in Earth can be estimated by summing composition for crust, mantle, and core.</a:t>
            </a:r>
          </a:p>
          <a:p>
            <a:pPr algn="just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900" dirty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Crust : can be measured directly</a:t>
            </a:r>
            <a:endParaRPr lang="en-US" sz="2000" dirty="0" smtClean="0"/>
          </a:p>
          <a:p>
            <a:pPr algn="just">
              <a:spcBef>
                <a:spcPct val="500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2000" spc="-70" dirty="0" smtClean="0">
                <a:solidFill>
                  <a:srgbClr val="002060"/>
                </a:solidFill>
                <a:cs typeface="Arial" pitchFamily="34" charset="0"/>
              </a:rPr>
              <a:t>Mantle composition: assumes primitive origin (from carbonaceous chondrites),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from which volatiles and core constituents are removed.</a:t>
            </a: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Crust + mantle = silicate Earth</a:t>
            </a:r>
            <a:endParaRPr lang="en-US" sz="2000" dirty="0" smtClean="0"/>
          </a:p>
          <a:p>
            <a:pPr algn="just">
              <a:spcBef>
                <a:spcPct val="500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Core composition: mainly iron and nickel, plus lighter elements S, O, C, Si, and H.</a:t>
            </a: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989725"/>
            <a:ext cx="2816352" cy="2636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029200"/>
            <a:ext cx="2660904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1480" y="142852"/>
            <a:ext cx="86868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kern="1200" dirty="0" err="1" smtClean="0">
                <a:solidFill>
                  <a:schemeClr val="bg1"/>
                </a:solidFill>
                <a:latin typeface="Calibri"/>
              </a:rPr>
              <a:t>Probing</a:t>
            </a:r>
            <a:r>
              <a:rPr lang="fr-CH" sz="3600" kern="1200" dirty="0" smtClean="0">
                <a:solidFill>
                  <a:schemeClr val="bg1"/>
                </a:solidFill>
                <a:latin typeface="Calibri"/>
              </a:rPr>
              <a:t> the </a:t>
            </a:r>
            <a:r>
              <a:rPr lang="fr-CH" sz="3600" kern="1200" dirty="0" err="1" smtClean="0">
                <a:solidFill>
                  <a:schemeClr val="bg1"/>
                </a:solidFill>
                <a:latin typeface="Calibri"/>
              </a:rPr>
              <a:t>Earth</a:t>
            </a:r>
            <a:r>
              <a:rPr lang="fr-CH" sz="3600" kern="1200" dirty="0" smtClean="0">
                <a:solidFill>
                  <a:schemeClr val="bg1"/>
                </a:solidFill>
                <a:latin typeface="Calibri"/>
              </a:rPr>
              <a:t>: body &amp; surface </a:t>
            </a:r>
            <a:r>
              <a:rPr lang="fr-CH" sz="3600" kern="1200" dirty="0" err="1" smtClean="0">
                <a:solidFill>
                  <a:schemeClr val="bg1"/>
                </a:solidFill>
                <a:latin typeface="Calibri"/>
              </a:rPr>
              <a:t>waves</a:t>
            </a:r>
            <a:endParaRPr lang="fr-CH" sz="3600" dirty="0">
              <a:solidFill>
                <a:schemeClr val="bg1"/>
              </a:solidFill>
            </a:endParaRPr>
          </a:p>
        </p:txBody>
      </p:sp>
      <p:graphicFrame>
        <p:nvGraphicFramePr>
          <p:cNvPr id="179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378577"/>
              </p:ext>
            </p:extLst>
          </p:nvPr>
        </p:nvGraphicFramePr>
        <p:xfrm>
          <a:off x="1100138" y="3751263"/>
          <a:ext cx="1033462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32" name="Equation" r:id="rId3" imgW="596880" imgH="469800" progId="Equation.3">
                  <p:embed/>
                </p:oleObj>
              </mc:Choice>
              <mc:Fallback>
                <p:oleObj name="Equation" r:id="rId3" imgW="5968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0138" y="3751263"/>
                        <a:ext cx="1033462" cy="820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619314"/>
              </p:ext>
            </p:extLst>
          </p:nvPr>
        </p:nvGraphicFramePr>
        <p:xfrm>
          <a:off x="1081087" y="2670978"/>
          <a:ext cx="1890713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33" name="Equation" r:id="rId5" imgW="1091880" imgH="469800" progId="Equation.3">
                  <p:embed/>
                </p:oleObj>
              </mc:Choice>
              <mc:Fallback>
                <p:oleObj name="Equation" r:id="rId5" imgW="10918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087" y="2670978"/>
                        <a:ext cx="1890713" cy="820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3965577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and</a:t>
            </a:r>
            <a:endParaRPr lang="fr-CH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53" y="2068672"/>
            <a:ext cx="5822842" cy="44845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5232737"/>
            <a:ext cx="4201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000" dirty="0" smtClean="0">
                <a:solidFill>
                  <a:srgbClr val="002060"/>
                </a:solidFill>
                <a:latin typeface="Symbol" panose="05050102010706020507" pitchFamily="18" charset="2"/>
              </a:rPr>
              <a:t>r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is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density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, K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bulk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modulus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(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incompressibility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), and </a:t>
            </a:r>
            <a:r>
              <a:rPr lang="fr-CH" sz="2000" dirty="0" smtClean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(or G)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shear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modulus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(or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rigidity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). </a:t>
            </a:r>
            <a:endParaRPr lang="fr-CH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8600" y="914400"/>
            <a:ext cx="8624895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P (or compressional) wave : perturbation (vibration) is perpendicular to the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wavefront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, i.e</a:t>
            </a:r>
            <a:r>
              <a:rPr lang="en-US" sz="2000" dirty="0" smtClean="0">
                <a:solidFill>
                  <a:srgbClr val="002060"/>
                </a:solidFill>
              </a:rPr>
              <a:t>.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along the direction of propagation.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 (or shear) wave : perturbation is parallel to the </a:t>
            </a:r>
            <a:r>
              <a:rPr lang="en-US" sz="2000" dirty="0" err="1" smtClean="0">
                <a:solidFill>
                  <a:srgbClr val="002060"/>
                </a:solidFill>
              </a:rPr>
              <a:t>wavefront</a:t>
            </a:r>
            <a:r>
              <a:rPr lang="en-US" sz="2000" dirty="0" smtClean="0">
                <a:solidFill>
                  <a:srgbClr val="002060"/>
                </a:solidFill>
              </a:rPr>
              <a:t>, i.e., perpendicular to the direction of propagation.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0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142844" y="142852"/>
            <a:ext cx="8229600" cy="56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3600" dirty="0" err="1" smtClean="0">
                <a:solidFill>
                  <a:schemeClr val="bg1"/>
                </a:solidFill>
              </a:rPr>
              <a:t>Uppermantle</a:t>
            </a:r>
            <a:r>
              <a:rPr lang="fr-CH" sz="3600" dirty="0" smtClean="0">
                <a:solidFill>
                  <a:schemeClr val="bg1"/>
                </a:solidFill>
              </a:rPr>
              <a:t> (0-410 km): </a:t>
            </a:r>
            <a:r>
              <a:rPr lang="fr-CH" sz="3600" dirty="0" err="1" smtClean="0">
                <a:solidFill>
                  <a:schemeClr val="bg1"/>
                </a:solidFill>
              </a:rPr>
              <a:t>peridotite</a:t>
            </a:r>
            <a:r>
              <a:rPr lang="fr-CH" sz="3600" dirty="0" smtClean="0">
                <a:solidFill>
                  <a:schemeClr val="bg1"/>
                </a:solidFill>
              </a:rPr>
              <a:t> zone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956608"/>
            <a:ext cx="6019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How do we know the composition of the upper mantle ? :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- Mantle rocks being </a:t>
            </a:r>
            <a:r>
              <a:rPr lang="en-US" sz="160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thrust</a:t>
            </a:r>
            <a:r>
              <a:rPr lang="en-US" sz="16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to the surface by tectonic events: alpine peridotite (first observed in the Alps), Ophiolites.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- Rocks carried to the surface by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magma derived from mantle melts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, also called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xenoliths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 (= strange rocks): kimberlites, basalts.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- Laboratory experiments.</a:t>
            </a:r>
            <a:endParaRPr lang="en-US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5311914"/>
            <a:ext cx="50189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Pyrolite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(= </a:t>
            </a:r>
            <a:r>
              <a:rPr lang="en-US" sz="2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pyro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xen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-</a:t>
            </a:r>
            <a:r>
              <a:rPr lang="en-US" sz="200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ol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ivine rocks), defined by Ringwood (1975):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607490"/>
              </p:ext>
            </p:extLst>
          </p:nvPr>
        </p:nvGraphicFramePr>
        <p:xfrm>
          <a:off x="5486400" y="4617720"/>
          <a:ext cx="33909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456"/>
                <a:gridCol w="1895444"/>
              </a:tblGrid>
              <a:tr h="2612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Component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Weight %</a:t>
                      </a:r>
                      <a:endParaRPr lang="en-US" sz="1600" dirty="0"/>
                    </a:p>
                  </a:txBody>
                  <a:tcPr/>
                </a:tc>
              </a:tr>
              <a:tr h="2612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SiO</a:t>
                      </a:r>
                      <a:r>
                        <a:rPr lang="en-US" sz="1600" baseline="-25000" dirty="0" smtClean="0"/>
                        <a:t>2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45.0</a:t>
                      </a:r>
                      <a:endParaRPr lang="en-US" sz="1600" dirty="0"/>
                    </a:p>
                  </a:txBody>
                  <a:tcPr/>
                </a:tc>
              </a:tr>
              <a:tr h="26125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MgO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38.0</a:t>
                      </a:r>
                      <a:endParaRPr lang="en-US" sz="1600" dirty="0"/>
                    </a:p>
                  </a:txBody>
                  <a:tcPr/>
                </a:tc>
              </a:tr>
              <a:tr h="26125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FeO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8.1</a:t>
                      </a:r>
                      <a:endParaRPr lang="en-US" sz="1600" dirty="0"/>
                    </a:p>
                  </a:txBody>
                  <a:tcPr/>
                </a:tc>
              </a:tr>
              <a:tr h="2612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dirty="0" smtClean="0"/>
                        <a:t>O</a:t>
                      </a:r>
                      <a:r>
                        <a:rPr lang="en-US" sz="1600" baseline="-25000" dirty="0" smtClean="0"/>
                        <a:t>3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4.4</a:t>
                      </a:r>
                      <a:endParaRPr lang="en-US" sz="1600" dirty="0"/>
                    </a:p>
                  </a:txBody>
                  <a:tcPr/>
                </a:tc>
              </a:tr>
              <a:tr h="26125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CaO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3.5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3696" y="1281636"/>
            <a:ext cx="3485608" cy="261620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2844" y="3415605"/>
            <a:ext cx="6019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Upper mantle composition :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- Mostly peridotite: ~60%</a:t>
            </a:r>
            <a:r>
              <a:rPr lang="en-US" sz="160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olivine</a:t>
            </a:r>
            <a:r>
              <a:rPr lang="en-US" sz="16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, 25% orthopyroxene, plus </a:t>
            </a:r>
            <a:r>
              <a:rPr lang="en-US" sz="16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clinopyroxene</a:t>
            </a:r>
            <a:r>
              <a:rPr lang="en-US" sz="16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and garnets.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- 5-10% </a:t>
            </a:r>
            <a:r>
              <a:rPr lang="en-US" sz="1600" dirty="0" err="1" smtClean="0">
                <a:solidFill>
                  <a:srgbClr val="002060"/>
                </a:solidFill>
                <a:latin typeface="+mn-lt"/>
              </a:rPr>
              <a:t>eclogite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: ~60% </a:t>
            </a:r>
            <a:r>
              <a:rPr lang="en-US" sz="1600" dirty="0" err="1" smtClean="0">
                <a:solidFill>
                  <a:srgbClr val="002060"/>
                </a:solidFill>
                <a:latin typeface="+mn-lt"/>
              </a:rPr>
              <a:t>clinopyroxene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, plus garnets</a:t>
            </a:r>
            <a:endParaRPr lang="en-US" sz="16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199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76600"/>
            <a:ext cx="5057421" cy="320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Olivine (</a:t>
            </a:r>
            <a:r>
              <a:rPr lang="fr-CH" sz="3600" dirty="0" err="1" smtClean="0">
                <a:solidFill>
                  <a:schemeClr val="bg1"/>
                </a:solidFill>
              </a:rPr>
              <a:t>Mg,Fe</a:t>
            </a:r>
            <a:r>
              <a:rPr lang="fr-CH" sz="3600" dirty="0" smtClean="0">
                <a:solidFill>
                  <a:schemeClr val="bg1"/>
                </a:solidFill>
              </a:rPr>
              <a:t>)SiO</a:t>
            </a:r>
            <a:r>
              <a:rPr lang="fr-CH" sz="3600" baseline="-25000" dirty="0" smtClean="0">
                <a:solidFill>
                  <a:schemeClr val="bg1"/>
                </a:solidFill>
              </a:rPr>
              <a:t>4</a:t>
            </a:r>
            <a:endParaRPr lang="fr-CH" sz="3600" baseline="-250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42844" y="965006"/>
            <a:ext cx="8705880" cy="200679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13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200" dirty="0" smtClean="0">
                <a:solidFill>
                  <a:srgbClr val="002060"/>
                </a:solidFill>
              </a:rPr>
              <a:t>Main mineral in upper mantle.</a:t>
            </a:r>
          </a:p>
          <a:p>
            <a:pPr algn="just">
              <a:spcBef>
                <a:spcPts val="900"/>
              </a:spcBef>
              <a:buNone/>
            </a:pPr>
            <a:r>
              <a:rPr lang="en-US" sz="1300" dirty="0">
                <a:latin typeface="Wingdings" pitchFamily="2" charset="2"/>
              </a:rPr>
              <a:t>l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2200" dirty="0" smtClean="0">
                <a:solidFill>
                  <a:srgbClr val="002060"/>
                </a:solidFill>
              </a:rPr>
              <a:t>Orthorhombic system</a:t>
            </a:r>
            <a:endParaRPr lang="en-US" sz="2200" dirty="0" smtClean="0">
              <a:latin typeface="Wingdings" pitchFamily="2" charset="2"/>
            </a:endParaRPr>
          </a:p>
          <a:p>
            <a:pPr algn="just">
              <a:spcBef>
                <a:spcPts val="900"/>
              </a:spcBef>
              <a:buNone/>
            </a:pPr>
            <a:r>
              <a:rPr lang="en-US" sz="13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SiO</a:t>
            </a:r>
            <a:r>
              <a:rPr lang="en-US" sz="2000" baseline="-25000" dirty="0" smtClean="0">
                <a:solidFill>
                  <a:srgbClr val="002060"/>
                </a:solidFill>
              </a:rPr>
              <a:t>4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tetraedra</a:t>
            </a:r>
            <a:r>
              <a:rPr lang="en-US" sz="2000" dirty="0" smtClean="0">
                <a:solidFill>
                  <a:srgbClr val="002060"/>
                </a:solidFill>
              </a:rPr>
              <a:t> separated by Mg or Fe.</a:t>
            </a: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buNone/>
            </a:pPr>
            <a:r>
              <a:rPr lang="en-US" sz="1300" dirty="0">
                <a:latin typeface="Wingdings" pitchFamily="2" charset="2"/>
              </a:rPr>
              <a:t>l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2200" dirty="0" smtClean="0">
                <a:solidFill>
                  <a:srgbClr val="002060"/>
                </a:solidFill>
              </a:rPr>
              <a:t>Uncompressed density: </a:t>
            </a:r>
            <a:r>
              <a:rPr lang="en-US" sz="2200" dirty="0">
                <a:solidFill>
                  <a:srgbClr val="002060"/>
                </a:solidFill>
              </a:rPr>
              <a:t>3.285 g/cm</a:t>
            </a:r>
            <a:r>
              <a:rPr lang="en-US" sz="2200" baseline="30000" dirty="0">
                <a:solidFill>
                  <a:srgbClr val="002060"/>
                </a:solidFill>
              </a:rPr>
              <a:t>3</a:t>
            </a:r>
            <a:r>
              <a:rPr lang="en-US" sz="2200" dirty="0" smtClean="0">
                <a:solidFill>
                  <a:srgbClr val="002060"/>
                </a:solidFill>
              </a:rPr>
              <a:t>.</a:t>
            </a:r>
            <a:endParaRPr lang="en-US" sz="2200" dirty="0" smtClean="0">
              <a:latin typeface="Wingdings" pitchFamily="2" charset="2"/>
            </a:endParaRP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buNone/>
            </a:pPr>
            <a:r>
              <a:rPr lang="en-US" sz="13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Transform to high pressure phases, </a:t>
            </a:r>
            <a:r>
              <a:rPr lang="en-US" sz="2000" dirty="0" err="1" smtClean="0">
                <a:solidFill>
                  <a:srgbClr val="002060"/>
                </a:solidFill>
              </a:rPr>
              <a:t>wadsleyite</a:t>
            </a:r>
            <a:r>
              <a:rPr lang="en-US" sz="2000" dirty="0" smtClean="0">
                <a:solidFill>
                  <a:srgbClr val="002060"/>
                </a:solidFill>
              </a:rPr>
              <a:t> ~410 km, and </a:t>
            </a:r>
            <a:r>
              <a:rPr lang="en-US" sz="2000" dirty="0" err="1" smtClean="0">
                <a:solidFill>
                  <a:srgbClr val="002060"/>
                </a:solidFill>
              </a:rPr>
              <a:t>ringwoodite</a:t>
            </a:r>
            <a:r>
              <a:rPr lang="en-US" sz="2000" dirty="0" smtClean="0">
                <a:solidFill>
                  <a:srgbClr val="002060"/>
                </a:solidFill>
              </a:rPr>
              <a:t> ~520 km.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7" y="3352800"/>
            <a:ext cx="288183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142844" y="0"/>
            <a:ext cx="8848756" cy="1247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800"/>
              </a:lnSpc>
            </a:pPr>
            <a:r>
              <a:rPr lang="fr-CH" sz="3600" dirty="0" smtClean="0">
                <a:solidFill>
                  <a:schemeClr val="bg1"/>
                </a:solidFill>
              </a:rPr>
              <a:t>The transition zone </a:t>
            </a:r>
            <a:r>
              <a:rPr lang="fr-CH" sz="3600" dirty="0">
                <a:solidFill>
                  <a:schemeClr val="bg1"/>
                </a:solidFill>
              </a:rPr>
              <a:t>(410-660 km</a:t>
            </a:r>
            <a:r>
              <a:rPr lang="fr-CH" sz="3600" dirty="0" smtClean="0">
                <a:solidFill>
                  <a:schemeClr val="bg1"/>
                </a:solidFill>
              </a:rPr>
              <a:t>) and </a:t>
            </a:r>
            <a:r>
              <a:rPr lang="fr-CH" sz="3600" dirty="0" err="1" smtClean="0">
                <a:solidFill>
                  <a:schemeClr val="bg1"/>
                </a:solidFill>
              </a:rPr>
              <a:t>lower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mantle</a:t>
            </a:r>
            <a:r>
              <a:rPr lang="fr-CH" sz="3600" dirty="0" smtClean="0">
                <a:solidFill>
                  <a:schemeClr val="bg1"/>
                </a:solidFill>
              </a:rPr>
              <a:t> (660-2890 km)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1200" smtClean="0">
                <a:latin typeface="Wingdings" pitchFamily="2" charset="2"/>
              </a:rPr>
              <a:t>l</a:t>
            </a:r>
            <a:r>
              <a:rPr lang="en-US" sz="2000" smtClean="0">
                <a:latin typeface="Comic Sans MS" pitchFamily="66" charset="0"/>
              </a:rPr>
              <a:t> </a:t>
            </a:r>
            <a:r>
              <a:rPr lang="en-US" sz="200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Seismic gradients well explained by pressure increase in upper mantle, down to ~410 km.</a:t>
            </a:r>
            <a:endParaRPr lang="en-US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2096" y="2438400"/>
            <a:ext cx="4217504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050" dirty="0" smtClean="0">
                <a:latin typeface="Wingdings" pitchFamily="2" charset="2"/>
              </a:rPr>
              <a:t>l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At greater depths (transition zone 410-660 km), steeper gradients are observed, and a seismic discontinuity is observed at 660 km.</a:t>
            </a:r>
          </a:p>
          <a:p>
            <a:pPr algn="just">
              <a:spcBef>
                <a:spcPct val="50000"/>
              </a:spcBef>
            </a:pPr>
            <a:r>
              <a:rPr lang="en-US" sz="900" dirty="0" smtClean="0">
                <a:latin typeface="Wingdings" pitchFamily="2" charset="2"/>
              </a:rPr>
              <a:t>l</a:t>
            </a:r>
            <a:r>
              <a:rPr lang="en-US" sz="12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Possible origins :</a:t>
            </a:r>
          </a:p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- Phase change</a:t>
            </a:r>
          </a:p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- </a:t>
            </a:r>
            <a:r>
              <a:rPr lang="en-US" sz="2000" spc="-100" dirty="0" smtClean="0">
                <a:solidFill>
                  <a:srgbClr val="002060"/>
                </a:solidFill>
              </a:rPr>
              <a:t>Compositional change (e.g., enrichment in iron).</a:t>
            </a:r>
            <a:endParaRPr lang="en-US" sz="2000" spc="-1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36648"/>
            <a:ext cx="4419600" cy="51023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85232" y="2633472"/>
            <a:ext cx="3383280" cy="365760"/>
          </a:xfrm>
          <a:prstGeom prst="rect">
            <a:avLst/>
          </a:prstGeom>
          <a:solidFill>
            <a:schemeClr val="accent4">
              <a:lumMod val="75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6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18666"/>
            <a:ext cx="3429000" cy="3412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81400"/>
            <a:ext cx="3765071" cy="2857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42844" y="142852"/>
            <a:ext cx="8229600" cy="56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3600" smtClean="0">
                <a:solidFill>
                  <a:schemeClr val="bg1"/>
                </a:solidFill>
              </a:rPr>
              <a:t>Density-velocity relationships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42844" y="914399"/>
            <a:ext cx="8772556" cy="220426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3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Birch : for a given mean atomic weight, compressional velocity increases linearly with density, independently of the cause of density increase. </a:t>
            </a:r>
          </a:p>
          <a:p>
            <a:pPr marL="0" indent="0" algn="just">
              <a:buNone/>
            </a:pPr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Upper mantle and lower mantle fall on same </a:t>
            </a:r>
            <a:r>
              <a:rPr lang="en-US" sz="2000" dirty="0">
                <a:solidFill>
                  <a:srgbClr val="002060"/>
                </a:solidFill>
              </a:rPr>
              <a:t>compressional </a:t>
            </a:r>
            <a:r>
              <a:rPr lang="en-US" sz="2000" dirty="0" smtClean="0">
                <a:solidFill>
                  <a:srgbClr val="002060"/>
                </a:solidFill>
              </a:rPr>
              <a:t>velocity/density trend, therefore are made of materials with similar atomic weight</a:t>
            </a:r>
          </a:p>
          <a:p>
            <a:pPr marL="0" indent="0" algn="just">
              <a:buNone/>
            </a:pPr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spc="-100" dirty="0" smtClean="0">
                <a:solidFill>
                  <a:srgbClr val="002060"/>
                </a:solidFill>
              </a:rPr>
              <a:t>Comparison of trends for different regions (e.g., outer and inner core) and compressional velocity/density curves for different materials allows estimating the deep Earth’s composition</a:t>
            </a:r>
            <a:endParaRPr lang="en-US" sz="2000" spc="-100" dirty="0">
              <a:solidFill>
                <a:srgbClr val="002060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4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6" name="Picture 5" descr="L05_list-mineralogical-phas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94" y="857232"/>
            <a:ext cx="3286148" cy="57150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Mantle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petrological</a:t>
            </a:r>
            <a:r>
              <a:rPr lang="fr-CH" sz="3600" dirty="0" smtClean="0">
                <a:solidFill>
                  <a:schemeClr val="bg1"/>
                </a:solidFill>
              </a:rPr>
              <a:t> composition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928670"/>
            <a:ext cx="5072098" cy="57150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Usually parameterized in terms of 5 main oxides: </a:t>
            </a:r>
            <a:r>
              <a:rPr lang="en-US" sz="2000" dirty="0" err="1" smtClean="0">
                <a:solidFill>
                  <a:srgbClr val="002060"/>
                </a:solidFill>
              </a:rPr>
              <a:t>MgO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</a:rPr>
              <a:t>FeO</a:t>
            </a:r>
            <a:r>
              <a:rPr lang="en-US" sz="2000" dirty="0" smtClean="0">
                <a:solidFill>
                  <a:srgbClr val="002060"/>
                </a:solidFill>
              </a:rPr>
              <a:t>, Al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O</a:t>
            </a:r>
            <a:r>
              <a:rPr lang="en-US" sz="2000" baseline="-25000" dirty="0" smtClean="0">
                <a:solidFill>
                  <a:srgbClr val="002060"/>
                </a:solidFill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, SiO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, and </a:t>
            </a:r>
            <a:r>
              <a:rPr lang="en-US" sz="2000" dirty="0" err="1" smtClean="0">
                <a:solidFill>
                  <a:srgbClr val="002060"/>
                </a:solidFill>
              </a:rPr>
              <a:t>CaO</a:t>
            </a:r>
            <a:r>
              <a:rPr lang="en-US" sz="2000" dirty="0" smtClean="0">
                <a:solidFill>
                  <a:srgbClr val="002060"/>
                </a:solidFill>
              </a:rPr>
              <a:t> (other oxides, Na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O, K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O, CrO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, … present in smaller quantities).</a:t>
            </a:r>
          </a:p>
          <a:p>
            <a:pPr algn="just">
              <a:spcBef>
                <a:spcPts val="12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Different phases involving these oxides form depending on T &amp; P.</a:t>
            </a:r>
          </a:p>
          <a:p>
            <a:pPr algn="just">
              <a:spcBef>
                <a:spcPts val="12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Some notable phase transitions:</a:t>
            </a:r>
          </a:p>
          <a:p>
            <a:pPr lvl="1" algn="just" eaLnBrk="1" hangingPunct="1">
              <a:buNone/>
            </a:pPr>
            <a:r>
              <a:rPr lang="en-US" sz="1800" dirty="0" smtClean="0"/>
              <a:t>-</a:t>
            </a:r>
            <a:r>
              <a:rPr lang="en-US" sz="1800" dirty="0" smtClean="0">
                <a:solidFill>
                  <a:srgbClr val="002060"/>
                </a:solidFill>
              </a:rPr>
              <a:t> Around 410 km, olivine transforms to a more compact structure of (</a:t>
            </a:r>
            <a:r>
              <a:rPr lang="en-US" sz="1800" dirty="0" err="1" smtClean="0">
                <a:solidFill>
                  <a:srgbClr val="002060"/>
                </a:solidFill>
              </a:rPr>
              <a:t>Mg,Fe</a:t>
            </a:r>
            <a:r>
              <a:rPr lang="en-US" sz="1800" dirty="0" smtClean="0">
                <a:solidFill>
                  <a:srgbClr val="002060"/>
                </a:solidFill>
              </a:rPr>
              <a:t>)</a:t>
            </a:r>
            <a:r>
              <a:rPr lang="en-US" sz="1800" baseline="-25000" dirty="0" smtClean="0">
                <a:solidFill>
                  <a:srgbClr val="002060"/>
                </a:solidFill>
              </a:rPr>
              <a:t>2</a:t>
            </a:r>
            <a:r>
              <a:rPr lang="en-US" sz="1800" dirty="0" smtClean="0">
                <a:solidFill>
                  <a:srgbClr val="002060"/>
                </a:solidFill>
              </a:rPr>
              <a:t>SiO</a:t>
            </a:r>
            <a:r>
              <a:rPr lang="en-US" sz="1800" baseline="-25000" dirty="0" smtClean="0">
                <a:solidFill>
                  <a:srgbClr val="002060"/>
                </a:solidFill>
              </a:rPr>
              <a:t>4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</a:p>
          <a:p>
            <a:pPr lvl="1" algn="just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- At 660 km, (</a:t>
            </a:r>
            <a:r>
              <a:rPr lang="en-US" sz="1800" dirty="0" err="1" smtClean="0">
                <a:solidFill>
                  <a:srgbClr val="002060"/>
                </a:solidFill>
              </a:rPr>
              <a:t>Mg,Fe</a:t>
            </a:r>
            <a:r>
              <a:rPr lang="en-US" sz="1800" dirty="0" smtClean="0">
                <a:solidFill>
                  <a:srgbClr val="002060"/>
                </a:solidFill>
              </a:rPr>
              <a:t>)</a:t>
            </a:r>
            <a:r>
              <a:rPr lang="en-US" sz="1800" baseline="-25000" dirty="0" smtClean="0">
                <a:solidFill>
                  <a:srgbClr val="002060"/>
                </a:solidFill>
              </a:rPr>
              <a:t>2</a:t>
            </a:r>
            <a:r>
              <a:rPr lang="en-US" sz="1800" dirty="0" smtClean="0">
                <a:solidFill>
                  <a:srgbClr val="002060"/>
                </a:solidFill>
              </a:rPr>
              <a:t>SiO</a:t>
            </a:r>
            <a:r>
              <a:rPr lang="en-US" sz="1800" baseline="-25000" dirty="0" smtClean="0">
                <a:solidFill>
                  <a:srgbClr val="002060"/>
                </a:solidFill>
              </a:rPr>
              <a:t>4</a:t>
            </a:r>
            <a:r>
              <a:rPr lang="en-US" sz="1800" dirty="0" smtClean="0">
                <a:solidFill>
                  <a:srgbClr val="002060"/>
                </a:solidFill>
              </a:rPr>
              <a:t> transforms to </a:t>
            </a:r>
            <a:r>
              <a:rPr lang="en-US" sz="1800" dirty="0" err="1" smtClean="0">
                <a:solidFill>
                  <a:srgbClr val="002060"/>
                </a:solidFill>
              </a:rPr>
              <a:t>bridgmanite</a:t>
            </a:r>
            <a:r>
              <a:rPr lang="en-US" sz="1800" dirty="0" smtClean="0">
                <a:solidFill>
                  <a:srgbClr val="002060"/>
                </a:solidFill>
              </a:rPr>
              <a:t> (</a:t>
            </a:r>
            <a:r>
              <a:rPr lang="en-US" sz="1800" dirty="0" err="1" smtClean="0">
                <a:solidFill>
                  <a:srgbClr val="002060"/>
                </a:solidFill>
              </a:rPr>
              <a:t>Mg,Fe</a:t>
            </a:r>
            <a:r>
              <a:rPr lang="en-US" sz="1800" dirty="0" smtClean="0">
                <a:solidFill>
                  <a:srgbClr val="002060"/>
                </a:solidFill>
              </a:rPr>
              <a:t>)SiO</a:t>
            </a:r>
            <a:r>
              <a:rPr lang="en-US" sz="1800" baseline="-25000" dirty="0" smtClean="0">
                <a:solidFill>
                  <a:srgbClr val="002060"/>
                </a:solidFill>
              </a:rPr>
              <a:t>3</a:t>
            </a:r>
            <a:r>
              <a:rPr lang="en-US" sz="1800" dirty="0" smtClean="0">
                <a:solidFill>
                  <a:srgbClr val="002060"/>
                </a:solidFill>
              </a:rPr>
              <a:t> and </a:t>
            </a:r>
            <a:r>
              <a:rPr lang="en-US" sz="1800" dirty="0" err="1" smtClean="0">
                <a:solidFill>
                  <a:srgbClr val="002060"/>
                </a:solidFill>
              </a:rPr>
              <a:t>ferro-periclase</a:t>
            </a:r>
            <a:r>
              <a:rPr lang="en-US" sz="1800" dirty="0" smtClean="0">
                <a:solidFill>
                  <a:srgbClr val="002060"/>
                </a:solidFill>
              </a:rPr>
              <a:t>, (</a:t>
            </a:r>
            <a:r>
              <a:rPr lang="en-US" sz="1800" dirty="0" err="1" smtClean="0">
                <a:solidFill>
                  <a:srgbClr val="002060"/>
                </a:solidFill>
              </a:rPr>
              <a:t>Mg,Fe</a:t>
            </a:r>
            <a:r>
              <a:rPr lang="en-US" sz="1800" dirty="0" smtClean="0">
                <a:solidFill>
                  <a:srgbClr val="002060"/>
                </a:solidFill>
              </a:rPr>
              <a:t>)O.</a:t>
            </a:r>
          </a:p>
          <a:p>
            <a:pPr lvl="1" algn="just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- Garnet transform also to </a:t>
            </a:r>
            <a:r>
              <a:rPr lang="en-US" sz="1800" dirty="0" err="1" smtClean="0">
                <a:solidFill>
                  <a:srgbClr val="002060"/>
                </a:solidFill>
              </a:rPr>
              <a:t>pv</a:t>
            </a:r>
            <a:r>
              <a:rPr lang="en-US" sz="1800" dirty="0" smtClean="0">
                <a:solidFill>
                  <a:srgbClr val="002060"/>
                </a:solidFill>
              </a:rPr>
              <a:t> &amp; mw, but deeper., down to ~800 km.</a:t>
            </a:r>
          </a:p>
          <a:p>
            <a:pPr lvl="1" algn="just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- High-pressure (&gt; 120 </a:t>
            </a:r>
            <a:r>
              <a:rPr lang="en-US" sz="1800" dirty="0" err="1" smtClean="0">
                <a:solidFill>
                  <a:srgbClr val="002060"/>
                </a:solidFill>
              </a:rPr>
              <a:t>GPa</a:t>
            </a:r>
            <a:r>
              <a:rPr lang="en-US" sz="1800" dirty="0" smtClean="0">
                <a:solidFill>
                  <a:srgbClr val="002060"/>
                </a:solidFill>
              </a:rPr>
              <a:t>) phase of perovskite (post-perovskite) found in 2004. </a:t>
            </a:r>
          </a:p>
        </p:txBody>
      </p:sp>
      <p:sp>
        <p:nvSpPr>
          <p:cNvPr id="9" name="Rectangle 8"/>
          <p:cNvSpPr/>
          <p:nvPr/>
        </p:nvSpPr>
        <p:spPr>
          <a:xfrm>
            <a:off x="5572132" y="2672438"/>
            <a:ext cx="3071834" cy="828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5643570" y="5715016"/>
            <a:ext cx="3000396" cy="714380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498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42844" y="0"/>
            <a:ext cx="8848756" cy="1247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800"/>
              </a:lnSpc>
            </a:pPr>
            <a:r>
              <a:rPr lang="fr-CH" sz="3600" dirty="0" smtClean="0">
                <a:solidFill>
                  <a:schemeClr val="bg1"/>
                </a:solidFill>
              </a:rPr>
              <a:t>The transition zone </a:t>
            </a:r>
            <a:r>
              <a:rPr lang="fr-CH" sz="3600" dirty="0">
                <a:solidFill>
                  <a:schemeClr val="bg1"/>
                </a:solidFill>
              </a:rPr>
              <a:t>(410-660 km</a:t>
            </a:r>
            <a:r>
              <a:rPr lang="fr-CH" sz="3600" dirty="0" smtClean="0">
                <a:solidFill>
                  <a:schemeClr val="bg1"/>
                </a:solidFill>
              </a:rPr>
              <a:t>) and </a:t>
            </a:r>
            <a:r>
              <a:rPr lang="fr-CH" sz="3600" dirty="0" err="1" smtClean="0">
                <a:solidFill>
                  <a:schemeClr val="bg1"/>
                </a:solidFill>
              </a:rPr>
              <a:t>lower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mantle</a:t>
            </a:r>
            <a:r>
              <a:rPr lang="fr-CH" sz="3600" dirty="0" smtClean="0">
                <a:solidFill>
                  <a:schemeClr val="bg1"/>
                </a:solidFill>
              </a:rPr>
              <a:t> (660-2890 km)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52386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In the transition zone, olivine (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Mg,Fe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)</a:t>
            </a:r>
            <a:r>
              <a:rPr lang="en-US" sz="2000" baseline="-25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SiO</a:t>
            </a:r>
            <a:r>
              <a:rPr lang="en-US" sz="2000" baseline="-25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4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transforms to higher pressure (more compact phases)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waldsleyite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(410 km) and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ringwoodite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(520 km).</a:t>
            </a:r>
          </a:p>
          <a:p>
            <a:pPr algn="just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800" spc="-50" dirty="0">
                <a:latin typeface="Comic Sans MS" pitchFamily="66" charset="0"/>
              </a:rPr>
              <a:t> </a:t>
            </a:r>
            <a:r>
              <a:rPr lang="en-US" sz="2000" spc="-50" dirty="0" smtClean="0">
                <a:solidFill>
                  <a:srgbClr val="002060"/>
                </a:solidFill>
              </a:rPr>
              <a:t>Other mineral also transform to higher pressure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or more stable phases, e.g., pyroxenes dissolves into garnets.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4129207"/>
            <a:ext cx="533400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spc="-50" dirty="0" smtClean="0">
                <a:latin typeface="Comic Sans MS" pitchFamily="66" charset="0"/>
              </a:rPr>
              <a:t> </a:t>
            </a:r>
            <a:r>
              <a:rPr lang="en-US" sz="2000" spc="-50" dirty="0" smtClean="0">
                <a:solidFill>
                  <a:srgbClr val="002060"/>
                </a:solidFill>
                <a:cs typeface="Arial" pitchFamily="34" charset="0"/>
              </a:rPr>
              <a:t>At 660 km, </a:t>
            </a:r>
            <a:r>
              <a:rPr lang="en-US" sz="2000" spc="-50" dirty="0" err="1" smtClean="0">
                <a:solidFill>
                  <a:srgbClr val="002060"/>
                </a:solidFill>
                <a:cs typeface="Arial" pitchFamily="34" charset="0"/>
              </a:rPr>
              <a:t>ringwoodite</a:t>
            </a:r>
            <a:r>
              <a:rPr lang="en-US" sz="2000" spc="-50" dirty="0" smtClean="0">
                <a:solidFill>
                  <a:srgbClr val="002060"/>
                </a:solidFill>
                <a:cs typeface="Arial" pitchFamily="34" charset="0"/>
              </a:rPr>
              <a:t> decompose to </a:t>
            </a:r>
            <a:r>
              <a:rPr lang="en-US" sz="2000" spc="-50" dirty="0" err="1">
                <a:solidFill>
                  <a:srgbClr val="002060"/>
                </a:solidFill>
                <a:cs typeface="Arial" pitchFamily="34" charset="0"/>
              </a:rPr>
              <a:t>bridgmanite</a:t>
            </a:r>
            <a:r>
              <a:rPr lang="en-US" sz="2000" spc="-5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spc="-50" dirty="0" smtClean="0">
                <a:solidFill>
                  <a:srgbClr val="002060"/>
                </a:solidFill>
                <a:cs typeface="Arial" pitchFamily="34" charset="0"/>
              </a:rPr>
              <a:t>(formerly called </a:t>
            </a:r>
            <a:r>
              <a:rPr lang="en-US" sz="2000" spc="-50" dirty="0" err="1" smtClean="0">
                <a:solidFill>
                  <a:srgbClr val="002060"/>
                </a:solidFill>
                <a:cs typeface="Arial" pitchFamily="34" charset="0"/>
              </a:rPr>
              <a:t>perovskite</a:t>
            </a:r>
            <a:r>
              <a:rPr lang="en-US" sz="2000" spc="-50" dirty="0" smtClean="0">
                <a:solidFill>
                  <a:srgbClr val="002060"/>
                </a:solidFill>
                <a:cs typeface="Arial" pitchFamily="34" charset="0"/>
              </a:rPr>
              <a:t>, (</a:t>
            </a:r>
            <a:r>
              <a:rPr lang="en-US" sz="2000" spc="-50" dirty="0" err="1" smtClean="0">
                <a:solidFill>
                  <a:srgbClr val="002060"/>
                </a:solidFill>
                <a:cs typeface="Arial" pitchFamily="34" charset="0"/>
              </a:rPr>
              <a:t>Mg,Fe</a:t>
            </a:r>
            <a:r>
              <a:rPr lang="en-US" sz="2000" spc="-50" dirty="0" smtClean="0">
                <a:solidFill>
                  <a:srgbClr val="002060"/>
                </a:solidFill>
                <a:cs typeface="Arial" pitchFamily="34" charset="0"/>
              </a:rPr>
              <a:t>)SiO</a:t>
            </a:r>
            <a:r>
              <a:rPr lang="en-US" sz="2000" spc="-50" baseline="-25000" dirty="0" smtClean="0">
                <a:solidFill>
                  <a:srgbClr val="002060"/>
                </a:solidFill>
                <a:cs typeface="Arial" pitchFamily="34" charset="0"/>
              </a:rPr>
              <a:t>3</a:t>
            </a:r>
            <a:r>
              <a:rPr lang="en-US" sz="2000" spc="-50" dirty="0" smtClean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and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ferro-periclase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, (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Mg,Fe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)O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.</a:t>
            </a:r>
          </a:p>
          <a:p>
            <a:pPr algn="just">
              <a:spcBef>
                <a:spcPts val="18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spc="-30" dirty="0"/>
              <a:t> </a:t>
            </a:r>
            <a:r>
              <a:rPr lang="en-US" sz="2000" spc="-30" dirty="0" smtClean="0">
                <a:solidFill>
                  <a:srgbClr val="002060"/>
                </a:solidFill>
              </a:rPr>
              <a:t>Garnets also transform to </a:t>
            </a:r>
            <a:r>
              <a:rPr lang="en-US" sz="2000" spc="-30" dirty="0" err="1" smtClean="0">
                <a:solidFill>
                  <a:srgbClr val="002060"/>
                </a:solidFill>
              </a:rPr>
              <a:t>bridgmanite</a:t>
            </a:r>
            <a:r>
              <a:rPr lang="en-US" sz="2000" spc="-30" dirty="0" smtClean="0">
                <a:solidFill>
                  <a:srgbClr val="002060"/>
                </a:solidFill>
              </a:rPr>
              <a:t> and </a:t>
            </a:r>
            <a:r>
              <a:rPr lang="en-US" sz="2000" spc="-30" dirty="0" err="1" smtClean="0">
                <a:solidFill>
                  <a:srgbClr val="002060"/>
                </a:solidFill>
              </a:rPr>
              <a:t>ferro-periclase</a:t>
            </a:r>
            <a:r>
              <a:rPr lang="en-US" sz="2000" spc="-30" dirty="0" smtClean="0">
                <a:solidFill>
                  <a:srgbClr val="002060"/>
                </a:solidFill>
              </a:rPr>
              <a:t>, but up to greater depths (800 km).</a:t>
            </a:r>
            <a:endParaRPr lang="en-US" sz="2000" spc="-3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44" y="1143000"/>
            <a:ext cx="3657600" cy="55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Bridgmanite</a:t>
            </a:r>
            <a:r>
              <a:rPr lang="fr-CH" sz="3600" dirty="0" smtClean="0">
                <a:solidFill>
                  <a:schemeClr val="bg1"/>
                </a:solidFill>
              </a:rPr>
              <a:t> (</a:t>
            </a:r>
            <a:r>
              <a:rPr lang="fr-CH" sz="3600" dirty="0" err="1" smtClean="0">
                <a:solidFill>
                  <a:schemeClr val="bg1"/>
                </a:solidFill>
              </a:rPr>
              <a:t>perovskite</a:t>
            </a:r>
            <a:r>
              <a:rPr lang="fr-CH" sz="3600" dirty="0" smtClean="0">
                <a:solidFill>
                  <a:schemeClr val="bg1"/>
                </a:solidFill>
              </a:rPr>
              <a:t>) and </a:t>
            </a:r>
            <a:r>
              <a:rPr lang="fr-CH" sz="3600" dirty="0" err="1" smtClean="0">
                <a:solidFill>
                  <a:schemeClr val="bg1"/>
                </a:solidFill>
              </a:rPr>
              <a:t>periclase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59768"/>
            <a:ext cx="3776537" cy="3582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71800"/>
            <a:ext cx="3276600" cy="3701759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1" y="936686"/>
            <a:ext cx="4419599" cy="18819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spc="-100" dirty="0" smtClean="0">
                <a:solidFill>
                  <a:srgbClr val="002060"/>
                </a:solidFill>
              </a:rPr>
              <a:t>Silicate perovskite, (</a:t>
            </a:r>
            <a:r>
              <a:rPr lang="en-US" sz="2000" spc="-100" dirty="0" err="1" smtClean="0">
                <a:solidFill>
                  <a:srgbClr val="002060"/>
                </a:solidFill>
              </a:rPr>
              <a:t>Mg,Fe</a:t>
            </a:r>
            <a:r>
              <a:rPr lang="en-US" sz="2000" spc="-100" dirty="0" smtClean="0">
                <a:solidFill>
                  <a:srgbClr val="002060"/>
                </a:solidFill>
              </a:rPr>
              <a:t>)SiO</a:t>
            </a:r>
            <a:r>
              <a:rPr lang="en-US" sz="2000" spc="-100" baseline="-25000" dirty="0" smtClean="0">
                <a:solidFill>
                  <a:srgbClr val="002060"/>
                </a:solidFill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 : </a:t>
            </a:r>
            <a:r>
              <a:rPr lang="en-US" sz="2000" dirty="0" err="1" smtClean="0">
                <a:solidFill>
                  <a:srgbClr val="002060"/>
                </a:solidFill>
              </a:rPr>
              <a:t>bridgmanite</a:t>
            </a:r>
            <a:endParaRPr lang="en-US" sz="1200" dirty="0" smtClean="0">
              <a:latin typeface="Wingdings" pitchFamily="2" charset="2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>
                <a:solidFill>
                  <a:srgbClr val="002060"/>
                </a:solidFill>
              </a:rPr>
              <a:t> Orthorhombic </a:t>
            </a:r>
            <a:r>
              <a:rPr lang="en-US" sz="2000" dirty="0" smtClean="0">
                <a:solidFill>
                  <a:srgbClr val="002060"/>
                </a:solidFill>
              </a:rPr>
              <a:t>system.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SiO</a:t>
            </a:r>
            <a:r>
              <a:rPr lang="en-US" sz="2000" baseline="-25000" dirty="0">
                <a:solidFill>
                  <a:srgbClr val="002060"/>
                </a:solidFill>
              </a:rPr>
              <a:t>6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octahedra</a:t>
            </a:r>
            <a:r>
              <a:rPr lang="en-US" sz="2000" dirty="0">
                <a:solidFill>
                  <a:srgbClr val="002060"/>
                </a:solidFill>
              </a:rPr>
              <a:t> linked by their </a:t>
            </a:r>
            <a:r>
              <a:rPr lang="en-US" sz="2000" dirty="0" smtClean="0">
                <a:solidFill>
                  <a:srgbClr val="002060"/>
                </a:solidFill>
              </a:rPr>
              <a:t>vertices</a:t>
            </a:r>
            <a:endParaRPr lang="en-US" sz="2000" spc="-120" baseline="300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200" dirty="0" smtClean="0"/>
              <a:t> </a:t>
            </a:r>
            <a:r>
              <a:rPr lang="en-US" sz="2000" spc="-120" dirty="0" smtClean="0">
                <a:solidFill>
                  <a:srgbClr val="002060"/>
                </a:solidFill>
              </a:rPr>
              <a:t>Uncompressed density: 4.10 g/cm</a:t>
            </a:r>
            <a:r>
              <a:rPr lang="en-US" sz="2000" spc="-120" baseline="30000" dirty="0" smtClean="0">
                <a:solidFill>
                  <a:srgbClr val="002060"/>
                </a:solidFill>
              </a:rPr>
              <a:t>3</a:t>
            </a:r>
            <a:endParaRPr lang="en-US" sz="1600" dirty="0" smtClean="0">
              <a:solidFill>
                <a:srgbClr val="00206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209675" y="936686"/>
            <a:ext cx="3705725" cy="1881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spc="-100" dirty="0" err="1" smtClean="0">
                <a:solidFill>
                  <a:srgbClr val="002060"/>
                </a:solidFill>
              </a:rPr>
              <a:t>Ferropericlase</a:t>
            </a:r>
            <a:r>
              <a:rPr lang="en-US" sz="2000" spc="-100" dirty="0" smtClean="0">
                <a:solidFill>
                  <a:srgbClr val="002060"/>
                </a:solidFill>
              </a:rPr>
              <a:t>, (</a:t>
            </a:r>
            <a:r>
              <a:rPr lang="en-US" sz="2000" spc="-100" dirty="0" err="1" smtClean="0">
                <a:solidFill>
                  <a:srgbClr val="002060"/>
                </a:solidFill>
              </a:rPr>
              <a:t>Mg,Fe</a:t>
            </a:r>
            <a:r>
              <a:rPr lang="en-US" sz="2000" spc="-100" smtClean="0">
                <a:solidFill>
                  <a:srgbClr val="002060"/>
                </a:solidFill>
              </a:rPr>
              <a:t>)O</a:t>
            </a:r>
            <a:r>
              <a:rPr lang="en-US" sz="2000" smtClean="0">
                <a:solidFill>
                  <a:srgbClr val="002060"/>
                </a:solidFill>
              </a:rPr>
              <a:t>. </a:t>
            </a:r>
            <a:endParaRPr lang="en-US" sz="1200" dirty="0" smtClean="0">
              <a:latin typeface="Wingdings" pitchFamily="2" charset="2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Cubic system.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200" dirty="0" smtClean="0"/>
              <a:t> </a:t>
            </a:r>
            <a:r>
              <a:rPr lang="en-US" sz="2000" spc="-120" dirty="0" smtClean="0">
                <a:solidFill>
                  <a:srgbClr val="002060"/>
                </a:solidFill>
              </a:rPr>
              <a:t>Uncompressed density: 3.58 g/cm</a:t>
            </a:r>
            <a:r>
              <a:rPr lang="en-US" sz="2000" spc="-120" baseline="30000" dirty="0" smtClean="0">
                <a:solidFill>
                  <a:srgbClr val="002060"/>
                </a:solidFill>
              </a:rPr>
              <a:t>3</a:t>
            </a:r>
            <a:endParaRPr lang="en-US" sz="1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The post-</a:t>
            </a:r>
            <a:r>
              <a:rPr lang="fr-CH" sz="3600" dirty="0" err="1" smtClean="0">
                <a:solidFill>
                  <a:schemeClr val="bg1"/>
                </a:solidFill>
              </a:rPr>
              <a:t>perovskite</a:t>
            </a:r>
            <a:r>
              <a:rPr lang="fr-CH" sz="3600" dirty="0" smtClean="0">
                <a:solidFill>
                  <a:schemeClr val="bg1"/>
                </a:solidFill>
              </a:rPr>
              <a:t> phase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468615" y="838200"/>
            <a:ext cx="7903829" cy="4516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>
                <a:solidFill>
                  <a:srgbClr val="C00000"/>
                </a:solidFill>
              </a:rPr>
              <a:t>Post-perovskite : high pressure phase of perovskite, discovered in 2004.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95" y="2224110"/>
            <a:ext cx="5074905" cy="44196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495800" y="1611698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000" dirty="0" err="1" smtClean="0">
                <a:solidFill>
                  <a:srgbClr val="002060"/>
                </a:solidFill>
              </a:rPr>
              <a:t>Bridgmanite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0" y="1627301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Post-perovskite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52400" y="1524000"/>
            <a:ext cx="3563994" cy="50164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spc="-100" dirty="0">
                <a:solidFill>
                  <a:srgbClr val="002060"/>
                </a:solidFill>
              </a:rPr>
              <a:t>At </a:t>
            </a:r>
            <a:r>
              <a:rPr lang="en-US" sz="2000" spc="-100" dirty="0" smtClean="0">
                <a:solidFill>
                  <a:srgbClr val="002060"/>
                </a:solidFill>
              </a:rPr>
              <a:t>120 </a:t>
            </a:r>
            <a:r>
              <a:rPr lang="en-US" sz="2000" spc="-100" dirty="0" err="1" smtClean="0">
                <a:solidFill>
                  <a:srgbClr val="002060"/>
                </a:solidFill>
              </a:rPr>
              <a:t>GPa</a:t>
            </a:r>
            <a:r>
              <a:rPr lang="en-US" sz="2000" spc="-100" dirty="0" smtClean="0">
                <a:solidFill>
                  <a:srgbClr val="002060"/>
                </a:solidFill>
              </a:rPr>
              <a:t> and </a:t>
            </a:r>
            <a:r>
              <a:rPr lang="en-US" sz="2000" spc="-100" dirty="0">
                <a:solidFill>
                  <a:srgbClr val="002060"/>
                </a:solidFill>
              </a:rPr>
              <a:t>2500 K, MgSiO</a:t>
            </a:r>
            <a:r>
              <a:rPr lang="en-US" sz="2000" spc="-100" baseline="-25000" dirty="0">
                <a:solidFill>
                  <a:srgbClr val="002060"/>
                </a:solidFill>
              </a:rPr>
              <a:t>3</a:t>
            </a:r>
            <a:r>
              <a:rPr lang="en-US" sz="2000" spc="-100" dirty="0">
                <a:solidFill>
                  <a:srgbClr val="002060"/>
                </a:solidFill>
              </a:rPr>
              <a:t> transform to </a:t>
            </a:r>
            <a:r>
              <a:rPr lang="en-US" sz="2000" spc="-100" dirty="0" err="1">
                <a:solidFill>
                  <a:srgbClr val="002060"/>
                </a:solidFill>
              </a:rPr>
              <a:t>pPv</a:t>
            </a:r>
            <a:r>
              <a:rPr lang="en-US" sz="2000" spc="-100" dirty="0">
                <a:solidFill>
                  <a:srgbClr val="002060"/>
                </a:solidFill>
              </a:rPr>
              <a:t> </a:t>
            </a:r>
            <a:r>
              <a:rPr lang="en-US" sz="2000" spc="-100" dirty="0" smtClean="0">
                <a:solidFill>
                  <a:srgbClr val="002060"/>
                </a:solidFill>
              </a:rPr>
              <a:t>phase</a:t>
            </a:r>
            <a:r>
              <a:rPr lang="en-US" sz="2000" dirty="0" smtClean="0">
                <a:solidFill>
                  <a:srgbClr val="002060"/>
                </a:solidFill>
              </a:rPr>
              <a:t>. </a:t>
            </a:r>
            <a:endParaRPr lang="en-US" sz="1200" dirty="0" smtClean="0">
              <a:latin typeface="Wingdings" pitchFamily="2" charset="2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>
                <a:solidFill>
                  <a:srgbClr val="002060"/>
                </a:solidFill>
              </a:rPr>
              <a:t> SiO</a:t>
            </a:r>
            <a:r>
              <a:rPr lang="en-US" sz="2000" baseline="-25000" dirty="0">
                <a:solidFill>
                  <a:srgbClr val="002060"/>
                </a:solidFill>
              </a:rPr>
              <a:t>6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octahedra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linked by their edges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spc="-120" dirty="0" smtClean="0">
                <a:solidFill>
                  <a:srgbClr val="002060"/>
                </a:solidFill>
              </a:rPr>
              <a:t>Large </a:t>
            </a:r>
            <a:r>
              <a:rPr lang="en-US" sz="2000" spc="-120" dirty="0" err="1" smtClean="0">
                <a:solidFill>
                  <a:srgbClr val="002060"/>
                </a:solidFill>
              </a:rPr>
              <a:t>Clapeyron</a:t>
            </a:r>
            <a:r>
              <a:rPr lang="en-US" sz="2000" spc="-120" dirty="0" smtClean="0">
                <a:solidFill>
                  <a:srgbClr val="002060"/>
                </a:solidFill>
              </a:rPr>
              <a:t> slope : 8-10 MPa/K, and up to 17 MPa/K according to recent estimates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200" dirty="0" smtClean="0"/>
              <a:t> </a:t>
            </a:r>
            <a:r>
              <a:rPr lang="en-US" sz="2000" dirty="0">
                <a:solidFill>
                  <a:srgbClr val="002060"/>
                </a:solidFill>
              </a:rPr>
              <a:t>Stability field depends on composition: iron-</a:t>
            </a:r>
            <a:r>
              <a:rPr lang="en-US" sz="2000" dirty="0" err="1">
                <a:solidFill>
                  <a:srgbClr val="002060"/>
                </a:solidFill>
              </a:rPr>
              <a:t>riched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pPv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stable at smaller pressure and higher temperature </a:t>
            </a:r>
            <a:endParaRPr lang="en-US" sz="2000" dirty="0" smtClean="0">
              <a:latin typeface="Wingdings" pitchFamily="2" charset="2"/>
            </a:endParaRPr>
          </a:p>
          <a:p>
            <a:pPr marL="0" indent="0" algn="just">
              <a:spcBef>
                <a:spcPts val="1200"/>
              </a:spcBef>
              <a:buFont typeface="Arial" pitchFamily="34" charset="0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Seismic properties: </a:t>
            </a: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- Denser (~2%)</a:t>
            </a:r>
          </a:p>
          <a:p>
            <a:pPr marL="0" indent="0" algn="just">
              <a:spcBef>
                <a:spcPts val="300"/>
              </a:spcBef>
              <a:buFont typeface="Arial" pitchFamily="34" charset="0"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- V</a:t>
            </a:r>
            <a:r>
              <a:rPr lang="en-US" sz="1600" baseline="-25000" dirty="0" smtClean="0">
                <a:solidFill>
                  <a:srgbClr val="002060"/>
                </a:solidFill>
              </a:rPr>
              <a:t>S</a:t>
            </a:r>
            <a:r>
              <a:rPr lang="en-US" sz="1600" dirty="0" smtClean="0">
                <a:solidFill>
                  <a:srgbClr val="002060"/>
                </a:solidFill>
              </a:rPr>
              <a:t> increases by ~2%</a:t>
            </a:r>
          </a:p>
          <a:p>
            <a:pPr marL="0" indent="0" algn="just">
              <a:spcBef>
                <a:spcPts val="300"/>
              </a:spcBef>
              <a:buFont typeface="Arial" pitchFamily="34" charset="0"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- V</a:t>
            </a:r>
            <a:r>
              <a:rPr lang="en-US" sz="1600" baseline="-25000" dirty="0" smtClean="0">
                <a:solidFill>
                  <a:srgbClr val="002060"/>
                </a:solidFill>
                <a:latin typeface="Symbol" panose="05050102010706020507" pitchFamily="18" charset="2"/>
              </a:rPr>
              <a:t>F</a:t>
            </a:r>
            <a:r>
              <a:rPr lang="en-US" sz="1600" dirty="0" smtClean="0">
                <a:solidFill>
                  <a:srgbClr val="002060"/>
                </a:solidFill>
              </a:rPr>
              <a:t> decreases by ~1%</a:t>
            </a:r>
          </a:p>
        </p:txBody>
      </p:sp>
    </p:spTree>
    <p:extLst>
      <p:ext uri="{BB962C8B-B14F-4D97-AF65-F5344CB8AC3E}">
        <p14:creationId xmlns:p14="http://schemas.microsoft.com/office/powerpoint/2010/main" val="11699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142876" y="71414"/>
            <a:ext cx="9001156" cy="561228"/>
          </a:xfrm>
        </p:spPr>
        <p:txBody>
          <a:bodyPr>
            <a:noAutofit/>
          </a:bodyPr>
          <a:lstStyle/>
          <a:p>
            <a:pPr algn="just"/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pPv</a:t>
            </a:r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Clapeyron </a:t>
            </a:r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slope</a:t>
            </a:r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: </a:t>
            </a:r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consequences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5535" y="894309"/>
            <a:ext cx="5387065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Strong topography</a:t>
            </a:r>
            <a:r>
              <a:rPr lang="en-US" sz="2000" dirty="0" smtClean="0">
                <a:solidFill>
                  <a:srgbClr val="002060"/>
                </a:solidFill>
              </a:rPr>
              <a:t> of the </a:t>
            </a:r>
            <a:r>
              <a:rPr lang="en-US" sz="2000" dirty="0" err="1" smtClean="0">
                <a:solidFill>
                  <a:srgbClr val="002060"/>
                </a:solidFill>
              </a:rPr>
              <a:t>Bm</a:t>
            </a:r>
            <a:r>
              <a:rPr lang="en-US" sz="2000" dirty="0" smtClean="0">
                <a:solidFill>
                  <a:srgbClr val="002060"/>
                </a:solidFill>
              </a:rPr>
              <a:t> to </a:t>
            </a:r>
            <a:r>
              <a:rPr lang="en-US" sz="2000" dirty="0" err="1" smtClean="0">
                <a:solidFill>
                  <a:srgbClr val="002060"/>
                </a:solidFill>
              </a:rPr>
              <a:t>pPv</a:t>
            </a:r>
            <a:r>
              <a:rPr lang="en-US" sz="2000" dirty="0" smtClean="0">
                <a:solidFill>
                  <a:srgbClr val="002060"/>
                </a:solidFill>
              </a:rPr>
              <a:t> transition.</a:t>
            </a:r>
          </a:p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Double crossing</a:t>
            </a:r>
            <a:r>
              <a:rPr lang="en-US" sz="2000" dirty="0" smtClean="0">
                <a:solidFill>
                  <a:srgbClr val="002060"/>
                </a:solidFill>
              </a:rPr>
              <a:t> in warm regions (</a:t>
            </a:r>
            <a:r>
              <a:rPr lang="en-US" sz="2000" i="1" dirty="0" err="1" smtClean="0">
                <a:solidFill>
                  <a:srgbClr val="002060"/>
                </a:solidFill>
              </a:rPr>
              <a:t>Hernlund</a:t>
            </a:r>
            <a:r>
              <a:rPr lang="en-US" sz="2000" i="1" dirty="0" smtClean="0">
                <a:solidFill>
                  <a:srgbClr val="002060"/>
                </a:solidFill>
              </a:rPr>
              <a:t> et al., 2005</a:t>
            </a:r>
            <a:r>
              <a:rPr lang="en-US" sz="2000" dirty="0" smtClean="0">
                <a:solidFill>
                  <a:srgbClr val="002060"/>
                </a:solidFill>
              </a:rPr>
              <a:t>)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.  </a:t>
            </a:r>
            <a:endParaRPr lang="en-US" sz="2000" baseline="-250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9" name="Picture 8" descr="ppv_double-crossing_Hernlund-et-al_2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7199" y="1042047"/>
            <a:ext cx="3158201" cy="5051249"/>
          </a:xfrm>
          <a:prstGeom prst="rect">
            <a:avLst/>
          </a:prstGeom>
        </p:spPr>
      </p:pic>
      <p:pic>
        <p:nvPicPr>
          <p:cNvPr id="10" name="Picture 9" descr="ppv_observation_Hernlund-et-al_2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167" y="2856000"/>
            <a:ext cx="4941483" cy="3240000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54760" y="6169223"/>
            <a:ext cx="57606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400" i="1" dirty="0" err="1" smtClean="0">
                <a:solidFill>
                  <a:srgbClr val="002060"/>
                </a:solidFill>
                <a:latin typeface="Arial" charset="0"/>
              </a:rPr>
              <a:t>ppv</a:t>
            </a:r>
            <a:r>
              <a:rPr lang="en-US" sz="1400" i="1" dirty="0" smtClean="0">
                <a:solidFill>
                  <a:srgbClr val="002060"/>
                </a:solidFill>
                <a:latin typeface="Arial" charset="0"/>
              </a:rPr>
              <a:t> seismic observations from </a:t>
            </a:r>
            <a:r>
              <a:rPr lang="en-US" sz="1400" i="1" dirty="0" err="1" smtClean="0">
                <a:solidFill>
                  <a:srgbClr val="002060"/>
                </a:solidFill>
                <a:latin typeface="Arial" charset="0"/>
              </a:rPr>
              <a:t>ScS</a:t>
            </a:r>
            <a:r>
              <a:rPr lang="en-US" sz="1400" i="1" dirty="0" smtClean="0">
                <a:solidFill>
                  <a:srgbClr val="002060"/>
                </a:solidFill>
                <a:latin typeface="Arial" charset="0"/>
              </a:rPr>
              <a:t> precursor (</a:t>
            </a:r>
            <a:r>
              <a:rPr lang="en-US" sz="1400" i="1" dirty="0" err="1" smtClean="0">
                <a:solidFill>
                  <a:srgbClr val="002060"/>
                </a:solidFill>
                <a:latin typeface="Arial" charset="0"/>
              </a:rPr>
              <a:t>Hernlund</a:t>
            </a:r>
            <a:r>
              <a:rPr lang="en-US" sz="1400" i="1" dirty="0" smtClean="0">
                <a:solidFill>
                  <a:srgbClr val="002060"/>
                </a:solidFill>
                <a:latin typeface="Arial" charset="0"/>
              </a:rPr>
              <a:t> et al., 2005).</a:t>
            </a:r>
            <a:endParaRPr lang="en-US" sz="1400" i="1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142876" y="71414"/>
            <a:ext cx="9001156" cy="561228"/>
          </a:xfrm>
        </p:spPr>
        <p:txBody>
          <a:bodyPr>
            <a:noAutofit/>
          </a:bodyPr>
          <a:lstStyle/>
          <a:p>
            <a:pPr algn="just"/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pPv</a:t>
            </a:r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stability</a:t>
            </a:r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and composition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09216"/>
            <a:ext cx="6051042" cy="5475909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81600" y="6131236"/>
            <a:ext cx="18744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400" i="1" dirty="0" smtClean="0">
                <a:solidFill>
                  <a:srgbClr val="002060"/>
                </a:solidFill>
                <a:latin typeface="Arial" charset="0"/>
              </a:rPr>
              <a:t>Cobden et al. (2015).</a:t>
            </a:r>
            <a:endParaRPr lang="en-US" sz="1400" i="1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0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171480" y="142852"/>
            <a:ext cx="868680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  <a:latin typeface="Calibri"/>
              </a:rPr>
              <a:t>Probing</a:t>
            </a:r>
            <a:r>
              <a:rPr lang="fr-CH" sz="3600" dirty="0" smtClean="0">
                <a:solidFill>
                  <a:schemeClr val="bg1"/>
                </a:solidFill>
                <a:latin typeface="Calibri"/>
              </a:rPr>
              <a:t> the </a:t>
            </a:r>
            <a:r>
              <a:rPr lang="fr-CH" sz="3600" dirty="0" err="1" smtClean="0">
                <a:solidFill>
                  <a:schemeClr val="bg1"/>
                </a:solidFill>
                <a:latin typeface="Calibri"/>
              </a:rPr>
              <a:t>Earth</a:t>
            </a:r>
            <a:r>
              <a:rPr lang="fr-CH" sz="3600" dirty="0" smtClean="0">
                <a:solidFill>
                  <a:schemeClr val="bg1"/>
                </a:solidFill>
                <a:latin typeface="Calibri"/>
              </a:rPr>
              <a:t>: surface </a:t>
            </a:r>
            <a:r>
              <a:rPr lang="fr-CH" sz="3600" dirty="0" err="1" smtClean="0">
                <a:solidFill>
                  <a:schemeClr val="bg1"/>
                </a:solidFill>
                <a:latin typeface="Calibri"/>
              </a:rPr>
              <a:t>waves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05157"/>
            <a:ext cx="3981108" cy="2976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22075"/>
            <a:ext cx="3426654" cy="2683525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28600" y="914400"/>
            <a:ext cx="86296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Surface-waves: due to propagation of the disturbance of a free surface. The displacement is not limited to the surface, but its amplitude decreases exponentially with depth.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8600" y="1959114"/>
            <a:ext cx="86296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Rayleigh-waves: particle motions follows a retrograde ellipse in the vertical plan, with major axis vertical, and minor axis along the direction of propagation.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8600" y="2721114"/>
            <a:ext cx="86296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Love-waves: result from interference of horizontal shear-wave (SH) reflected in a thin layer beneath the free surface. Particle motion is in the horizontal plan, perpendicular to the propagation. </a:t>
            </a:r>
          </a:p>
        </p:txBody>
      </p:sp>
    </p:spTree>
    <p:extLst>
      <p:ext uri="{BB962C8B-B14F-4D97-AF65-F5344CB8AC3E}">
        <p14:creationId xmlns:p14="http://schemas.microsoft.com/office/powerpoint/2010/main" val="377288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Pyrolite</a:t>
            </a:r>
            <a:r>
              <a:rPr lang="fr-CH" sz="3600" dirty="0" smtClean="0">
                <a:solidFill>
                  <a:schemeClr val="bg1"/>
                </a:solidFill>
              </a:rPr>
              <a:t> and MORB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96594" y="1066800"/>
            <a:ext cx="8610600" cy="175260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Pyrolite</a:t>
            </a:r>
            <a:r>
              <a:rPr lang="en-US" sz="2000" dirty="0" smtClean="0">
                <a:solidFill>
                  <a:srgbClr val="002060"/>
                </a:solidFill>
              </a:rPr>
              <a:t> and mid-ocean ridge basalts (MORB) have different composition in oxides, thus different petrological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MORB is enriched in SiO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, but poor in </a:t>
            </a:r>
            <a:r>
              <a:rPr lang="en-US" sz="2000" dirty="0" err="1" smtClean="0">
                <a:solidFill>
                  <a:srgbClr val="002060"/>
                </a:solidFill>
              </a:rPr>
              <a:t>MgO</a:t>
            </a:r>
            <a:r>
              <a:rPr lang="en-US" sz="2000" dirty="0" smtClean="0">
                <a:solidFill>
                  <a:srgbClr val="002060"/>
                </a:solidFill>
              </a:rPr>
              <a:t>. Free SiO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 (</a:t>
            </a:r>
            <a:r>
              <a:rPr lang="en-US" sz="2000" dirty="0" err="1" smtClean="0">
                <a:solidFill>
                  <a:srgbClr val="002060"/>
                </a:solidFill>
              </a:rPr>
              <a:t>coesite</a:t>
            </a:r>
            <a:r>
              <a:rPr lang="en-US" sz="2000" dirty="0" smtClean="0">
                <a:solidFill>
                  <a:srgbClr val="002060"/>
                </a:solidFill>
              </a:rPr>
              <a:t> and </a:t>
            </a:r>
            <a:r>
              <a:rPr lang="en-US" sz="2000" dirty="0" err="1" smtClean="0">
                <a:solidFill>
                  <a:srgbClr val="002060"/>
                </a:solidFill>
              </a:rPr>
              <a:t>stishovite</a:t>
            </a:r>
            <a:r>
              <a:rPr lang="en-US" sz="2000" dirty="0" smtClean="0">
                <a:solidFill>
                  <a:srgbClr val="002060"/>
                </a:solidFill>
              </a:rPr>
              <a:t>) are present in slabs, but in the lower mantle </a:t>
            </a:r>
            <a:r>
              <a:rPr lang="en-US" sz="2000" dirty="0" err="1" smtClean="0">
                <a:solidFill>
                  <a:srgbClr val="002060"/>
                </a:solidFill>
              </a:rPr>
              <a:t>periclase</a:t>
            </a:r>
            <a:r>
              <a:rPr lang="en-US" sz="2000" dirty="0" smtClean="0">
                <a:solidFill>
                  <a:srgbClr val="002060"/>
                </a:solidFill>
              </a:rPr>
              <a:t> (</a:t>
            </a:r>
            <a:r>
              <a:rPr lang="en-US" sz="2000" dirty="0" err="1" smtClean="0">
                <a:solidFill>
                  <a:srgbClr val="002060"/>
                </a:solidFill>
              </a:rPr>
              <a:t>Mg,Fe</a:t>
            </a:r>
            <a:r>
              <a:rPr lang="en-US" sz="2000" dirty="0" smtClean="0">
                <a:solidFill>
                  <a:srgbClr val="002060"/>
                </a:solidFill>
              </a:rPr>
              <a:t>)O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is absent (</a:t>
            </a:r>
            <a:r>
              <a:rPr lang="en-US" sz="2000" dirty="0" err="1" smtClean="0">
                <a:solidFill>
                  <a:srgbClr val="002060"/>
                </a:solidFill>
              </a:rPr>
              <a:t>MgO</a:t>
            </a:r>
            <a:r>
              <a:rPr lang="en-US" sz="2000" dirty="0" smtClean="0">
                <a:solidFill>
                  <a:srgbClr val="002060"/>
                </a:solidFill>
              </a:rPr>
              <a:t> and </a:t>
            </a:r>
            <a:r>
              <a:rPr lang="en-US" sz="2000" dirty="0" err="1" smtClean="0">
                <a:solidFill>
                  <a:srgbClr val="002060"/>
                </a:solidFill>
              </a:rPr>
              <a:t>FeO</a:t>
            </a:r>
            <a:r>
              <a:rPr lang="en-US" sz="2000" dirty="0" smtClean="0">
                <a:solidFill>
                  <a:srgbClr val="002060"/>
                </a:solidFill>
              </a:rPr>
              <a:t> entirely combines with SiO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6172200"/>
            <a:ext cx="86106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Differences in composition implies different phase diagrams.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613850"/>
              </p:ext>
            </p:extLst>
          </p:nvPr>
        </p:nvGraphicFramePr>
        <p:xfrm>
          <a:off x="914400" y="3009901"/>
          <a:ext cx="6096000" cy="2971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2387600"/>
                <a:gridCol w="2032000"/>
              </a:tblGrid>
              <a:tr h="4195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Component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Pyrolite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wt</a:t>
                      </a:r>
                      <a:r>
                        <a:rPr lang="en-US" sz="2000" dirty="0" smtClean="0"/>
                        <a:t> 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MORB (</a:t>
                      </a:r>
                      <a:r>
                        <a:rPr lang="en-US" sz="2000" dirty="0" err="1" smtClean="0"/>
                        <a:t>wt</a:t>
                      </a:r>
                      <a:r>
                        <a:rPr lang="en-US" sz="2000" dirty="0" smtClean="0"/>
                        <a:t> %)</a:t>
                      </a:r>
                      <a:endParaRPr lang="en-US" sz="2000" dirty="0"/>
                    </a:p>
                  </a:txBody>
                  <a:tcPr/>
                </a:tc>
              </a:tr>
              <a:tr h="42537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SiO</a:t>
                      </a:r>
                      <a:r>
                        <a:rPr lang="en-US" sz="2000" baseline="-25000" dirty="0" smtClean="0"/>
                        <a:t>2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45.0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50.6</a:t>
                      </a:r>
                      <a:endParaRPr lang="en-US" sz="2000" dirty="0"/>
                    </a:p>
                  </a:txBody>
                  <a:tcPr/>
                </a:tc>
              </a:tr>
              <a:tr h="42537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MgO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38.0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10.5</a:t>
                      </a:r>
                      <a:endParaRPr lang="en-US" sz="2000" dirty="0"/>
                    </a:p>
                  </a:txBody>
                  <a:tcPr/>
                </a:tc>
              </a:tr>
              <a:tr h="42537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FeO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8.1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7.7</a:t>
                      </a:r>
                      <a:endParaRPr lang="en-US" sz="2000" dirty="0"/>
                    </a:p>
                  </a:txBody>
                  <a:tcPr/>
                </a:tc>
              </a:tr>
              <a:tr h="42537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Al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</a:t>
                      </a:r>
                      <a:r>
                        <a:rPr lang="en-US" sz="2000" baseline="-25000" dirty="0" smtClean="0"/>
                        <a:t>3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16.2</a:t>
                      </a:r>
                      <a:endParaRPr lang="en-US" sz="2000" dirty="0"/>
                    </a:p>
                  </a:txBody>
                  <a:tcPr/>
                </a:tc>
              </a:tr>
              <a:tr h="42537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CaO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13.1</a:t>
                      </a:r>
                      <a:endParaRPr lang="en-US" sz="2000" dirty="0"/>
                    </a:p>
                  </a:txBody>
                  <a:tcPr/>
                </a:tc>
              </a:tr>
              <a:tr h="42537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Na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0.0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1.9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0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2844" y="201375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Phase </a:t>
            </a:r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diagrams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1157270"/>
            <a:ext cx="8579784" cy="97633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Different compositions in main oxides lead to different phase diagrams, i.e. different petrological compositions at given pressure and temperature. 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  <p:pic>
        <p:nvPicPr>
          <p:cNvPr id="8" name="Picture 7" descr="Phase-diagra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86625" y="-308975"/>
            <a:ext cx="4038599" cy="8923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9400" y="6260068"/>
            <a:ext cx="205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i="1" dirty="0" smtClean="0">
                <a:solidFill>
                  <a:srgbClr val="002060"/>
                </a:solidFill>
                <a:latin typeface="+mn-lt"/>
              </a:rPr>
              <a:t>Ricard et al. (2004)</a:t>
            </a:r>
            <a:endParaRPr lang="fr-CH" sz="1800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42844" y="201375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Composition of the </a:t>
            </a:r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core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4648200" cy="97633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Earth is differentiated: heavy elements have migrated towards its center early in its history to form the core. 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2133600"/>
            <a:ext cx="4648200" cy="272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Heavy elements: mostly iron (Fe), plus nickel (Ni).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8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Ni abundance :     Ni/Fe = 0.057   (chondrite).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2060"/>
                </a:solidFill>
              </a:rPr>
              <a:t>                               Ni/Fe = 0.082  (iron meteorites)</a:t>
            </a:r>
            <a:endParaRPr lang="en-US" sz="18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Uncompressed densities : 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          Fe :  8.35 g/cm</a:t>
            </a:r>
            <a:r>
              <a:rPr lang="en-US" sz="2000" baseline="30000" dirty="0" smtClean="0">
                <a:solidFill>
                  <a:srgbClr val="002060"/>
                </a:solidFill>
              </a:rPr>
              <a:t>3</a:t>
            </a:r>
            <a:endParaRPr lang="en-US" sz="2000" baseline="300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          Fe + Ni  :  8.39 g/cm</a:t>
            </a:r>
            <a:r>
              <a:rPr lang="en-US" sz="2000" baseline="30000" dirty="0" smtClean="0">
                <a:solidFill>
                  <a:srgbClr val="002060"/>
                </a:solidFill>
              </a:rPr>
              <a:t>3</a:t>
            </a:r>
            <a:endParaRPr lang="en-US" sz="2400" baseline="300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987188"/>
            <a:ext cx="3632200" cy="3918953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42844" y="4953000"/>
            <a:ext cx="869635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Observed uncompressed density is only 7.49 g/cm</a:t>
            </a:r>
            <a:r>
              <a:rPr lang="en-US" sz="2000" baseline="30000" dirty="0" smtClean="0">
                <a:solidFill>
                  <a:srgbClr val="002060"/>
                </a:solidFill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. </a:t>
            </a:r>
          </a:p>
          <a:p>
            <a:pPr marL="0" indent="0" algn="just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The core must also contain </a:t>
            </a:r>
            <a:r>
              <a:rPr lang="en-US" sz="2000" dirty="0" smtClean="0">
                <a:solidFill>
                  <a:srgbClr val="C00000"/>
                </a:solidFill>
              </a:rPr>
              <a:t>some light elements</a:t>
            </a:r>
            <a:r>
              <a:rPr lang="en-US" sz="2000" dirty="0" smtClean="0">
                <a:solidFill>
                  <a:srgbClr val="002060"/>
                </a:solidFill>
              </a:rPr>
              <a:t>, mainly C, S, O, and Si.</a:t>
            </a:r>
          </a:p>
          <a:p>
            <a:pPr marL="0" indent="0" algn="just">
              <a:buNone/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Exact composition and proportion of each element depend on the </a:t>
            </a:r>
            <a:r>
              <a:rPr lang="en-US" sz="2000" dirty="0" err="1" smtClean="0">
                <a:solidFill>
                  <a:srgbClr val="002060"/>
                </a:solidFill>
              </a:rPr>
              <a:t>physico</a:t>
            </a:r>
            <a:r>
              <a:rPr lang="en-US" sz="2000" dirty="0" smtClean="0">
                <a:solidFill>
                  <a:srgbClr val="002060"/>
                </a:solidFill>
              </a:rPr>
              <a:t>-chemical condition during core formation, e.g., redox state, temperature, … Not well constrain yet.</a:t>
            </a:r>
            <a:endParaRPr lang="en-US" sz="20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7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762000" y="357172"/>
            <a:ext cx="8001000" cy="633428"/>
          </a:xfrm>
        </p:spPr>
        <p:txBody>
          <a:bodyPr>
            <a:noAutofit/>
          </a:bodyPr>
          <a:lstStyle/>
          <a:p>
            <a:r>
              <a:rPr lang="en-US" sz="3600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 tomography and the 3D Earth</a:t>
            </a:r>
            <a:endParaRPr lang="fr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ourtillot_et_al_2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1371600"/>
            <a:ext cx="4559477" cy="466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2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107504" y="44624"/>
            <a:ext cx="7436296" cy="5612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Earth’s</a:t>
            </a:r>
            <a:r>
              <a:rPr kumimoji="0" lang="fr-CH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CH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mantle</a:t>
            </a:r>
            <a:r>
              <a:rPr kumimoji="0" lang="fr-CH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structure: </a:t>
            </a:r>
            <a:r>
              <a:rPr kumimoji="0" lang="fr-CH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recent</a:t>
            </a:r>
            <a:r>
              <a:rPr kumimoji="0" lang="fr-CH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CH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views</a:t>
            </a:r>
            <a:r>
              <a:rPr kumimoji="0" lang="fr-C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fr-CH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2088232" cy="158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6804248" y="2529856"/>
            <a:ext cx="2339752" cy="3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79512" y="764704"/>
          <a:ext cx="2109441" cy="158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06" r:id="rId5" imgW="9639360" imgH="7229520" progId="">
                  <p:embed/>
                </p:oleObj>
              </mc:Choice>
              <mc:Fallback>
                <p:oleObj r:id="rId5" imgW="9639360" imgH="7229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764704"/>
                        <a:ext cx="2109441" cy="15841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3933056"/>
            <a:ext cx="4680520" cy="253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4526" y="764704"/>
            <a:ext cx="1823978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08773" y="764704"/>
            <a:ext cx="1671539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ourtillot_et_al_200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16016" y="2492896"/>
            <a:ext cx="2180538" cy="2232248"/>
          </a:xfrm>
          <a:prstGeom prst="rect">
            <a:avLst/>
          </a:prstGeom>
          <a:effectLst/>
        </p:spPr>
      </p:pic>
      <p:graphicFrame>
        <p:nvGraphicFramePr>
          <p:cNvPr id="306183" name="Object 7"/>
          <p:cNvGraphicFramePr>
            <a:graphicFrameLocks noChangeAspect="1"/>
          </p:cNvGraphicFramePr>
          <p:nvPr/>
        </p:nvGraphicFramePr>
        <p:xfrm>
          <a:off x="5027389" y="5097983"/>
          <a:ext cx="1776859" cy="142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07" r:id="rId11" imgW="6362640" imgH="5124600" progId="">
                  <p:embed/>
                </p:oleObj>
              </mc:Choice>
              <mc:Fallback>
                <p:oleObj r:id="rId11" imgW="6362640" imgH="5124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7389" y="5097983"/>
                        <a:ext cx="1776859" cy="14273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71800" y="756740"/>
            <a:ext cx="2664296" cy="152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6184" name="Object 8"/>
          <p:cNvGraphicFramePr>
            <a:graphicFrameLocks noChangeAspect="1"/>
          </p:cNvGraphicFramePr>
          <p:nvPr/>
        </p:nvGraphicFramePr>
        <p:xfrm>
          <a:off x="2483768" y="2348880"/>
          <a:ext cx="2016224" cy="1298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08" r:id="rId14" imgW="7229520" imgH="4181400" progId="">
                  <p:embed/>
                </p:oleObj>
              </mc:Choice>
              <mc:Fallback>
                <p:oleObj r:id="rId14" imgW="7229520" imgH="418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2348880"/>
                        <a:ext cx="2016224" cy="1298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516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631" y="943223"/>
            <a:ext cx="5249865" cy="284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-P_Bun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7422" y="4005064"/>
            <a:ext cx="4290602" cy="2420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908720"/>
            <a:ext cx="331236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  <a:tabLst>
                <a:tab pos="360000" algn="l"/>
                <a:tab pos="720000" algn="l"/>
              </a:tabLst>
            </a:pPr>
            <a:r>
              <a:rPr lang="fr-CH" sz="1200" spc="-70" dirty="0" smtClean="0">
                <a:latin typeface="Wingdings" pitchFamily="2" charset="2"/>
                <a:cs typeface="Arial" pitchFamily="34" charset="0"/>
              </a:rPr>
              <a:t>l</a:t>
            </a:r>
            <a:r>
              <a:rPr lang="fr-CH" sz="1200" spc="-7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000" spc="-7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Thermo-</a:t>
            </a:r>
            <a:r>
              <a:rPr lang="fr-CH" sz="2000" spc="-7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chemical</a:t>
            </a:r>
            <a:r>
              <a:rPr lang="fr-CH" sz="2000" spc="-7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?</a:t>
            </a:r>
          </a:p>
          <a:p>
            <a:pPr>
              <a:spcBef>
                <a:spcPts val="1200"/>
              </a:spcBef>
              <a:spcAft>
                <a:spcPts val="0"/>
              </a:spcAft>
              <a:tabLst>
                <a:tab pos="360000" algn="l"/>
                <a:tab pos="720000" algn="l"/>
              </a:tabLst>
            </a:pPr>
            <a:r>
              <a:rPr lang="fr-CH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fr-CH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Chemical</a:t>
            </a:r>
            <a:r>
              <a:rPr lang="fr-CH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sources, nature and   origine.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360000" algn="l"/>
                <a:tab pos="720000" algn="l"/>
              </a:tabLst>
            </a:pPr>
            <a:r>
              <a:rPr lang="fr-CH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fr-CH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Degree</a:t>
            </a:r>
            <a:r>
              <a:rPr lang="fr-CH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CH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mixing</a:t>
            </a:r>
            <a:r>
              <a:rPr lang="fr-CH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008" y="4077072"/>
            <a:ext cx="3492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  <a:tabLst>
                <a:tab pos="360000" algn="l"/>
                <a:tab pos="720000" algn="l"/>
              </a:tabLst>
            </a:pPr>
            <a:r>
              <a:rPr lang="fr-CH" sz="1200" spc="-70" dirty="0" smtClean="0">
                <a:latin typeface="Wingdings" pitchFamily="2" charset="2"/>
                <a:cs typeface="Arial" pitchFamily="34" charset="0"/>
              </a:rPr>
              <a:t>l</a:t>
            </a:r>
            <a:r>
              <a:rPr lang="fr-CH" sz="1200" spc="-7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000" spc="-7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Purely</a:t>
            </a:r>
            <a:r>
              <a:rPr lang="fr-CH" sz="2000" spc="-7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thermal ? </a:t>
            </a:r>
            <a:endParaRPr lang="fr-CH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107504" y="44624"/>
            <a:ext cx="8715436" cy="5612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Thermal </a:t>
            </a:r>
            <a:r>
              <a:rPr kumimoji="0" lang="fr-CH" sz="360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vs</a:t>
            </a:r>
            <a:r>
              <a:rPr kumimoji="0" lang="fr-CH" sz="36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thermo-</a:t>
            </a:r>
            <a:r>
              <a:rPr kumimoji="0" lang="fr-CH" sz="36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chemical</a:t>
            </a:r>
            <a:r>
              <a:rPr kumimoji="0" lang="fr-CH" sz="36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structure</a:t>
            </a:r>
            <a:r>
              <a:rPr kumimoji="0" lang="fr-C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fr-CH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62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3" name="Title 5"/>
          <p:cNvSpPr>
            <a:spLocks noGrp="1"/>
          </p:cNvSpPr>
          <p:nvPr>
            <p:ph type="title"/>
          </p:nvPr>
        </p:nvSpPr>
        <p:spPr>
          <a:xfrm>
            <a:off x="142876" y="71414"/>
            <a:ext cx="8821612" cy="561228"/>
          </a:xfrm>
        </p:spPr>
        <p:txBody>
          <a:bodyPr>
            <a:noAutofit/>
          </a:bodyPr>
          <a:lstStyle/>
          <a:p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Earth’s</a:t>
            </a:r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mantle</a:t>
            </a:r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Observations and </a:t>
            </a:r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models</a:t>
            </a:r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 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4" name="AutoShape 8"/>
          <p:cNvSpPr>
            <a:spLocks noChangeAspect="1" noChangeArrowheads="1"/>
          </p:cNvSpPr>
          <p:nvPr/>
        </p:nvSpPr>
        <p:spPr bwMode="auto">
          <a:xfrm>
            <a:off x="323528" y="2348984"/>
            <a:ext cx="1728470" cy="1656080"/>
          </a:xfrm>
          <a:prstGeom prst="flowChartAlternateProcess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08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TW" sz="2000" dirty="0">
              <a:solidFill>
                <a:schemeClr val="tx2"/>
              </a:solidFill>
              <a:latin typeface="Arial" charset="0"/>
            </a:endParaRPr>
          </a:p>
          <a:p>
            <a:pPr algn="ctr"/>
            <a:endParaRPr lang="en-US" altLang="zh-TW" sz="2000" dirty="0">
              <a:solidFill>
                <a:schemeClr val="tx2"/>
              </a:solidFill>
              <a:latin typeface="Arial" charset="0"/>
            </a:endParaRPr>
          </a:p>
          <a:p>
            <a:pPr algn="ctr"/>
            <a:endParaRPr lang="en-US" altLang="zh-TW" sz="2000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altLang="zh-TW" sz="1600" b="1" dirty="0" smtClean="0">
                <a:solidFill>
                  <a:srgbClr val="002060"/>
                </a:solidFill>
                <a:latin typeface="Arial" charset="0"/>
              </a:rPr>
              <a:t>Seismic</a:t>
            </a:r>
            <a:endParaRPr lang="en-US" altLang="zh-TW" sz="1600" b="1" dirty="0">
              <a:solidFill>
                <a:srgbClr val="002060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</a:pPr>
            <a:r>
              <a:rPr lang="en-US" altLang="zh-TW" sz="1600" b="1" dirty="0" smtClean="0">
                <a:solidFill>
                  <a:srgbClr val="002060"/>
                </a:solidFill>
                <a:latin typeface="Arial" charset="0"/>
              </a:rPr>
              <a:t>tomography</a:t>
            </a:r>
            <a:endParaRPr lang="en-GB" sz="16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2051720" y="836712"/>
            <a:ext cx="1427979" cy="1368152"/>
          </a:xfrm>
          <a:prstGeom prst="flowChartAlternateProcess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508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TW" sz="2000" dirty="0">
              <a:solidFill>
                <a:schemeClr val="tx2"/>
              </a:solidFill>
              <a:latin typeface="Arial" charset="0"/>
            </a:endParaRPr>
          </a:p>
          <a:p>
            <a:pPr algn="ctr"/>
            <a:endParaRPr lang="en-US" altLang="zh-TW" sz="2000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ts val="2400"/>
              </a:spcBef>
            </a:pPr>
            <a:r>
              <a:rPr lang="en-US" altLang="zh-TW" sz="1200" b="1" dirty="0" smtClean="0">
                <a:solidFill>
                  <a:srgbClr val="002060"/>
                </a:solidFill>
                <a:latin typeface="Arial" charset="0"/>
              </a:rPr>
              <a:t>Mineral</a:t>
            </a:r>
            <a:endParaRPr lang="en-US" altLang="zh-TW" sz="1200" b="1" dirty="0">
              <a:solidFill>
                <a:srgbClr val="002060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altLang="zh-TW" sz="1200" b="1" dirty="0" smtClean="0">
                <a:solidFill>
                  <a:srgbClr val="002060"/>
                </a:solidFill>
                <a:latin typeface="Arial" charset="0"/>
              </a:rPr>
              <a:t>physics</a:t>
            </a:r>
            <a:endParaRPr lang="en-GB" sz="1200" b="1" dirty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71800" y="2204864"/>
            <a:ext cx="0" cy="938024"/>
          </a:xfrm>
          <a:prstGeom prst="straightConnector1">
            <a:avLst/>
          </a:prstGeom>
          <a:ln w="1016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3419872" y="2492896"/>
            <a:ext cx="1751788" cy="15121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altLang="zh-TW" sz="18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fr-CH" altLang="zh-TW" sz="1800" b="1" i="1" spc="-1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fr-CH" altLang="zh-TW" sz="1600" b="1" spc="-150" dirty="0" smtClean="0">
                <a:solidFill>
                  <a:srgbClr val="002060"/>
                </a:solidFill>
                <a:latin typeface="Arial" charset="0"/>
              </a:rPr>
              <a:t>Thermo-</a:t>
            </a:r>
            <a:r>
              <a:rPr lang="fr-CH" altLang="zh-TW" sz="1600" b="1" spc="-150" dirty="0" err="1" smtClean="0">
                <a:solidFill>
                  <a:srgbClr val="002060"/>
                </a:solidFill>
                <a:latin typeface="Arial" charset="0"/>
              </a:rPr>
              <a:t>chemical</a:t>
            </a:r>
            <a:r>
              <a:rPr lang="fr-CH" altLang="zh-TW" sz="1600" b="1" spc="-150" dirty="0" smtClean="0">
                <a:solidFill>
                  <a:srgbClr val="002060"/>
                </a:solidFill>
                <a:latin typeface="Arial" charset="0"/>
              </a:rPr>
              <a:t> structure</a:t>
            </a:r>
          </a:p>
          <a:p>
            <a:pPr algn="ctr">
              <a:defRPr/>
            </a:pPr>
            <a:endParaRPr lang="fr-CH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fr-CH" sz="18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907704" y="3212317"/>
            <a:ext cx="1661887" cy="659"/>
          </a:xfrm>
          <a:prstGeom prst="straightConnector1">
            <a:avLst/>
          </a:prstGeom>
          <a:ln w="190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516216" y="2343855"/>
            <a:ext cx="2304256" cy="16612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508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1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Mantle </a:t>
            </a:r>
          </a:p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dynamics</a:t>
            </a:r>
            <a:endParaRPr lang="en-US" sz="1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076056" y="3212976"/>
            <a:ext cx="1512168" cy="11113"/>
          </a:xfrm>
          <a:prstGeom prst="straightConnector1">
            <a:avLst/>
          </a:prstGeom>
          <a:ln w="190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51520" y="5733256"/>
            <a:ext cx="8064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zh-TW" sz="1600" dirty="0" smtClean="0">
                <a:solidFill>
                  <a:srgbClr val="C00000"/>
                </a:solidFill>
                <a:latin typeface="Arial" charset="0"/>
              </a:rPr>
              <a:t>Isotope geochemistry</a:t>
            </a:r>
            <a:r>
              <a:rPr lang="en-US" altLang="zh-TW" sz="1600" dirty="0" smtClean="0">
                <a:solidFill>
                  <a:srgbClr val="002060"/>
                </a:solidFill>
                <a:latin typeface="Arial" charset="0"/>
              </a:rPr>
              <a:t>  (</a:t>
            </a:r>
            <a:r>
              <a:rPr lang="en-US" altLang="zh-TW" sz="1600" i="1" dirty="0" smtClean="0">
                <a:solidFill>
                  <a:srgbClr val="002060"/>
                </a:solidFill>
                <a:latin typeface="Arial" charset="0"/>
              </a:rPr>
              <a:t>e.g.</a:t>
            </a:r>
            <a:r>
              <a:rPr lang="en-US" altLang="zh-TW" sz="1600" dirty="0" smtClean="0">
                <a:solidFill>
                  <a:srgbClr val="002060"/>
                </a:solidFill>
                <a:latin typeface="Arial" charset="0"/>
              </a:rPr>
              <a:t>, Helium ratio) : evolution of mantle structure/composition</a:t>
            </a: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.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51520" y="6125234"/>
            <a:ext cx="8064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zh-TW" sz="1600" dirty="0" smtClean="0">
                <a:solidFill>
                  <a:srgbClr val="002060"/>
                </a:solidFill>
                <a:latin typeface="Arial" charset="0"/>
              </a:rPr>
              <a:t>Other (potential) constraints : </a:t>
            </a:r>
            <a:r>
              <a:rPr lang="en-US" altLang="zh-TW" sz="1600" dirty="0" smtClean="0">
                <a:solidFill>
                  <a:srgbClr val="C00000"/>
                </a:solidFill>
                <a:latin typeface="Arial" charset="0"/>
              </a:rPr>
              <a:t>electrical conductivity, CMB topography </a:t>
            </a:r>
            <a:r>
              <a:rPr lang="en-US" altLang="zh-TW" sz="1600" dirty="0" smtClean="0">
                <a:solidFill>
                  <a:srgbClr val="002060"/>
                </a:solidFill>
                <a:latin typeface="Arial" charset="0"/>
              </a:rPr>
              <a:t>and </a:t>
            </a:r>
            <a:r>
              <a:rPr lang="en-US" altLang="zh-TW" sz="1600" dirty="0" smtClean="0">
                <a:solidFill>
                  <a:srgbClr val="C00000"/>
                </a:solidFill>
                <a:latin typeface="Arial" charset="0"/>
              </a:rPr>
              <a:t>heat flux</a:t>
            </a: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.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51520" y="4221088"/>
            <a:ext cx="8640960" cy="157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zh-TW" sz="1600" dirty="0" smtClean="0">
                <a:solidFill>
                  <a:srgbClr val="002060"/>
                </a:solidFill>
                <a:latin typeface="Arial" charset="0"/>
              </a:rPr>
              <a:t>Constraining the mantle structure and composition with :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   - 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Seismic tomography</a:t>
            </a: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 : relate seismic waveform to Earth model structure.</a:t>
            </a:r>
          </a:p>
          <a:p>
            <a:pPr algn="just">
              <a:spcBef>
                <a:spcPts val="300"/>
              </a:spcBef>
            </a:pP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   - </a:t>
            </a:r>
            <a:r>
              <a:rPr lang="en-US" sz="1600" spc="-20" dirty="0" smtClean="0">
                <a:solidFill>
                  <a:srgbClr val="C00000"/>
                </a:solidFill>
                <a:latin typeface="Arial" charset="0"/>
              </a:rPr>
              <a:t>Mineral physics</a:t>
            </a:r>
            <a:r>
              <a:rPr lang="en-US" sz="1600" spc="-20" dirty="0" smtClean="0">
                <a:solidFill>
                  <a:srgbClr val="002060"/>
                </a:solidFill>
                <a:latin typeface="Arial" charset="0"/>
              </a:rPr>
              <a:t> (extrapolation at high T and P, using </a:t>
            </a:r>
            <a:r>
              <a:rPr lang="en-US" sz="1600" i="1" spc="-20" dirty="0" smtClean="0">
                <a:solidFill>
                  <a:srgbClr val="002060"/>
                </a:solidFill>
                <a:latin typeface="Arial" charset="0"/>
              </a:rPr>
              <a:t>e.g.</a:t>
            </a:r>
            <a:r>
              <a:rPr lang="en-US" sz="1600" spc="-20" dirty="0" smtClean="0">
                <a:solidFill>
                  <a:srgbClr val="002060"/>
                </a:solidFill>
                <a:latin typeface="Arial" charset="0"/>
              </a:rPr>
              <a:t> Birch-</a:t>
            </a:r>
            <a:r>
              <a:rPr lang="en-US" sz="1600" spc="-20" dirty="0" err="1" smtClean="0">
                <a:solidFill>
                  <a:srgbClr val="002060"/>
                </a:solidFill>
                <a:latin typeface="Arial" charset="0"/>
              </a:rPr>
              <a:t>Murnaghan</a:t>
            </a:r>
            <a:r>
              <a:rPr lang="en-US" sz="1600" spc="-20" dirty="0" smtClean="0">
                <a:solidFill>
                  <a:srgbClr val="002060"/>
                </a:solidFill>
                <a:latin typeface="Arial" charset="0"/>
              </a:rPr>
              <a:t> equation of state)</a:t>
            </a:r>
          </a:p>
          <a:p>
            <a:pPr algn="just">
              <a:spcBef>
                <a:spcPts val="300"/>
              </a:spcBef>
            </a:pP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   - 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Modeling of convection</a:t>
            </a: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 : 3 conservation equations (mass, momentum, energy) and strain/ </a:t>
            </a:r>
          </a:p>
          <a:p>
            <a:pPr algn="just">
              <a:spcBef>
                <a:spcPts val="0"/>
              </a:spcBef>
            </a:pP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     stress relationship.</a:t>
            </a:r>
          </a:p>
        </p:txBody>
      </p:sp>
    </p:spTree>
    <p:extLst>
      <p:ext uri="{BB962C8B-B14F-4D97-AF65-F5344CB8AC3E}">
        <p14:creationId xmlns:p14="http://schemas.microsoft.com/office/powerpoint/2010/main" val="122563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9" grpId="0"/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142876" y="71414"/>
            <a:ext cx="8821612" cy="56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600" dirty="0" smtClean="0">
                <a:solidFill>
                  <a:schemeClr val="bg1"/>
                </a:solidFill>
              </a:rPr>
              <a:t>Inverse </a:t>
            </a:r>
            <a:r>
              <a:rPr lang="fr-CH" sz="3600" dirty="0" err="1" smtClean="0">
                <a:solidFill>
                  <a:schemeClr val="bg1"/>
                </a:solidFill>
              </a:rPr>
              <a:t>problem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29000"/>
            <a:ext cx="6549090" cy="26508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570" y="838110"/>
            <a:ext cx="818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spc="-50" dirty="0" smtClean="0">
                <a:solidFill>
                  <a:srgbClr val="C00000"/>
                </a:solidFill>
                <a:latin typeface="+mn-lt"/>
              </a:rPr>
              <a:t>Forward problem</a:t>
            </a:r>
            <a:r>
              <a:rPr lang="en-US" sz="2000" spc="-50" dirty="0" smtClean="0">
                <a:solidFill>
                  <a:srgbClr val="002060"/>
                </a:solidFill>
                <a:latin typeface="+mn-lt"/>
              </a:rPr>
              <a:t>: given a model (mathematical model), calculate data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: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570" y="1885890"/>
            <a:ext cx="742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spc="-50" dirty="0" smtClean="0">
                <a:solidFill>
                  <a:srgbClr val="C00000"/>
                </a:solidFill>
              </a:rPr>
              <a:t>Inverse problem</a:t>
            </a:r>
            <a:r>
              <a:rPr lang="en-US" sz="2000" spc="-50" dirty="0" smtClean="0">
                <a:solidFill>
                  <a:srgbClr val="002060"/>
                </a:solidFill>
              </a:rPr>
              <a:t>: recover a model (e.g., distribution of seismic velocity anomalies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87435" y="1320597"/>
                <a:ext cx="13135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7435" y="1320597"/>
                <a:ext cx="1313565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87434" y="2369920"/>
                <a:ext cx="1681551" cy="44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𝐆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7434" y="2369920"/>
                <a:ext cx="1681551" cy="44063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919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667000"/>
            <a:ext cx="6266898" cy="36191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142876" y="71414"/>
            <a:ext cx="8821612" cy="56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600" dirty="0" smtClean="0">
                <a:solidFill>
                  <a:schemeClr val="bg1"/>
                </a:solidFill>
              </a:rPr>
              <a:t>Inverse </a:t>
            </a:r>
            <a:r>
              <a:rPr lang="fr-CH" sz="3600" dirty="0" err="1" smtClean="0">
                <a:solidFill>
                  <a:schemeClr val="bg1"/>
                </a:solidFill>
              </a:rPr>
              <a:t>problem</a:t>
            </a:r>
            <a:r>
              <a:rPr lang="fr-CH" sz="3600" dirty="0" smtClean="0">
                <a:solidFill>
                  <a:schemeClr val="bg1"/>
                </a:solidFill>
              </a:rPr>
              <a:t>: </a:t>
            </a:r>
            <a:r>
              <a:rPr lang="fr-CH" sz="3600" dirty="0" err="1" smtClean="0">
                <a:solidFill>
                  <a:schemeClr val="bg1"/>
                </a:solidFill>
              </a:rPr>
              <a:t>regularization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570" y="838110"/>
            <a:ext cx="818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spc="-50" dirty="0" smtClean="0">
                <a:solidFill>
                  <a:srgbClr val="002060"/>
                </a:solidFill>
                <a:latin typeface="+mn-lt"/>
              </a:rPr>
              <a:t>Data are not perfect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: noise, ill-posed problems (over- or under-sampling), …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570" y="1442222"/>
            <a:ext cx="8185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spc="-50" dirty="0" smtClean="0">
                <a:solidFill>
                  <a:srgbClr val="002060"/>
                </a:solidFill>
                <a:latin typeface="+mn-lt"/>
              </a:rPr>
              <a:t>Need </a:t>
            </a:r>
            <a:r>
              <a:rPr lang="en-US" sz="2000" spc="-50" dirty="0" smtClean="0">
                <a:solidFill>
                  <a:srgbClr val="C00000"/>
                </a:solidFill>
                <a:latin typeface="+mn-lt"/>
              </a:rPr>
              <a:t>regularization</a:t>
            </a:r>
            <a:r>
              <a:rPr lang="en-US" sz="2000" spc="-50" dirty="0" smtClean="0">
                <a:solidFill>
                  <a:srgbClr val="002060"/>
                </a:solidFill>
                <a:latin typeface="+mn-lt"/>
              </a:rPr>
              <a:t>, i.e., use of a priori information (e.g., model smoothness, a priori values, …)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56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矩形 5"/>
          <p:cNvSpPr>
            <a:spLocks noChangeArrowheads="1"/>
          </p:cNvSpPr>
          <p:nvPr/>
        </p:nvSpPr>
        <p:spPr bwMode="auto">
          <a:xfrm>
            <a:off x="107504" y="1552466"/>
            <a:ext cx="8712968" cy="73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altLang="zh-TW" sz="1200" dirty="0" smtClean="0">
                <a:solidFill>
                  <a:srgbClr val="000000"/>
                </a:solidFill>
                <a:latin typeface="Wingdings" pitchFamily="2" charset="2"/>
                <a:ea typeface="Arial Unicode MS" pitchFamily="34" charset="-128"/>
                <a:cs typeface="Arial" pitchFamily="34" charset="0"/>
              </a:rPr>
              <a:t>l</a:t>
            </a:r>
            <a:r>
              <a:rPr lang="en-US" altLang="zh-TW" sz="18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altLang="zh-TW" sz="2000" dirty="0" smtClean="0">
                <a:solidFill>
                  <a:srgbClr val="002060"/>
                </a:solidFill>
                <a:ea typeface="Arial Unicode MS" pitchFamily="34" charset="-128"/>
                <a:cs typeface="Arial" pitchFamily="34" charset="0"/>
              </a:rPr>
              <a:t>Seismic </a:t>
            </a:r>
            <a:r>
              <a:rPr lang="en-US" altLang="zh-TW" sz="2000" dirty="0">
                <a:solidFill>
                  <a:srgbClr val="002060"/>
                </a:solidFill>
                <a:ea typeface="Arial Unicode MS" pitchFamily="34" charset="-128"/>
                <a:cs typeface="Arial" pitchFamily="34" charset="0"/>
              </a:rPr>
              <a:t>tomography </a:t>
            </a:r>
            <a:r>
              <a:rPr lang="en-US" altLang="zh-TW" sz="2000" dirty="0" smtClean="0">
                <a:solidFill>
                  <a:srgbClr val="002060"/>
                </a:solidFill>
                <a:ea typeface="Arial Unicode MS" pitchFamily="34" charset="-128"/>
                <a:cs typeface="Arial" pitchFamily="34" charset="0"/>
              </a:rPr>
              <a:t>maps </a:t>
            </a:r>
            <a:r>
              <a:rPr lang="en-US" altLang="zh-TW" sz="2000" dirty="0" smtClean="0">
                <a:solidFill>
                  <a:srgbClr val="FF0000"/>
                </a:solidFill>
                <a:ea typeface="Arial Unicode MS" pitchFamily="34" charset="-128"/>
                <a:cs typeface="Arial" pitchFamily="34" charset="0"/>
              </a:rPr>
              <a:t>model perturbations </a:t>
            </a:r>
            <a:r>
              <a:rPr lang="el-GR" altLang="zh-TW" sz="1800" dirty="0" smtClean="0">
                <a:solidFill>
                  <a:srgbClr val="002060"/>
                </a:solidFill>
              </a:rPr>
              <a:t>δ</a:t>
            </a:r>
            <a:r>
              <a:rPr lang="en-US" altLang="zh-TW" sz="2000" b="1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m</a:t>
            </a:r>
            <a:r>
              <a:rPr lang="en-US" altLang="zh-TW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(</a:t>
            </a:r>
            <a:r>
              <a:rPr lang="en-US" altLang="zh-TW" sz="2000" i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e.g.</a:t>
            </a:r>
            <a:r>
              <a:rPr lang="en-US" altLang="zh-TW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, shear-wave anomalies) in Earth </a:t>
            </a:r>
            <a:r>
              <a:rPr lang="en-US" altLang="zh-TW" sz="2000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using </a:t>
            </a:r>
            <a:r>
              <a:rPr lang="en-US" altLang="zh-TW" sz="2000" dirty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observed </a:t>
            </a:r>
            <a:r>
              <a:rPr lang="en-US" altLang="zh-TW" sz="20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" pitchFamily="34" charset="0"/>
              </a:rPr>
              <a:t>waveform anomaly </a:t>
            </a:r>
            <a:r>
              <a:rPr lang="el-GR" altLang="zh-TW" sz="1800" dirty="0">
                <a:solidFill>
                  <a:srgbClr val="002060"/>
                </a:solidFill>
                <a:latin typeface="Times New Roman" pitchFamily="18" charset="0"/>
              </a:rPr>
              <a:t>δ</a:t>
            </a:r>
            <a:r>
              <a:rPr lang="en-US" altLang="zh-TW" sz="2000" b="1" dirty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u</a:t>
            </a:r>
            <a:r>
              <a:rPr lang="en-US" altLang="zh-TW" sz="2000" dirty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 </a:t>
            </a:r>
            <a:r>
              <a:rPr lang="en-US" altLang="zh-TW" sz="2000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or </a:t>
            </a:r>
            <a:r>
              <a:rPr lang="en-US" altLang="zh-TW" sz="2000" dirty="0" err="1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" pitchFamily="34" charset="0"/>
              </a:rPr>
              <a:t>traveltime</a:t>
            </a:r>
            <a:r>
              <a:rPr lang="en-US" altLang="zh-TW" sz="2000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" pitchFamily="34" charset="0"/>
              </a:rPr>
              <a:t> anomaly </a:t>
            </a:r>
            <a:r>
              <a:rPr lang="el-GR" altLang="zh-TW" sz="1800" dirty="0" smtClean="0">
                <a:solidFill>
                  <a:srgbClr val="002060"/>
                </a:solidFill>
              </a:rPr>
              <a:t>δ</a:t>
            </a:r>
            <a:r>
              <a:rPr lang="en-US" altLang="zh-TW" sz="2000" i="1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t</a:t>
            </a:r>
            <a:r>
              <a:rPr lang="en-US" altLang="zh-TW" sz="2000" i="1" baseline="-25000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altLang="zh-TW" sz="2000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:</a:t>
            </a:r>
            <a:endParaRPr lang="zh-TW" altLang="en-US" sz="20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085" name="矩形 5"/>
          <p:cNvSpPr>
            <a:spLocks noChangeArrowheads="1"/>
          </p:cNvSpPr>
          <p:nvPr/>
        </p:nvSpPr>
        <p:spPr bwMode="auto">
          <a:xfrm>
            <a:off x="568424" y="3651699"/>
            <a:ext cx="2555776" cy="38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600" i="1" dirty="0" smtClean="0">
                <a:solidFill>
                  <a:srgbClr val="002060"/>
                </a:solidFill>
                <a:ea typeface="Arial Unicode MS" pitchFamily="34" charset="-128"/>
                <a:cs typeface="Arial" pitchFamily="34" charset="0"/>
              </a:rPr>
              <a:t>K</a:t>
            </a:r>
            <a:r>
              <a:rPr lang="en-US" altLang="zh-TW" sz="1600" dirty="0" smtClean="0">
                <a:solidFill>
                  <a:srgbClr val="002060"/>
                </a:solidFill>
                <a:ea typeface="Arial Unicode MS" pitchFamily="34" charset="-128"/>
                <a:cs typeface="Arial" pitchFamily="34" charset="0"/>
              </a:rPr>
              <a:t> is sensitivity kernel</a:t>
            </a:r>
            <a:endParaRPr lang="zh-TW" altLang="en-US" sz="1600" dirty="0">
              <a:solidFill>
                <a:srgbClr val="002060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418352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Seismic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tomography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23" name="矩形 5"/>
          <p:cNvSpPr>
            <a:spLocks noChangeArrowheads="1"/>
          </p:cNvSpPr>
          <p:nvPr/>
        </p:nvSpPr>
        <p:spPr bwMode="auto">
          <a:xfrm>
            <a:off x="107504" y="5257800"/>
            <a:ext cx="4392488" cy="137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altLang="zh-TW" sz="1200" dirty="0" smtClean="0">
                <a:solidFill>
                  <a:srgbClr val="000000"/>
                </a:solidFill>
                <a:latin typeface="Wingdings" pitchFamily="2" charset="2"/>
                <a:ea typeface="Arial Unicode MS" pitchFamily="34" charset="-128"/>
                <a:cs typeface="Arial" pitchFamily="34" charset="0"/>
              </a:rPr>
              <a:t>l</a:t>
            </a:r>
            <a:r>
              <a:rPr lang="en-US" altLang="zh-TW" sz="18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altLang="zh-TW" sz="2000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Inversion problem is ill-posed (due </a:t>
            </a:r>
            <a:r>
              <a:rPr lang="en-US" altLang="zh-TW" sz="2000" i="1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e.g.</a:t>
            </a:r>
            <a:r>
              <a:rPr lang="en-US" altLang="zh-TW" sz="2000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 to uneven distribution of sources and receivers): need </a:t>
            </a:r>
            <a:r>
              <a:rPr lang="en-US" altLang="zh-TW" sz="2000" i="1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" pitchFamily="34" charset="0"/>
              </a:rPr>
              <a:t>a-priori</a:t>
            </a:r>
            <a:r>
              <a:rPr lang="en-US" altLang="zh-TW" sz="2000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" pitchFamily="34" charset="0"/>
              </a:rPr>
              <a:t> information</a:t>
            </a:r>
            <a:r>
              <a:rPr lang="en-US" altLang="zh-TW" sz="2000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 to “regularize” the problem.</a:t>
            </a:r>
            <a:endParaRPr lang="zh-TW" altLang="en-US" sz="20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4" name="Picture 23" descr="Principle-Tomography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332939"/>
            <a:ext cx="4427525" cy="2095805"/>
          </a:xfrm>
          <a:prstGeom prst="rect">
            <a:avLst/>
          </a:prstGeom>
        </p:spPr>
      </p:pic>
      <p:pic>
        <p:nvPicPr>
          <p:cNvPr id="25" name="Picture 24" descr="Principle-Tomography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362200"/>
            <a:ext cx="4427525" cy="4372661"/>
          </a:xfrm>
          <a:prstGeom prst="rect">
            <a:avLst/>
          </a:prstGeom>
        </p:spPr>
      </p:pic>
      <p:sp>
        <p:nvSpPr>
          <p:cNvPr id="33076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33076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160055"/>
              </p:ext>
            </p:extLst>
          </p:nvPr>
        </p:nvGraphicFramePr>
        <p:xfrm>
          <a:off x="611560" y="2467608"/>
          <a:ext cx="237648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70" name="Equation" r:id="rId6" imgW="1320227" imgH="291973" progId="Equation.3">
                  <p:embed/>
                </p:oleObj>
              </mc:Choice>
              <mc:Fallback>
                <p:oleObj name="Equation" r:id="rId6" imgW="1320227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467608"/>
                        <a:ext cx="2376488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33076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322144"/>
              </p:ext>
            </p:extLst>
          </p:nvPr>
        </p:nvGraphicFramePr>
        <p:xfrm>
          <a:off x="611188" y="3077208"/>
          <a:ext cx="22764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71" name="Equation" r:id="rId8" imgW="1269449" imgH="291973" progId="Equation.3">
                  <p:embed/>
                </p:oleObj>
              </mc:Choice>
              <mc:Fallback>
                <p:oleObj name="Equation" r:id="rId8" imgW="1269449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077208"/>
                        <a:ext cx="2276475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矩形 5"/>
          <p:cNvSpPr>
            <a:spLocks noChangeArrowheads="1"/>
          </p:cNvSpPr>
          <p:nvPr/>
        </p:nvSpPr>
        <p:spPr bwMode="auto">
          <a:xfrm>
            <a:off x="107504" y="4123080"/>
            <a:ext cx="4464496" cy="98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altLang="zh-TW" sz="1600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- Model parameterization (</a:t>
            </a:r>
            <a:r>
              <a:rPr lang="en-US" altLang="zh-TW" sz="1600" dirty="0" err="1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discretization</a:t>
            </a:r>
            <a:r>
              <a:rPr lang="en-US" altLang="zh-TW" sz="1600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).</a:t>
            </a:r>
          </a:p>
          <a:p>
            <a:pPr algn="just">
              <a:spcBef>
                <a:spcPts val="600"/>
              </a:spcBef>
            </a:pPr>
            <a:r>
              <a:rPr lang="en-US" altLang="zh-TW" sz="1600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- Inversion of waveforms (or </a:t>
            </a:r>
            <a:r>
              <a:rPr lang="en-US" altLang="zh-TW" sz="1600" dirty="0" err="1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traveltimes</a:t>
            </a:r>
            <a:r>
              <a:rPr lang="en-US" altLang="zh-TW" sz="1600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" pitchFamily="34" charset="0"/>
              </a:rPr>
              <a:t>) for  model perturbations.</a:t>
            </a:r>
            <a:endParaRPr lang="zh-TW" altLang="en-US" sz="16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570" y="838110"/>
            <a:ext cx="8699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spc="-50" dirty="0" smtClean="0">
                <a:solidFill>
                  <a:srgbClr val="002060"/>
                </a:solidFill>
                <a:latin typeface="+mn-lt"/>
              </a:rPr>
              <a:t>Different seismic rays sample regions with different temperature and composition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, hence seismic velocities.</a:t>
            </a:r>
          </a:p>
        </p:txBody>
      </p:sp>
    </p:spTree>
    <p:extLst>
      <p:ext uri="{BB962C8B-B14F-4D97-AF65-F5344CB8AC3E}">
        <p14:creationId xmlns:p14="http://schemas.microsoft.com/office/powerpoint/2010/main" val="32244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171480" y="142852"/>
            <a:ext cx="868680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smtClean="0">
                <a:solidFill>
                  <a:schemeClr val="bg1"/>
                </a:solidFill>
                <a:latin typeface="Calibri"/>
              </a:rPr>
              <a:t>Surface </a:t>
            </a:r>
            <a:r>
              <a:rPr lang="fr-CH" sz="3600" dirty="0" err="1" smtClean="0">
                <a:solidFill>
                  <a:schemeClr val="bg1"/>
                </a:solidFill>
                <a:latin typeface="Calibri"/>
              </a:rPr>
              <a:t>waves</a:t>
            </a:r>
            <a:r>
              <a:rPr lang="fr-CH" sz="3600" dirty="0" smtClean="0">
                <a:solidFill>
                  <a:schemeClr val="bg1"/>
                </a:solidFill>
                <a:latin typeface="Calibri"/>
              </a:rPr>
              <a:t>: dispersion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63" y="1524000"/>
            <a:ext cx="3910937" cy="5159514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71480" y="914400"/>
            <a:ext cx="8362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Surface-wave are dispersive: their velocity depends on their period (frequency).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59448" y="1752600"/>
            <a:ext cx="43243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spc="-50" dirty="0" smtClean="0">
                <a:solidFill>
                  <a:srgbClr val="002060"/>
                </a:solidFill>
                <a:latin typeface="+mn-lt"/>
              </a:rPr>
              <a:t>Rayleigh-wave sample greater depth and have larger velocity with increasing period.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9448" y="2667000"/>
            <a:ext cx="43243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Surface waves contains a spectrum of wavelengths forming a wave packet.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7627" y="3505200"/>
            <a:ext cx="23631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</a:rPr>
              <a:t>- Group velocity: </a:t>
            </a:r>
          </a:p>
          <a:p>
            <a:pPr algn="just"/>
            <a:r>
              <a:rPr lang="en-US" sz="1600" dirty="0" smtClean="0">
                <a:solidFill>
                  <a:srgbClr val="002060"/>
                </a:solidFill>
              </a:rPr>
              <a:t>(velocity of the envelope)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97332" y="3429000"/>
                <a:ext cx="817468" cy="524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𝜕𝜔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332" y="3429000"/>
                <a:ext cx="817468" cy="524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27627" y="4267200"/>
            <a:ext cx="27441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</a:rPr>
              <a:t>- Phase velocity: </a:t>
            </a:r>
          </a:p>
          <a:p>
            <a:pPr algn="just"/>
            <a:r>
              <a:rPr lang="en-US" sz="1600" dirty="0" smtClean="0">
                <a:solidFill>
                  <a:srgbClr val="002060"/>
                </a:solidFill>
              </a:rPr>
              <a:t>(</a:t>
            </a:r>
            <a:r>
              <a:rPr lang="en-US" sz="1600" spc="-100" dirty="0" smtClean="0">
                <a:solidFill>
                  <a:srgbClr val="002060"/>
                </a:solidFill>
              </a:rPr>
              <a:t>velocity of individual wavelength</a:t>
            </a:r>
            <a:r>
              <a:rPr lang="en-US" sz="1600" dirty="0" smtClean="0">
                <a:solidFill>
                  <a:srgbClr val="002060"/>
                </a:solidFill>
              </a:rPr>
              <a:t>)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97332" y="4267200"/>
                <a:ext cx="639149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332" y="4267200"/>
                <a:ext cx="639149" cy="47436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1214" y="5089570"/>
                <a:ext cx="1529586" cy="407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𝜕𝜔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 smtClean="0"/>
                  <a:t>=c-</a:t>
                </a:r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r>
                  <a:rPr lang="en-US" dirty="0" smtClean="0"/>
                  <a:t>-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214" y="5089570"/>
                <a:ext cx="1529586" cy="407227"/>
              </a:xfrm>
              <a:prstGeom prst="rect">
                <a:avLst/>
              </a:prstGeom>
              <a:blipFill rotWithShape="1">
                <a:blip r:embed="rId5"/>
                <a:stretch>
                  <a:fillRect l="-5179" t="-1493" r="-7968" b="-194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27626" y="5638800"/>
            <a:ext cx="44967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</a:rPr>
              <a:t>- If velocity increases with wavelength (i.e., with period), U &lt; c; long wavelengths move faster, and the shape of the wave packet changes. Initial pulse is being stretch in a long train of waves.</a:t>
            </a:r>
          </a:p>
        </p:txBody>
      </p:sp>
    </p:spTree>
    <p:extLst>
      <p:ext uri="{BB962C8B-B14F-4D97-AF65-F5344CB8AC3E}">
        <p14:creationId xmlns:p14="http://schemas.microsoft.com/office/powerpoint/2010/main" val="28039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68" y="1219200"/>
            <a:ext cx="4495800" cy="2757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267200"/>
            <a:ext cx="4762500" cy="2428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42844" y="214290"/>
            <a:ext cx="8858312" cy="418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Seismic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tomography</a:t>
            </a:r>
            <a:r>
              <a:rPr lang="fr-CH" sz="3600" dirty="0" smtClean="0">
                <a:solidFill>
                  <a:schemeClr val="bg1"/>
                </a:solidFill>
              </a:rPr>
              <a:t>: sources and </a:t>
            </a:r>
            <a:r>
              <a:rPr lang="fr-CH" sz="3600" dirty="0" err="1" smtClean="0">
                <a:solidFill>
                  <a:schemeClr val="bg1"/>
                </a:solidFill>
              </a:rPr>
              <a:t>captor</a:t>
            </a:r>
            <a:r>
              <a:rPr lang="fr-CH" sz="3600" dirty="0" err="1">
                <a:solidFill>
                  <a:schemeClr val="bg1"/>
                </a:solidFill>
              </a:rPr>
              <a:t>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42844" y="1219200"/>
            <a:ext cx="3438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spc="-50" dirty="0" smtClean="0">
                <a:solidFill>
                  <a:srgbClr val="002060"/>
                </a:solidFill>
                <a:latin typeface="+mn-lt"/>
              </a:rPr>
              <a:t>Global seismicity map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44" y="4267200"/>
            <a:ext cx="3438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spc="-50" dirty="0" smtClean="0">
                <a:solidFill>
                  <a:srgbClr val="002060"/>
                </a:solidFill>
                <a:latin typeface="+mn-lt"/>
              </a:rPr>
              <a:t>Distribution of seismic station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535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42844" y="152400"/>
            <a:ext cx="8858312" cy="418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Trade-</a:t>
            </a:r>
            <a:r>
              <a:rPr lang="fr-CH" sz="3600" dirty="0" err="1" smtClean="0">
                <a:solidFill>
                  <a:schemeClr val="bg1"/>
                </a:solidFill>
              </a:rPr>
              <a:t>offs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2" y="3124200"/>
            <a:ext cx="8810548" cy="3326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1000109"/>
            <a:ext cx="87773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One specific data or observation (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e.g.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, seismic velocity anomalies) may have 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several different or mixed origins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. (</a:t>
            </a:r>
            <a:r>
              <a:rPr lang="en-US" sz="2000" i="1" dirty="0" smtClean="0">
                <a:solidFill>
                  <a:srgbClr val="002060"/>
                </a:solidFill>
                <a:latin typeface="+mn-lt"/>
              </a:rPr>
              <a:t>e.g.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, variations in temperature, composition, physical or phase boundary topography, …).</a:t>
            </a:r>
          </a:p>
          <a:p>
            <a:pPr lvl="0" algn="just"/>
            <a:endParaRPr lang="en-US" sz="2000" dirty="0" smtClean="0">
              <a:solidFill>
                <a:srgbClr val="002060"/>
              </a:solidFill>
              <a:latin typeface="+mn-lt"/>
            </a:endParaRPr>
          </a:p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How to separate these contribution ?</a:t>
            </a:r>
          </a:p>
        </p:txBody>
      </p:sp>
    </p:spTree>
    <p:extLst>
      <p:ext uri="{BB962C8B-B14F-4D97-AF65-F5344CB8AC3E}">
        <p14:creationId xmlns:p14="http://schemas.microsoft.com/office/powerpoint/2010/main" val="81341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06" y="1811289"/>
            <a:ext cx="4469761" cy="4589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11289"/>
            <a:ext cx="4469761" cy="45895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142844" y="214290"/>
            <a:ext cx="8858312" cy="418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smtClean="0">
                <a:solidFill>
                  <a:schemeClr val="bg1"/>
                </a:solidFill>
              </a:rPr>
              <a:t>Seismic tomography: upper mantle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7400" y="6429444"/>
            <a:ext cx="2986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Schaeffer and </a:t>
            </a:r>
            <a:r>
              <a:rPr lang="en-US" sz="1400" i="1" dirty="0" err="1" smtClean="0"/>
              <a:t>Lebedev</a:t>
            </a:r>
            <a:r>
              <a:rPr lang="en-US" sz="1400" i="1" dirty="0" smtClean="0"/>
              <a:t> (2013, 2015)</a:t>
            </a:r>
            <a:endParaRPr lang="fr-CH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20570" y="838110"/>
            <a:ext cx="8699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spc="-50" dirty="0" smtClean="0">
                <a:solidFill>
                  <a:srgbClr val="002060"/>
                </a:solidFill>
                <a:latin typeface="+mn-lt"/>
              </a:rPr>
              <a:t>High resolution models using surface wave fundamental mode and overtones (sensitive to deeper regions)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. Example SL2013sv :</a:t>
            </a:r>
          </a:p>
        </p:txBody>
      </p:sp>
    </p:spTree>
    <p:extLst>
      <p:ext uri="{BB962C8B-B14F-4D97-AF65-F5344CB8AC3E}">
        <p14:creationId xmlns:p14="http://schemas.microsoft.com/office/powerpoint/2010/main" val="152254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848600" cy="5114791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66800" y="6096000"/>
            <a:ext cx="739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Good general agreement between different models, using different data set and inversion methods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142844" y="214290"/>
            <a:ext cx="8858312" cy="418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smtClean="0">
                <a:solidFill>
                  <a:schemeClr val="bg1"/>
                </a:solidFill>
              </a:rPr>
              <a:t>Upper mantle tomography: comparison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5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42844" y="214290"/>
            <a:ext cx="8858312" cy="418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spc="-100" dirty="0" err="1" smtClean="0">
                <a:solidFill>
                  <a:schemeClr val="bg1"/>
                </a:solidFill>
              </a:rPr>
              <a:t>Seismic</a:t>
            </a:r>
            <a:r>
              <a:rPr lang="fr-CH" sz="3600" spc="-100" dirty="0" smtClean="0">
                <a:solidFill>
                  <a:schemeClr val="bg1"/>
                </a:solidFill>
              </a:rPr>
              <a:t> </a:t>
            </a:r>
            <a:r>
              <a:rPr lang="fr-CH" sz="3600" spc="-100" dirty="0" err="1" smtClean="0">
                <a:solidFill>
                  <a:schemeClr val="bg1"/>
                </a:solidFill>
              </a:rPr>
              <a:t>tomography</a:t>
            </a:r>
            <a:r>
              <a:rPr lang="fr-CH" sz="3600" spc="-100" dirty="0" smtClean="0">
                <a:solidFill>
                  <a:schemeClr val="bg1"/>
                </a:solidFill>
              </a:rPr>
              <a:t> and </a:t>
            </a:r>
            <a:r>
              <a:rPr lang="fr-CH" sz="3600" spc="-100" dirty="0" err="1" smtClean="0">
                <a:solidFill>
                  <a:schemeClr val="bg1"/>
                </a:solidFill>
              </a:rPr>
              <a:t>tectonic</a:t>
            </a:r>
            <a:r>
              <a:rPr lang="fr-CH" sz="3600" spc="-100" dirty="0" smtClean="0">
                <a:solidFill>
                  <a:schemeClr val="bg1"/>
                </a:solidFill>
              </a:rPr>
              <a:t> </a:t>
            </a:r>
            <a:r>
              <a:rPr lang="fr-CH" sz="3600" spc="-100" dirty="0" err="1" smtClean="0">
                <a:solidFill>
                  <a:schemeClr val="bg1"/>
                </a:solidFill>
              </a:rPr>
              <a:t>regionalization</a:t>
            </a:r>
            <a:endParaRPr lang="fr-CH" sz="3600" spc="-1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6800"/>
            <a:ext cx="5439163" cy="4956938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66800" y="6096000"/>
            <a:ext cx="739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Good correlation between main </a:t>
            </a:r>
            <a:r>
              <a:rPr lang="en-US" sz="2000" dirty="0">
                <a:solidFill>
                  <a:srgbClr val="C00000"/>
                </a:solidFill>
                <a:cs typeface="Arial" pitchFamily="34" charset="0"/>
              </a:rPr>
              <a:t>tectonic regions and seismic tomography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down to 400 km</a:t>
            </a:r>
          </a:p>
        </p:txBody>
      </p:sp>
    </p:spTree>
    <p:extLst>
      <p:ext uri="{BB962C8B-B14F-4D97-AF65-F5344CB8AC3E}">
        <p14:creationId xmlns:p14="http://schemas.microsoft.com/office/powerpoint/2010/main" val="384369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42844" y="214290"/>
            <a:ext cx="8858312" cy="418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Upper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mantle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tomography</a:t>
            </a:r>
            <a:r>
              <a:rPr lang="fr-CH" sz="3600" dirty="0" smtClean="0">
                <a:solidFill>
                  <a:schemeClr val="bg1"/>
                </a:solidFill>
              </a:rPr>
              <a:t>: </a:t>
            </a:r>
            <a:r>
              <a:rPr lang="fr-CH" sz="3600" dirty="0" err="1" smtClean="0">
                <a:solidFill>
                  <a:schemeClr val="bg1"/>
                </a:solidFill>
              </a:rPr>
              <a:t>mid-oceanic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ridges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8537457" cy="37394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91200" y="5791200"/>
            <a:ext cx="2910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Schaeffer and </a:t>
            </a:r>
            <a:r>
              <a:rPr lang="en-US" sz="1400" i="1" dirty="0" err="1" smtClean="0"/>
              <a:t>Lebedev</a:t>
            </a:r>
            <a:r>
              <a:rPr lang="en-US" sz="1400" i="1" dirty="0" smtClean="0"/>
              <a:t> (2013, 2015)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24464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42844" y="214290"/>
            <a:ext cx="8858312" cy="418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Upper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mantle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tomography</a:t>
            </a:r>
            <a:r>
              <a:rPr lang="fr-CH" sz="3600" dirty="0" smtClean="0">
                <a:solidFill>
                  <a:schemeClr val="bg1"/>
                </a:solidFill>
              </a:rPr>
              <a:t>: subduction zones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38201"/>
            <a:ext cx="4724400" cy="58244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5196" y="6345524"/>
            <a:ext cx="2910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Schaeffer and </a:t>
            </a:r>
            <a:r>
              <a:rPr lang="en-US" sz="1400" i="1" dirty="0" err="1" smtClean="0"/>
              <a:t>Lebedev</a:t>
            </a:r>
            <a:r>
              <a:rPr lang="en-US" sz="1400" i="1" dirty="0" smtClean="0"/>
              <a:t> (2013, 2015)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345264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_04_SB10L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3716" y="1285708"/>
            <a:ext cx="6436568" cy="5106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44208" y="6474023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Masters et al. (2000)</a:t>
            </a:r>
            <a:endParaRPr lang="fr-CH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418352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Global </a:t>
            </a:r>
            <a:r>
              <a:rPr lang="fr-CH" sz="3600" dirty="0" err="1" smtClean="0">
                <a:solidFill>
                  <a:schemeClr val="bg1"/>
                </a:solidFill>
              </a:rPr>
              <a:t>seismic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tomography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3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375746" cy="54471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418352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Global </a:t>
            </a:r>
            <a:r>
              <a:rPr lang="fr-CH" sz="3600" dirty="0" err="1" smtClean="0">
                <a:solidFill>
                  <a:schemeClr val="bg1"/>
                </a:solidFill>
              </a:rPr>
              <a:t>seismic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tomography</a:t>
            </a:r>
            <a:r>
              <a:rPr lang="fr-CH" sz="3600" dirty="0" smtClean="0">
                <a:solidFill>
                  <a:schemeClr val="bg1"/>
                </a:solidFill>
              </a:rPr>
              <a:t>: a </a:t>
            </a:r>
            <a:r>
              <a:rPr lang="fr-CH" sz="3600" dirty="0" err="1" smtClean="0">
                <a:solidFill>
                  <a:schemeClr val="bg1"/>
                </a:solidFill>
              </a:rPr>
              <a:t>comparison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37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435519" y="6443246"/>
            <a:ext cx="21037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 dirty="0" err="1" smtClean="0">
                <a:latin typeface="+mn-lt"/>
              </a:rPr>
              <a:t>Trampert</a:t>
            </a:r>
            <a:r>
              <a:rPr lang="en-US" sz="1600" i="1" dirty="0" smtClean="0">
                <a:latin typeface="+mn-lt"/>
              </a:rPr>
              <a:t> et al. (2004) </a:t>
            </a:r>
            <a:endParaRPr lang="en-US" sz="1600" i="1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1784" y="1402482"/>
            <a:ext cx="7700431" cy="5074518"/>
            <a:chOff x="300569" y="836712"/>
            <a:chExt cx="8225479" cy="5420520"/>
          </a:xfrm>
        </p:grpSpPr>
        <p:pic>
          <p:nvPicPr>
            <p:cNvPr id="19" name="Picture 18" descr="PT246g_seismic-anomalie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400" y="857232"/>
              <a:ext cx="7953648" cy="5400000"/>
            </a:xfrm>
            <a:prstGeom prst="rect">
              <a:avLst/>
            </a:prstGeom>
          </p:spPr>
        </p:pic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 rot="-5400000">
              <a:off x="-259907" y="2909356"/>
              <a:ext cx="14287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1200-2000 km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 rot="-5400000">
              <a:off x="-259907" y="4421524"/>
              <a:ext cx="14287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2000-2891 km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 rot="-5400000">
              <a:off x="-258653" y="1397188"/>
              <a:ext cx="14287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660-1200 km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7" name="Title 5"/>
          <p:cNvSpPr txBox="1">
            <a:spLocks/>
          </p:cNvSpPr>
          <p:nvPr/>
        </p:nvSpPr>
        <p:spPr>
          <a:xfrm>
            <a:off x="107348" y="142852"/>
            <a:ext cx="9036652" cy="48979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0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Normal modes</a:t>
            </a:r>
            <a:r>
              <a:rPr lang="fr-CH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fr-CH" sz="3600" b="0" i="0" u="none" strike="noStrike" kern="1200" cap="none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tomography</a:t>
            </a:r>
            <a:endParaRPr kumimoji="0" lang="fr-CH" sz="3600" b="0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12" name="TextBox 11"/>
          <p:cNvSpPr txBox="1"/>
          <p:nvPr/>
        </p:nvSpPr>
        <p:spPr>
          <a:xfrm>
            <a:off x="120570" y="838110"/>
            <a:ext cx="8699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spc="-50" dirty="0" smtClean="0">
                <a:solidFill>
                  <a:srgbClr val="002060"/>
                </a:solidFill>
                <a:latin typeface="+mn-lt"/>
              </a:rPr>
              <a:t>Allows determination of density anomalies</a:t>
            </a:r>
            <a:endParaRPr lang="en-US" sz="2000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21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erne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2344392"/>
            <a:ext cx="6324600" cy="4361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44" y="928670"/>
            <a:ext cx="8786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1200" dirty="0" smtClean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Rayleigh-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wave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sample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different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depths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depending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on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their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period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fr-CH" sz="1200" dirty="0" smtClean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Higher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period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sample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larger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depths</a:t>
            </a:r>
            <a:r>
              <a:rPr lang="fr-CH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and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wider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 range of </a:t>
            </a:r>
            <a:r>
              <a:rPr lang="fr-CH" dirty="0" err="1" smtClean="0">
                <a:solidFill>
                  <a:srgbClr val="002060"/>
                </a:solidFill>
                <a:cs typeface="Arial" pitchFamily="34" charset="0"/>
              </a:rPr>
              <a:t>depths</a:t>
            </a:r>
            <a:r>
              <a:rPr lang="fr-CH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fr-CH" sz="1200" dirty="0" smtClean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pc="-50" dirty="0" err="1" smtClean="0">
                <a:solidFill>
                  <a:srgbClr val="002060"/>
                </a:solidFill>
                <a:cs typeface="Arial" pitchFamily="34" charset="0"/>
              </a:rPr>
              <a:t>Sensitivity</a:t>
            </a:r>
            <a:r>
              <a:rPr lang="fr-CH" spc="-5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pc="-50" dirty="0" err="1" smtClean="0">
                <a:solidFill>
                  <a:srgbClr val="002060"/>
                </a:solidFill>
                <a:cs typeface="Arial" pitchFamily="34" charset="0"/>
              </a:rPr>
              <a:t>kernels</a:t>
            </a:r>
            <a:r>
              <a:rPr lang="fr-CH" spc="-50" dirty="0" smtClean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fr-CH" spc="-50" dirty="0" err="1" smtClean="0">
                <a:solidFill>
                  <a:srgbClr val="002060"/>
                </a:solidFill>
                <a:cs typeface="Arial" pitchFamily="34" charset="0"/>
              </a:rPr>
              <a:t>relating</a:t>
            </a:r>
            <a:r>
              <a:rPr lang="fr-CH" spc="-50" dirty="0" smtClean="0">
                <a:solidFill>
                  <a:srgbClr val="002060"/>
                </a:solidFill>
                <a:cs typeface="Arial" pitchFamily="34" charset="0"/>
              </a:rPr>
              <a:t> Rayleigh-</a:t>
            </a:r>
            <a:r>
              <a:rPr lang="fr-CH" spc="-50" dirty="0" err="1" smtClean="0">
                <a:solidFill>
                  <a:srgbClr val="002060"/>
                </a:solidFill>
                <a:cs typeface="Arial" pitchFamily="34" charset="0"/>
              </a:rPr>
              <a:t>wave</a:t>
            </a:r>
            <a:r>
              <a:rPr lang="fr-CH" spc="-50" dirty="0" smtClean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fr-CH" spc="-50" dirty="0" err="1" smtClean="0">
                <a:solidFill>
                  <a:srgbClr val="002060"/>
                </a:solidFill>
                <a:cs typeface="Arial" pitchFamily="34" charset="0"/>
              </a:rPr>
              <a:t>shear-wave</a:t>
            </a:r>
            <a:r>
              <a:rPr lang="fr-CH" spc="-50" dirty="0" smtClean="0">
                <a:solidFill>
                  <a:srgbClr val="002060"/>
                </a:solidFill>
                <a:cs typeface="Arial" pitchFamily="34" charset="0"/>
              </a:rPr>
              <a:t> :</a:t>
            </a:r>
            <a:endParaRPr lang="fr-CH" spc="-5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0000" y="0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dirty="0" smtClean="0">
                <a:solidFill>
                  <a:schemeClr val="bg1"/>
                </a:solidFill>
                <a:latin typeface="+mn-lt"/>
              </a:rPr>
              <a:t>47</a:t>
            </a:r>
            <a:endParaRPr lang="fr-CH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142844" y="153128"/>
            <a:ext cx="8786874" cy="489790"/>
          </a:xfrm>
        </p:spPr>
        <p:txBody>
          <a:bodyPr>
            <a:noAutofit/>
          </a:bodyPr>
          <a:lstStyle/>
          <a:p>
            <a:pPr algn="just"/>
            <a:r>
              <a:rPr lang="fr-CH" sz="3600" spc="-150" dirty="0" smtClean="0">
                <a:solidFill>
                  <a:schemeClr val="bg1"/>
                </a:solidFill>
              </a:rPr>
              <a:t>Rayleigh-</a:t>
            </a:r>
            <a:r>
              <a:rPr lang="fr-CH" sz="3600" spc="-150" dirty="0" err="1" smtClean="0">
                <a:solidFill>
                  <a:schemeClr val="bg1"/>
                </a:solidFill>
              </a:rPr>
              <a:t>wave</a:t>
            </a:r>
            <a:r>
              <a:rPr lang="fr-CH" sz="3600" spc="-150" dirty="0" smtClean="0">
                <a:solidFill>
                  <a:schemeClr val="bg1"/>
                </a:solidFill>
              </a:rPr>
              <a:t> </a:t>
            </a:r>
            <a:endParaRPr lang="fr-CH" sz="3600" spc="-150" dirty="0">
              <a:solidFill>
                <a:schemeClr val="bg1"/>
              </a:solidFill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675305"/>
              </p:ext>
            </p:extLst>
          </p:nvPr>
        </p:nvGraphicFramePr>
        <p:xfrm>
          <a:off x="5643880" y="1593875"/>
          <a:ext cx="3271520" cy="675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05" name="Equation" r:id="rId4" imgW="2336800" imgH="482600" progId="Equation.3">
                  <p:embed/>
                </p:oleObj>
              </mc:Choice>
              <mc:Fallback>
                <p:oleObj name="Equation" r:id="rId4" imgW="23368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880" y="1593875"/>
                        <a:ext cx="3271520" cy="675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476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446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2876" y="71414"/>
            <a:ext cx="9001156" cy="561228"/>
          </a:xfrm>
        </p:spPr>
        <p:txBody>
          <a:bodyPr>
            <a:noAutofit/>
          </a:bodyPr>
          <a:lstStyle/>
          <a:p>
            <a:pPr algn="just"/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The </a:t>
            </a:r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fate</a:t>
            </a:r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of </a:t>
            </a:r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slabs</a:t>
            </a:r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: </a:t>
            </a:r>
            <a:r>
              <a:rPr kumimoji="0" lang="fr-CH" sz="3600" kern="120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regional</a:t>
            </a:r>
            <a:r>
              <a:rPr kumimoji="0" lang="fr-CH" sz="3600" kern="120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variations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13" name="Content Placeholder 12" descr="karason_vd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40972" y="2714370"/>
            <a:ext cx="4667596" cy="3000895"/>
          </a:xfrm>
          <a:noFill/>
          <a:ln w="19050">
            <a:noFill/>
          </a:ln>
        </p:spPr>
      </p:pic>
      <p:pic>
        <p:nvPicPr>
          <p:cNvPr id="11" name="Picture 10" descr="Fukao_et_al_Fig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928934"/>
            <a:ext cx="3774289" cy="2928958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57158" y="5857892"/>
            <a:ext cx="18197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 dirty="0" err="1" smtClean="0">
                <a:latin typeface="+mn-lt"/>
              </a:rPr>
              <a:t>Fukao</a:t>
            </a:r>
            <a:r>
              <a:rPr lang="en-US" sz="1600" i="1" dirty="0" smtClean="0">
                <a:latin typeface="+mn-lt"/>
              </a:rPr>
              <a:t> et al. (2001)</a:t>
            </a:r>
            <a:endParaRPr lang="en-US" sz="1600" i="1" dirty="0">
              <a:latin typeface="+mn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929322" y="5929330"/>
            <a:ext cx="3066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 dirty="0" err="1" smtClean="0">
                <a:latin typeface="+mn-lt"/>
              </a:rPr>
              <a:t>Kárason</a:t>
            </a:r>
            <a:r>
              <a:rPr lang="en-US" sz="1600" i="1" dirty="0" smtClean="0">
                <a:latin typeface="+mn-lt"/>
              </a:rPr>
              <a:t> and van </a:t>
            </a:r>
            <a:r>
              <a:rPr lang="en-US" sz="1600" i="1" dirty="0" err="1" smtClean="0">
                <a:latin typeface="+mn-lt"/>
              </a:rPr>
              <a:t>der</a:t>
            </a:r>
            <a:r>
              <a:rPr lang="en-US" sz="1600" i="1" dirty="0" smtClean="0">
                <a:latin typeface="+mn-lt"/>
              </a:rPr>
              <a:t> </a:t>
            </a:r>
            <a:r>
              <a:rPr lang="en-US" sz="1600" i="1" dirty="0" err="1" smtClean="0">
                <a:latin typeface="+mn-lt"/>
              </a:rPr>
              <a:t>Hilst</a:t>
            </a:r>
            <a:r>
              <a:rPr lang="en-US" sz="1600" i="1" dirty="0" smtClean="0">
                <a:latin typeface="+mn-lt"/>
              </a:rPr>
              <a:t> (2000)</a:t>
            </a:r>
            <a:endParaRPr lang="en-US" sz="1600" i="1" dirty="0">
              <a:latin typeface="+mn-lt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42844" y="1079028"/>
            <a:ext cx="8858312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Tomographic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images shows that oceanic slabs have different fate depending on the region:</a:t>
            </a:r>
          </a:p>
          <a:p>
            <a:pPr algn="just">
              <a:spcBef>
                <a:spcPts val="1200"/>
              </a:spcBef>
            </a:pPr>
            <a:r>
              <a:rPr lang="en-US" dirty="0" smtClean="0">
                <a:solidFill>
                  <a:srgbClr val="002060"/>
                </a:solidFill>
                <a:cs typeface="Arial" pitchFamily="34" charset="0"/>
              </a:rPr>
              <a:t>- Deflection and stacking around 700-1000 km </a:t>
            </a:r>
            <a:r>
              <a:rPr lang="en-US" i="1" dirty="0" smtClean="0">
                <a:solidFill>
                  <a:srgbClr val="002060"/>
                </a:solidFill>
                <a:cs typeface="Arial" pitchFamily="34" charset="0"/>
              </a:rPr>
              <a:t>(Japan, </a:t>
            </a:r>
            <a:r>
              <a:rPr lang="en-US" i="1" dirty="0" err="1" smtClean="0">
                <a:solidFill>
                  <a:srgbClr val="002060"/>
                </a:solidFill>
                <a:cs typeface="Arial" pitchFamily="34" charset="0"/>
              </a:rPr>
              <a:t>Izu</a:t>
            </a:r>
            <a:r>
              <a:rPr lang="en-US" i="1" dirty="0" smtClean="0">
                <a:solidFill>
                  <a:srgbClr val="002060"/>
                </a:solidFill>
                <a:cs typeface="Arial" pitchFamily="34" charset="0"/>
              </a:rPr>
              <a:t>-Bonin)</a:t>
            </a:r>
            <a:r>
              <a:rPr lang="en-US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  <a:cs typeface="Arial" pitchFamily="34" charset="0"/>
              </a:rPr>
              <a:t>- Sinking (avalanches) in the deep mantle </a:t>
            </a:r>
            <a:r>
              <a:rPr lang="en-US" i="1" dirty="0" smtClean="0">
                <a:solidFill>
                  <a:srgbClr val="002060"/>
                </a:solidFill>
                <a:cs typeface="Arial" pitchFamily="34" charset="0"/>
              </a:rPr>
              <a:t>(Tonga, Central America)</a:t>
            </a:r>
            <a:r>
              <a:rPr lang="en-US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632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429388" y="6215082"/>
            <a:ext cx="20068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 dirty="0" err="1" smtClean="0">
                <a:latin typeface="+mn-lt"/>
              </a:rPr>
              <a:t>Montelli</a:t>
            </a:r>
            <a:r>
              <a:rPr lang="en-US" sz="1600" i="1" dirty="0" smtClean="0">
                <a:latin typeface="+mn-lt"/>
              </a:rPr>
              <a:t> et al. (2004)</a:t>
            </a:r>
            <a:endParaRPr lang="en-US" sz="1600" i="1" dirty="0">
              <a:latin typeface="+mn-lt"/>
            </a:endParaRPr>
          </a:p>
        </p:txBody>
      </p:sp>
      <p:pic>
        <p:nvPicPr>
          <p:cNvPr id="8" name="Picture 7" descr="Montelli_et_al_plumes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000" y="1714488"/>
            <a:ext cx="7626174" cy="4500000"/>
          </a:xfrm>
          <a:prstGeom prst="rect">
            <a:avLst/>
          </a:prstGeom>
        </p:spPr>
      </p:pic>
      <p:pic>
        <p:nvPicPr>
          <p:cNvPr id="9" name="Picture 8" descr="Montelli_et_al_plume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000" y="1714488"/>
            <a:ext cx="7596980" cy="4500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8614" y="142852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Plumes: observations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14282" y="785794"/>
            <a:ext cx="8715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Finite frequency tomography: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hotstops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originate from various depths </a:t>
            </a:r>
            <a:r>
              <a:rPr lang="en-US" sz="2000" i="1" dirty="0" smtClean="0">
                <a:solidFill>
                  <a:srgbClr val="002060"/>
                </a:solidFill>
                <a:cs typeface="Arial" pitchFamily="34" charset="0"/>
              </a:rPr>
              <a:t>…</a:t>
            </a: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85852" y="1285860"/>
            <a:ext cx="292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i="1" dirty="0" smtClean="0">
                <a:solidFill>
                  <a:srgbClr val="002060"/>
                </a:solidFill>
                <a:cs typeface="Arial" pitchFamily="34" charset="0"/>
              </a:rPr>
              <a:t>Lower mantle, CMB</a:t>
            </a:r>
            <a:endParaRPr lang="en-US" i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072066" y="1285860"/>
            <a:ext cx="2286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i="1" dirty="0" smtClean="0">
                <a:solidFill>
                  <a:srgbClr val="002060"/>
                </a:solidFill>
                <a:cs typeface="Arial" pitchFamily="34" charset="0"/>
              </a:rPr>
              <a:t>Upper mantle</a:t>
            </a:r>
            <a:endParaRPr lang="en-US" i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6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128614" y="142852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Plumes: global </a:t>
            </a:r>
            <a:r>
              <a:rPr lang="fr-CH" sz="3600" dirty="0" err="1" smtClean="0">
                <a:solidFill>
                  <a:schemeClr val="bg1"/>
                </a:solidFill>
              </a:rPr>
              <a:t>models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9" y="1066800"/>
            <a:ext cx="6572222" cy="545165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943600" y="6215082"/>
            <a:ext cx="2819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+mn-lt"/>
              </a:rPr>
              <a:t>French and </a:t>
            </a:r>
            <a:r>
              <a:rPr lang="en-US" sz="1600" i="1" dirty="0" err="1" smtClean="0">
                <a:latin typeface="+mn-lt"/>
              </a:rPr>
              <a:t>Romanowicz</a:t>
            </a:r>
            <a:r>
              <a:rPr lang="en-US" sz="1600" i="1" dirty="0" smtClean="0">
                <a:latin typeface="+mn-lt"/>
              </a:rPr>
              <a:t> (2015)</a:t>
            </a:r>
            <a:endParaRPr lang="en-US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85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28614" y="142852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Ultra-</a:t>
            </a:r>
            <a:r>
              <a:rPr lang="fr-CH" sz="3600" dirty="0" err="1" smtClean="0">
                <a:solidFill>
                  <a:schemeClr val="bg1"/>
                </a:solidFill>
              </a:rPr>
              <a:t>low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velocity</a:t>
            </a:r>
            <a:r>
              <a:rPr lang="fr-CH" sz="3600" dirty="0" smtClean="0">
                <a:solidFill>
                  <a:schemeClr val="bg1"/>
                </a:solidFill>
              </a:rPr>
              <a:t> zones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08" y="2414113"/>
            <a:ext cx="6213184" cy="4291487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2844" y="838200"/>
            <a:ext cx="885831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Ultra-low velocity zones : 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small pockets at the bottom of the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mantle 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shear-wave velocity reduced by up to 10-20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%.</a:t>
            </a:r>
          </a:p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en-US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Size : a 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few 100 km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long, a few 10 km thick.</a:t>
            </a:r>
          </a:p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Nature : partial melt, iron-rich post-perovskite, other ?</a:t>
            </a:r>
          </a:p>
        </p:txBody>
      </p:sp>
    </p:spTree>
    <p:extLst>
      <p:ext uri="{BB962C8B-B14F-4D97-AF65-F5344CB8AC3E}">
        <p14:creationId xmlns:p14="http://schemas.microsoft.com/office/powerpoint/2010/main" val="35153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128614" y="142852"/>
            <a:ext cx="82296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Low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shear-wave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velocity</a:t>
            </a:r>
            <a:r>
              <a:rPr lang="fr-CH" sz="3600" dirty="0" smtClean="0">
                <a:solidFill>
                  <a:schemeClr val="bg1"/>
                </a:solidFill>
              </a:rPr>
              <a:t> provinces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1520" y="5798403"/>
            <a:ext cx="85876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1100" dirty="0" smtClean="0">
                <a:latin typeface="Wingdings" pitchFamily="2" charset="2"/>
              </a:rPr>
              <a:t>l</a:t>
            </a:r>
            <a:r>
              <a:rPr lang="en-GB" sz="1600" dirty="0" smtClean="0">
                <a:latin typeface="Arial" charset="0"/>
              </a:rPr>
              <a:t> </a:t>
            </a:r>
            <a:r>
              <a:rPr lang="en-GB" sz="1600" dirty="0" smtClean="0">
                <a:solidFill>
                  <a:srgbClr val="002060"/>
                </a:solidFill>
                <a:latin typeface="Arial" charset="0"/>
              </a:rPr>
              <a:t>Most (but not all) plumes originating from the dense reservoirs are generated at the edges of these reservoirs. Consistent with </a:t>
            </a:r>
            <a:r>
              <a:rPr lang="en-GB" sz="1600" dirty="0" err="1" smtClean="0">
                <a:solidFill>
                  <a:srgbClr val="002060"/>
                </a:solidFill>
                <a:latin typeface="Arial" charset="0"/>
              </a:rPr>
              <a:t>paleomagnetic</a:t>
            </a:r>
            <a:r>
              <a:rPr lang="en-GB" sz="1600" dirty="0" smtClean="0">
                <a:solidFill>
                  <a:srgbClr val="002060"/>
                </a:solidFill>
                <a:latin typeface="Arial" charset="0"/>
              </a:rPr>
              <a:t> reconstructions of LIP locations (</a:t>
            </a:r>
            <a:r>
              <a:rPr lang="en-GB" sz="1600" i="1" dirty="0" smtClean="0">
                <a:solidFill>
                  <a:srgbClr val="002060"/>
                </a:solidFill>
                <a:latin typeface="Arial" charset="0"/>
              </a:rPr>
              <a:t>e.g.</a:t>
            </a:r>
            <a:r>
              <a:rPr lang="en-GB" sz="1600" dirty="0" smtClean="0">
                <a:solidFill>
                  <a:srgbClr val="002060"/>
                </a:solidFill>
                <a:latin typeface="Arial" charset="0"/>
              </a:rPr>
              <a:t>, Burke and </a:t>
            </a:r>
            <a:r>
              <a:rPr lang="en-GB" sz="1600" dirty="0" err="1" smtClean="0">
                <a:solidFill>
                  <a:srgbClr val="002060"/>
                </a:solidFill>
                <a:latin typeface="Arial" charset="0"/>
              </a:rPr>
              <a:t>Torsvik</a:t>
            </a:r>
            <a:r>
              <a:rPr lang="en-GB" sz="1600" dirty="0" smtClean="0">
                <a:solidFill>
                  <a:srgbClr val="002060"/>
                </a:solidFill>
                <a:latin typeface="Arial" charset="0"/>
              </a:rPr>
              <a:t>, 2004).</a:t>
            </a:r>
            <a:endParaRPr lang="en-GB" sz="16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Picture 7" descr="reconstructed_LIP_Burke-and-Torsvik_2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793032"/>
            <a:ext cx="6546272" cy="3224507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95536" y="4797623"/>
            <a:ext cx="2592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+mn-lt"/>
              </a:rPr>
              <a:t>Burke and </a:t>
            </a:r>
            <a:r>
              <a:rPr lang="en-US" sz="1400" i="1" dirty="0" err="1" smtClean="0">
                <a:latin typeface="+mn-lt"/>
              </a:rPr>
              <a:t>Torsvik</a:t>
            </a:r>
            <a:r>
              <a:rPr lang="en-US" sz="1400" i="1" dirty="0" smtClean="0">
                <a:latin typeface="+mn-lt"/>
              </a:rPr>
              <a:t>, EPSL (2004)</a:t>
            </a:r>
            <a:endParaRPr lang="en-US" sz="1400" i="1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1520" y="795535"/>
            <a:ext cx="85876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1100" dirty="0" smtClean="0">
                <a:latin typeface="Wingdings" pitchFamily="2" charset="2"/>
              </a:rPr>
              <a:t>l</a:t>
            </a:r>
            <a:r>
              <a:rPr lang="en-GB" sz="1600" dirty="0" smtClean="0">
                <a:latin typeface="Arial" charset="0"/>
              </a:rPr>
              <a:t> </a:t>
            </a:r>
            <a:r>
              <a:rPr lang="en-GB" sz="1600" dirty="0" smtClean="0">
                <a:solidFill>
                  <a:srgbClr val="002060"/>
                </a:solidFill>
                <a:latin typeface="Arial" charset="0"/>
              </a:rPr>
              <a:t>Large </a:t>
            </a:r>
            <a:r>
              <a:rPr lang="en-GB" sz="1600" dirty="0" err="1" smtClean="0">
                <a:solidFill>
                  <a:srgbClr val="002060"/>
                </a:solidFill>
                <a:latin typeface="Arial" charset="0"/>
              </a:rPr>
              <a:t>reqions</a:t>
            </a:r>
            <a:r>
              <a:rPr lang="en-GB" sz="1600" dirty="0" smtClean="0">
                <a:solidFill>
                  <a:srgbClr val="002060"/>
                </a:solidFill>
                <a:latin typeface="Arial" charset="0"/>
              </a:rPr>
              <a:t> (~5000 km across) in which shear-wave velocity decreases by a few percent, located in the lowermost mantle (2500 km – 2890 km), beneath the Pacific and Africa. </a:t>
            </a:r>
            <a:endParaRPr lang="en-GB" sz="16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1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2" name="Title 1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501122" cy="489790"/>
          </a:xfrm>
        </p:spPr>
        <p:txBody>
          <a:bodyPr>
            <a:noAutofit/>
          </a:bodyPr>
          <a:lstStyle/>
          <a:p>
            <a:r>
              <a:rPr lang="fr-CH" sz="3600" b="1" dirty="0" err="1" smtClean="0">
                <a:solidFill>
                  <a:schemeClr val="bg1"/>
                </a:solidFill>
              </a:rPr>
              <a:t>Seismic</a:t>
            </a:r>
            <a:r>
              <a:rPr lang="fr-CH" sz="3600" b="1" dirty="0" smtClean="0">
                <a:solidFill>
                  <a:schemeClr val="bg1"/>
                </a:solidFill>
              </a:rPr>
              <a:t> ratios</a:t>
            </a:r>
            <a:endParaRPr lang="fr-CH" sz="36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69" y="1942787"/>
            <a:ext cx="2231024" cy="487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587131" y="2211898"/>
            <a:ext cx="3429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 smtClean="0">
                <a:latin typeface="Wingdings" pitchFamily="2" charset="2"/>
                <a:cs typeface="Arial" charset="0"/>
              </a:rPr>
              <a:t>l</a:t>
            </a:r>
            <a:r>
              <a:rPr lang="en-GB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cs typeface="Arial" pitchFamily="34" charset="0"/>
              </a:rPr>
              <a:t>dlnV</a:t>
            </a:r>
            <a:r>
              <a:rPr lang="en-US" sz="2000" baseline="-25000" dirty="0" err="1" smtClean="0">
                <a:solidFill>
                  <a:srgbClr val="C00000"/>
                </a:solidFill>
                <a:latin typeface="Symbol" panose="05050102010706020507" pitchFamily="18" charset="2"/>
                <a:cs typeface="Arial" pitchFamily="34" charset="0"/>
              </a:rPr>
              <a:t>F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/</a:t>
            </a:r>
            <a:r>
              <a:rPr lang="en-US" sz="2000" dirty="0" err="1" smtClean="0">
                <a:solidFill>
                  <a:srgbClr val="C00000"/>
                </a:solidFill>
                <a:cs typeface="Arial" pitchFamily="34" charset="0"/>
              </a:rPr>
              <a:t>dlnV</a:t>
            </a:r>
            <a:r>
              <a:rPr lang="en-US" sz="2000" baseline="-25000" dirty="0" err="1" smtClean="0">
                <a:solidFill>
                  <a:srgbClr val="C00000"/>
                </a:solidFill>
                <a:cs typeface="Arial" pitchFamily="34" charset="0"/>
              </a:rPr>
              <a:t>S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  increases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with depth from 2000 km down to the CMB (</a:t>
            </a:r>
            <a:r>
              <a:rPr lang="en-US" sz="2000" i="1" dirty="0" smtClean="0">
                <a:solidFill>
                  <a:srgbClr val="002060"/>
                </a:solidFill>
                <a:cs typeface="Arial" pitchFamily="34" charset="0"/>
              </a:rPr>
              <a:t>van </a:t>
            </a:r>
            <a:r>
              <a:rPr lang="en-US" sz="2000" i="1" dirty="0" err="1" smtClean="0">
                <a:solidFill>
                  <a:srgbClr val="002060"/>
                </a:solidFill>
                <a:cs typeface="Arial" pitchFamily="34" charset="0"/>
              </a:rPr>
              <a:t>der</a:t>
            </a:r>
            <a:r>
              <a:rPr lang="en-US" sz="2000" i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cs typeface="Arial" pitchFamily="34" charset="0"/>
              </a:rPr>
              <a:t>Hilst</a:t>
            </a:r>
            <a:r>
              <a:rPr lang="en-US" sz="2000" i="1" dirty="0" smtClean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2000" i="1" dirty="0" err="1" smtClean="0">
                <a:solidFill>
                  <a:srgbClr val="002060"/>
                </a:solidFill>
                <a:cs typeface="Arial" pitchFamily="34" charset="0"/>
              </a:rPr>
              <a:t>Karason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, 1999) .</a:t>
            </a:r>
            <a:endParaRPr lang="en-GB" sz="20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736" y="4381158"/>
            <a:ext cx="3429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 smtClean="0">
                <a:latin typeface="Wingdings" pitchFamily="2" charset="2"/>
                <a:cs typeface="Arial" charset="0"/>
              </a:rPr>
              <a:t>l</a:t>
            </a:r>
            <a:r>
              <a:rPr lang="en-GB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smtClean="0">
                <a:solidFill>
                  <a:srgbClr val="C00000"/>
                </a:solidFill>
                <a:cs typeface="Arial" pitchFamily="34" charset="0"/>
              </a:rPr>
              <a:t>Lateral distribution in the ratio </a:t>
            </a:r>
            <a:r>
              <a:rPr lang="en-US" sz="2000" dirty="0" err="1" smtClean="0">
                <a:solidFill>
                  <a:srgbClr val="C00000"/>
                </a:solidFill>
                <a:cs typeface="Arial" pitchFamily="34" charset="0"/>
              </a:rPr>
              <a:t>dlnV</a:t>
            </a:r>
            <a:r>
              <a:rPr lang="en-US" sz="2000" baseline="-25000" dirty="0" err="1" smtClean="0">
                <a:solidFill>
                  <a:srgbClr val="C00000"/>
                </a:solidFill>
                <a:latin typeface="Symbol" panose="05050102010706020507" pitchFamily="18" charset="2"/>
                <a:cs typeface="Arial" pitchFamily="34" charset="0"/>
              </a:rPr>
              <a:t>F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/</a:t>
            </a:r>
            <a:r>
              <a:rPr lang="en-US" sz="2000" dirty="0" err="1" smtClean="0">
                <a:solidFill>
                  <a:srgbClr val="C00000"/>
                </a:solidFill>
                <a:cs typeface="Arial" pitchFamily="34" charset="0"/>
              </a:rPr>
              <a:t>dlnV</a:t>
            </a:r>
            <a:r>
              <a:rPr lang="en-US" sz="2000" baseline="-25000" dirty="0" err="1" smtClean="0">
                <a:solidFill>
                  <a:srgbClr val="C00000"/>
                </a:solidFill>
                <a:cs typeface="Arial" pitchFamily="34" charset="0"/>
              </a:rPr>
              <a:t>S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: strong dispersion, not consistent with a purely thermal origin.</a:t>
            </a:r>
            <a:endParaRPr lang="en-GB" sz="20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H="1" flipV="1">
            <a:off x="2214546" y="3715346"/>
            <a:ext cx="2438400" cy="0"/>
          </a:xfrm>
          <a:prstGeom prst="line">
            <a:avLst/>
          </a:prstGeom>
          <a:noFill/>
          <a:ln w="127000">
            <a:solidFill>
              <a:srgbClr val="FF66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fr-CH"/>
          </a:p>
        </p:txBody>
      </p:sp>
      <p:pic>
        <p:nvPicPr>
          <p:cNvPr id="22" name="Picture 21" descr="histograms_dlnVFdlnV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8398" y="1398881"/>
            <a:ext cx="2919402" cy="5306719"/>
          </a:xfrm>
          <a:prstGeom prst="rect">
            <a:avLst/>
          </a:prstGeom>
        </p:spPr>
      </p:pic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3929058" y="6072800"/>
            <a:ext cx="2362200" cy="0"/>
          </a:xfrm>
          <a:prstGeom prst="line">
            <a:avLst/>
          </a:prstGeom>
          <a:noFill/>
          <a:ln w="127000">
            <a:solidFill>
              <a:srgbClr val="FF66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fr-CH"/>
          </a:p>
        </p:txBody>
      </p:sp>
      <p:sp>
        <p:nvSpPr>
          <p:cNvPr id="13" name="Rectangle 12"/>
          <p:cNvSpPr/>
          <p:nvPr/>
        </p:nvSpPr>
        <p:spPr>
          <a:xfrm>
            <a:off x="278906" y="826266"/>
            <a:ext cx="8365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 smtClean="0">
                <a:latin typeface="Wingdings" pitchFamily="2" charset="2"/>
                <a:cs typeface="Arial" charset="0"/>
              </a:rPr>
              <a:t>l</a:t>
            </a:r>
            <a:r>
              <a:rPr lang="en-GB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Ratio of seismic velocity anomalies (e.g.,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dlnV</a:t>
            </a:r>
            <a:r>
              <a:rPr lang="en-US" sz="2000" baseline="-25000" dirty="0" err="1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F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/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dlnV</a:t>
            </a:r>
            <a:r>
              <a:rPr lang="en-US" sz="2000" baseline="-25000" dirty="0" err="1" smtClean="0">
                <a:solidFill>
                  <a:srgbClr val="002060"/>
                </a:solidFill>
                <a:cs typeface="Arial" pitchFamily="34" charset="0"/>
              </a:rPr>
              <a:t>S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) gives a first order diagnose on the nature of velocity anomalies.</a:t>
            </a:r>
            <a:endParaRPr lang="en-GB" sz="2000" dirty="0" smtClean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6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3" grpId="0" animBg="1"/>
      <p:bldP spid="1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72556" cy="489790"/>
          </a:xfrm>
        </p:spPr>
        <p:txBody>
          <a:bodyPr>
            <a:noAutofit/>
          </a:bodyPr>
          <a:lstStyle/>
          <a:p>
            <a:r>
              <a:rPr lang="fr-CH" sz="3600" b="1" dirty="0" err="1" smtClean="0">
                <a:solidFill>
                  <a:schemeClr val="bg1"/>
                </a:solidFill>
              </a:rPr>
              <a:t>Shear-wave</a:t>
            </a:r>
            <a:r>
              <a:rPr lang="fr-CH" sz="3600" b="1" dirty="0" smtClean="0">
                <a:solidFill>
                  <a:schemeClr val="bg1"/>
                </a:solidFill>
              </a:rPr>
              <a:t> and </a:t>
            </a:r>
            <a:r>
              <a:rPr lang="fr-CH" sz="3600" b="1" dirty="0" err="1" smtClean="0">
                <a:solidFill>
                  <a:schemeClr val="bg1"/>
                </a:solidFill>
              </a:rPr>
              <a:t>bulk-sound</a:t>
            </a:r>
            <a:r>
              <a:rPr lang="fr-CH" sz="3600" b="1" dirty="0" smtClean="0">
                <a:solidFill>
                  <a:schemeClr val="bg1"/>
                </a:solidFill>
              </a:rPr>
              <a:t> </a:t>
            </a:r>
            <a:r>
              <a:rPr lang="fr-CH" sz="3600" b="1" dirty="0" err="1" smtClean="0">
                <a:solidFill>
                  <a:schemeClr val="bg1"/>
                </a:solidFill>
              </a:rPr>
              <a:t>velocity</a:t>
            </a:r>
            <a:r>
              <a:rPr lang="fr-CH" sz="3600" b="1" dirty="0" smtClean="0">
                <a:solidFill>
                  <a:schemeClr val="bg1"/>
                </a:solidFill>
              </a:rPr>
              <a:t> anomalies</a:t>
            </a:r>
            <a:endParaRPr lang="fr-CH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764963"/>
              </p:ext>
            </p:extLst>
          </p:nvPr>
        </p:nvGraphicFramePr>
        <p:xfrm>
          <a:off x="2862546" y="1279975"/>
          <a:ext cx="1014696" cy="798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86" name="Equation" r:id="rId3" imgW="596880" imgH="469800" progId="Equation.3">
                  <p:embed/>
                </p:oleObj>
              </mc:Choice>
              <mc:Fallback>
                <p:oleObj name="Equation" r:id="rId3" imgW="5968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2546" y="1279975"/>
                        <a:ext cx="1014696" cy="7986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721355"/>
              </p:ext>
            </p:extLst>
          </p:nvPr>
        </p:nvGraphicFramePr>
        <p:xfrm>
          <a:off x="2819400" y="2514600"/>
          <a:ext cx="1100988" cy="798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87" name="Equation" r:id="rId5" imgW="647640" imgH="469800" progId="Equation.3">
                  <p:embed/>
                </p:oleObj>
              </mc:Choice>
              <mc:Fallback>
                <p:oleObj name="Equation" r:id="rId5" imgW="6476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514600"/>
                        <a:ext cx="1100988" cy="7986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73699" y="3761839"/>
            <a:ext cx="414590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1200" dirty="0" smtClean="0">
                <a:latin typeface="Wingdings" pitchFamily="2" charset="2"/>
              </a:rPr>
              <a:t>l</a:t>
            </a:r>
            <a:r>
              <a:rPr lang="en-GB" sz="1800" dirty="0" smtClean="0">
                <a:solidFill>
                  <a:srgbClr val="002060"/>
                </a:solidFill>
                <a:latin typeface="Arial" charset="0"/>
              </a:rPr>
              <a:t> Relative </a:t>
            </a:r>
            <a:r>
              <a:rPr lang="en-GB" sz="2000" dirty="0">
                <a:solidFill>
                  <a:srgbClr val="002060"/>
                </a:solidFill>
              </a:rPr>
              <a:t>s</a:t>
            </a:r>
            <a:r>
              <a:rPr lang="en-GB" sz="2000" dirty="0" smtClean="0">
                <a:solidFill>
                  <a:srgbClr val="002060"/>
                </a:solidFill>
              </a:rPr>
              <a:t>hear-wave velocity anomalies (</a:t>
            </a:r>
            <a:r>
              <a:rPr lang="en-GB" sz="2000" dirty="0" err="1" smtClean="0">
                <a:solidFill>
                  <a:srgbClr val="002060"/>
                </a:solidFill>
              </a:rPr>
              <a:t>dlnV</a:t>
            </a:r>
            <a:r>
              <a:rPr lang="en-GB" sz="2000" baseline="-25000" dirty="0" err="1" smtClean="0">
                <a:solidFill>
                  <a:srgbClr val="002060"/>
                </a:solidFill>
              </a:rPr>
              <a:t>S</a:t>
            </a:r>
            <a:r>
              <a:rPr lang="en-GB" sz="2000" dirty="0" smtClean="0">
                <a:solidFill>
                  <a:srgbClr val="002060"/>
                </a:solidFill>
              </a:rPr>
              <a:t>) and relative bulk-sound velocity anomalies (</a:t>
            </a:r>
            <a:r>
              <a:rPr lang="en-GB" sz="2000" dirty="0" err="1" smtClean="0">
                <a:solidFill>
                  <a:srgbClr val="002060"/>
                </a:solidFill>
              </a:rPr>
              <a:t>dlnV</a:t>
            </a:r>
            <a:r>
              <a:rPr lang="en-GB" sz="2000" baseline="-25000" dirty="0" err="1" smtClean="0">
                <a:solidFill>
                  <a:srgbClr val="002060"/>
                </a:solidFill>
                <a:latin typeface="Symbol" panose="05050102010706020507" pitchFamily="18" charset="2"/>
              </a:rPr>
              <a:t>F</a:t>
            </a:r>
            <a:r>
              <a:rPr lang="en-GB" sz="2000" dirty="0" smtClean="0">
                <a:solidFill>
                  <a:srgbClr val="002060"/>
                </a:solidFill>
              </a:rPr>
              <a:t>) are anti-correlated in the deep mantle. 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73698" y="5181600"/>
            <a:ext cx="414590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1200" dirty="0" smtClean="0">
                <a:latin typeface="Wingdings" pitchFamily="2" charset="2"/>
              </a:rPr>
              <a:t>l</a:t>
            </a:r>
            <a:r>
              <a:rPr lang="en-GB" sz="1800" dirty="0" smtClean="0">
                <a:solidFill>
                  <a:srgbClr val="002060"/>
                </a:solidFill>
                <a:latin typeface="Arial" charset="0"/>
              </a:rPr>
              <a:t> Best explain by lateral variations in both temperature and composition</a:t>
            </a:r>
            <a:r>
              <a:rPr lang="en-GB" sz="2000" dirty="0" smtClean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73698" y="1494639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1200" dirty="0" smtClean="0">
                <a:latin typeface="Wingdings" pitchFamily="2" charset="2"/>
              </a:rPr>
              <a:t>l</a:t>
            </a:r>
            <a:r>
              <a:rPr lang="en-GB" sz="1800" dirty="0" smtClean="0">
                <a:solidFill>
                  <a:srgbClr val="002060"/>
                </a:solidFill>
                <a:latin typeface="Arial" charset="0"/>
              </a:rPr>
              <a:t> Shear-wave velocity</a:t>
            </a:r>
            <a:endParaRPr lang="en-GB" sz="2000" dirty="0" smtClean="0">
              <a:solidFill>
                <a:srgbClr val="00206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73698" y="2729264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1200" dirty="0" smtClean="0">
                <a:latin typeface="Wingdings" pitchFamily="2" charset="2"/>
              </a:rPr>
              <a:t>l</a:t>
            </a:r>
            <a:r>
              <a:rPr lang="en-GB" sz="1800" dirty="0" smtClean="0">
                <a:solidFill>
                  <a:srgbClr val="002060"/>
                </a:solidFill>
                <a:latin typeface="Arial" charset="0"/>
              </a:rPr>
              <a:t> Bulk-sound velocity</a:t>
            </a:r>
            <a:endParaRPr lang="en-GB" sz="2000" dirty="0" smtClean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37453"/>
            <a:ext cx="3659291" cy="40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6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214312" y="142852"/>
            <a:ext cx="8786843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pc="-150" dirty="0" smtClean="0">
                <a:solidFill>
                  <a:schemeClr val="bg1"/>
                </a:solidFill>
              </a:rPr>
              <a:t>Helium isotopic ratio</a:t>
            </a:r>
            <a:endParaRPr lang="fr-CH" sz="4000" spc="-150" dirty="0" smtClean="0">
              <a:solidFill>
                <a:schemeClr val="bg1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07055" y="2667000"/>
            <a:ext cx="339974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1200" dirty="0" smtClean="0">
                <a:latin typeface="Wingdings" pitchFamily="2" charset="2"/>
              </a:rPr>
              <a:t>l</a:t>
            </a:r>
            <a:r>
              <a:rPr lang="en-GB" sz="18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000" dirty="0" smtClean="0">
                <a:solidFill>
                  <a:srgbClr val="002060"/>
                </a:solidFill>
              </a:rPr>
              <a:t>Large dispersion of Helium ratio in Ocean island basalts :</a:t>
            </a:r>
          </a:p>
          <a:p>
            <a:pPr algn="just">
              <a:spcBef>
                <a:spcPts val="1200"/>
              </a:spcBef>
            </a:pPr>
            <a:r>
              <a:rPr lang="en-GB" sz="1600" dirty="0" smtClean="0">
                <a:solidFill>
                  <a:srgbClr val="002060"/>
                </a:solidFill>
              </a:rPr>
              <a:t>- </a:t>
            </a:r>
            <a:r>
              <a:rPr lang="en-GB" sz="1600" dirty="0">
                <a:solidFill>
                  <a:srgbClr val="002060"/>
                </a:solidFill>
              </a:rPr>
              <a:t>Small values  sample primitive </a:t>
            </a:r>
            <a:r>
              <a:rPr lang="en-GB" sz="1600" dirty="0">
                <a:solidFill>
                  <a:srgbClr val="002060"/>
                </a:solidFill>
                <a:cs typeface="Arial" pitchFamily="34" charset="0"/>
              </a:rPr>
              <a:t>reservoir</a:t>
            </a:r>
            <a:endParaRPr lang="en-GB" sz="1600" i="1" dirty="0" smtClean="0">
              <a:solidFill>
                <a:srgbClr val="002060"/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en-GB" sz="1600" dirty="0" smtClean="0">
                <a:solidFill>
                  <a:srgbClr val="002060"/>
                </a:solidFill>
              </a:rPr>
              <a:t>- Large values  sample recycled oceanic crust</a:t>
            </a:r>
            <a:endParaRPr lang="en-GB" sz="16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571472" y="6019800"/>
            <a:ext cx="7929618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Arial" charset="0"/>
              </a:rPr>
              <a:t>Ocean Island basalts sample several reservoirs,</a:t>
            </a: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Arial" charset="0"/>
              </a:rPr>
              <a:t>including </a:t>
            </a:r>
            <a:r>
              <a:rPr lang="en-US" sz="2000" dirty="0" err="1" smtClean="0">
                <a:solidFill>
                  <a:srgbClr val="C00000"/>
                </a:solidFill>
                <a:latin typeface="Arial" charset="0"/>
              </a:rPr>
              <a:t>undegassed</a:t>
            </a:r>
            <a:r>
              <a:rPr lang="en-US" sz="2000" dirty="0" smtClean="0">
                <a:solidFill>
                  <a:srgbClr val="C00000"/>
                </a:solidFill>
                <a:latin typeface="Arial" charset="0"/>
              </a:rPr>
              <a:t> reservoir(s) and recycled crust </a:t>
            </a:r>
            <a:endParaRPr lang="en-US" sz="2000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7" name="Picture 6" descr="nature05691-f1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2362200"/>
            <a:ext cx="4989911" cy="3374427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14312" y="857208"/>
            <a:ext cx="879410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1200" dirty="0" smtClean="0">
                <a:latin typeface="Wingdings" pitchFamily="2" charset="2"/>
              </a:rPr>
              <a:t>l</a:t>
            </a:r>
            <a:r>
              <a:rPr lang="en-GB" sz="18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000" dirty="0" smtClean="0">
                <a:solidFill>
                  <a:srgbClr val="002060"/>
                </a:solidFill>
              </a:rPr>
              <a:t>He isotopic ratio </a:t>
            </a:r>
            <a:r>
              <a:rPr lang="en-GB" sz="2000" baseline="30000" dirty="0" smtClean="0">
                <a:solidFill>
                  <a:srgbClr val="002060"/>
                </a:solidFill>
              </a:rPr>
              <a:t>4</a:t>
            </a:r>
            <a:r>
              <a:rPr lang="en-GB" sz="2000" dirty="0" smtClean="0">
                <a:solidFill>
                  <a:srgbClr val="002060"/>
                </a:solidFill>
              </a:rPr>
              <a:t>He/</a:t>
            </a:r>
            <a:r>
              <a:rPr lang="en-GB" sz="2000" baseline="30000" dirty="0" smtClean="0">
                <a:solidFill>
                  <a:srgbClr val="002060"/>
                </a:solidFill>
              </a:rPr>
              <a:t>3</a:t>
            </a:r>
            <a:r>
              <a:rPr lang="en-GB" sz="2000" dirty="0" smtClean="0">
                <a:solidFill>
                  <a:srgbClr val="002060"/>
                </a:solidFill>
              </a:rPr>
              <a:t>He (often express as </a:t>
            </a:r>
            <a:r>
              <a:rPr lang="en-GB" sz="2000" baseline="30000" dirty="0" smtClean="0">
                <a:solidFill>
                  <a:srgbClr val="002060"/>
                </a:solidFill>
              </a:rPr>
              <a:t>3</a:t>
            </a:r>
            <a:r>
              <a:rPr lang="en-GB" sz="2000" dirty="0" smtClean="0">
                <a:solidFill>
                  <a:srgbClr val="002060"/>
                </a:solidFill>
              </a:rPr>
              <a:t>He/</a:t>
            </a:r>
            <a:r>
              <a:rPr lang="en-GB" sz="2000" baseline="30000" dirty="0" smtClean="0">
                <a:solidFill>
                  <a:srgbClr val="002060"/>
                </a:solidFill>
              </a:rPr>
              <a:t>4</a:t>
            </a:r>
            <a:r>
              <a:rPr lang="en-GB" sz="2000" dirty="0" smtClean="0">
                <a:solidFill>
                  <a:srgbClr val="002060"/>
                </a:solidFill>
              </a:rPr>
              <a:t>He in units of atmospheric He ratio, RA). </a:t>
            </a:r>
          </a:p>
          <a:p>
            <a:pPr algn="just">
              <a:spcBef>
                <a:spcPts val="1200"/>
              </a:spcBef>
            </a:pPr>
            <a:r>
              <a:rPr lang="en-GB" sz="1600" baseline="30000" dirty="0" smtClean="0">
                <a:solidFill>
                  <a:srgbClr val="002060"/>
                </a:solidFill>
              </a:rPr>
              <a:t>3</a:t>
            </a:r>
            <a:r>
              <a:rPr lang="en-GB" sz="1600" dirty="0" smtClean="0">
                <a:solidFill>
                  <a:srgbClr val="002060"/>
                </a:solidFill>
              </a:rPr>
              <a:t>He is lighter and escape more easily from the Earth. The of disintegration of 208Pb leads to production of 4He : with time, 4He/3He should increase, compared to initial value</a:t>
            </a:r>
            <a:endParaRPr lang="en-GB" sz="1600" dirty="0" smtClean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5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From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tomographic</a:t>
            </a:r>
            <a:r>
              <a:rPr lang="fr-CH" sz="3600" dirty="0" smtClean="0">
                <a:solidFill>
                  <a:schemeClr val="bg1"/>
                </a:solidFill>
              </a:rPr>
              <a:t> to thermo-</a:t>
            </a:r>
            <a:r>
              <a:rPr lang="fr-CH" sz="3600" dirty="0" err="1" smtClean="0">
                <a:solidFill>
                  <a:schemeClr val="bg1"/>
                </a:solidFill>
              </a:rPr>
              <a:t>chemical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maps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85720" y="913139"/>
            <a:ext cx="86439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Anomalies in density and seismic velocities can be interpreted in terms of variations of temperature and composition </a:t>
            </a:r>
            <a:r>
              <a:rPr lang="en-US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(e.g. volume fractions of iron and </a:t>
            </a:r>
            <a:r>
              <a:rPr lang="en-US" sz="18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perovskite</a:t>
            </a:r>
            <a:r>
              <a:rPr lang="en-US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85720" y="5537974"/>
            <a:ext cx="864399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Calculation of sensitivities needs thermo-elastic data and equation of state modeling </a:t>
            </a:r>
            <a:r>
              <a:rPr lang="en-US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(thermo-elastic properties &amp; density at high pressures &amp; temperatures)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GB" sz="1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439738" y="2263787"/>
          <a:ext cx="7934325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5" name="Equation" r:id="rId3" imgW="3695400" imgH="1346040" progId="Equation.3">
                  <p:embed/>
                </p:oleObj>
              </mc:Choice>
              <mc:Fallback>
                <p:oleObj name="Equation" r:id="rId3" imgW="3695400" imgH="1346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8" y="2263787"/>
                        <a:ext cx="7934325" cy="287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2285984" y="2357441"/>
            <a:ext cx="1000132" cy="27146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/>
          <p:cNvSpPr/>
          <p:nvPr/>
        </p:nvSpPr>
        <p:spPr>
          <a:xfrm>
            <a:off x="4429124" y="2357441"/>
            <a:ext cx="1000132" cy="27146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Rectangle 19"/>
          <p:cNvSpPr/>
          <p:nvPr/>
        </p:nvSpPr>
        <p:spPr>
          <a:xfrm>
            <a:off x="6715140" y="2357441"/>
            <a:ext cx="1000132" cy="27146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3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9" grpId="0" animBg="1"/>
      <p:bldP spid="2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489790"/>
          </a:xfrm>
        </p:spPr>
        <p:txBody>
          <a:bodyPr>
            <a:noAutofit/>
          </a:bodyPr>
          <a:lstStyle/>
          <a:p>
            <a:r>
              <a:rPr lang="fr-CH" sz="3600" spc="-150" dirty="0" err="1" smtClean="0">
                <a:solidFill>
                  <a:schemeClr val="bg1"/>
                </a:solidFill>
              </a:rPr>
              <a:t>Seismic</a:t>
            </a:r>
            <a:r>
              <a:rPr lang="fr-CH" sz="3600" spc="-150" dirty="0" smtClean="0">
                <a:solidFill>
                  <a:schemeClr val="bg1"/>
                </a:solidFill>
              </a:rPr>
              <a:t> </a:t>
            </a:r>
            <a:r>
              <a:rPr lang="fr-CH" sz="3600" spc="-150" dirty="0" err="1" smtClean="0">
                <a:solidFill>
                  <a:schemeClr val="bg1"/>
                </a:solidFill>
              </a:rPr>
              <a:t>sensitivities</a:t>
            </a:r>
            <a:r>
              <a:rPr lang="fr-CH" sz="3600" spc="-150" dirty="0" smtClean="0">
                <a:solidFill>
                  <a:schemeClr val="bg1"/>
                </a:solidFill>
              </a:rPr>
              <a:t> to </a:t>
            </a:r>
            <a:r>
              <a:rPr lang="fr-CH" sz="3600" spc="-150" dirty="0" err="1" smtClean="0">
                <a:solidFill>
                  <a:schemeClr val="bg1"/>
                </a:solidFill>
              </a:rPr>
              <a:t>temperature</a:t>
            </a:r>
            <a:r>
              <a:rPr lang="fr-CH" sz="3600" spc="-150" dirty="0" smtClean="0">
                <a:solidFill>
                  <a:schemeClr val="bg1"/>
                </a:solidFill>
              </a:rPr>
              <a:t> &amp; Composition</a:t>
            </a:r>
            <a:endParaRPr lang="fr-CH" sz="3600" spc="-150" dirty="0">
              <a:solidFill>
                <a:schemeClr val="bg1"/>
              </a:solidFill>
            </a:endParaRPr>
          </a:p>
        </p:txBody>
      </p:sp>
      <p:pic>
        <p:nvPicPr>
          <p:cNvPr id="8" name="Picture 7" descr="sensitivit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21" y="1004327"/>
            <a:ext cx="9014573" cy="4329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876" y="5562600"/>
            <a:ext cx="8929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CH" sz="1000" dirty="0" smtClean="0">
                <a:latin typeface="Wingdings" pitchFamily="2" charset="2"/>
              </a:rPr>
              <a:t>l</a:t>
            </a:r>
            <a:r>
              <a:rPr lang="fr-CH" sz="1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Shear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wave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velocity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are not sensitive to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perovskite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deep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mantle</a:t>
            </a:r>
            <a:endParaRPr lang="fr-CH" sz="1800" dirty="0" smtClean="0">
              <a:solidFill>
                <a:srgbClr val="002060"/>
              </a:solidFill>
              <a:latin typeface="Wingdings" pitchFamily="2" charset="2"/>
            </a:endParaRPr>
          </a:p>
          <a:p>
            <a:pPr algn="ctr">
              <a:spcBef>
                <a:spcPts val="600"/>
              </a:spcBef>
            </a:pPr>
            <a:r>
              <a:rPr lang="fr-CH" sz="1000" dirty="0" smtClean="0">
                <a:latin typeface="Wingdings" pitchFamily="2" charset="2"/>
              </a:rPr>
              <a:t>l</a:t>
            </a:r>
            <a:r>
              <a:rPr lang="fr-CH" sz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Shear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wave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velocity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sensitive to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both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temperature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iron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throughout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mantle</a:t>
            </a:r>
            <a:r>
              <a:rPr lang="fr-CH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spcBef>
                <a:spcPts val="600"/>
              </a:spcBef>
            </a:pPr>
            <a:r>
              <a:rPr lang="fr-CH" sz="1000" dirty="0" smtClean="0">
                <a:latin typeface="Wingdings" pitchFamily="2" charset="2"/>
              </a:rPr>
              <a:t>l</a:t>
            </a:r>
            <a:r>
              <a:rPr lang="fr-CH" sz="2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mostly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sensitive to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iron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deep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mantle</a:t>
            </a:r>
            <a:endParaRPr lang="fr-CH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Probing</a:t>
            </a:r>
            <a:r>
              <a:rPr lang="fr-CH" sz="3600" dirty="0" smtClean="0">
                <a:solidFill>
                  <a:schemeClr val="bg1"/>
                </a:solidFill>
              </a:rPr>
              <a:t> the </a:t>
            </a:r>
            <a:r>
              <a:rPr lang="fr-CH" sz="3600" dirty="0" err="1" smtClean="0">
                <a:solidFill>
                  <a:schemeClr val="bg1"/>
                </a:solidFill>
              </a:rPr>
              <a:t>Earth</a:t>
            </a:r>
            <a:r>
              <a:rPr lang="fr-CH" sz="3600" dirty="0" smtClean="0">
                <a:solidFill>
                  <a:schemeClr val="bg1"/>
                </a:solidFill>
              </a:rPr>
              <a:t>: normal modes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838" y="928670"/>
            <a:ext cx="8691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Free oscillation of the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Earth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(radial,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spheroidal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&amp;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toroidal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)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provide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additional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information on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Earth’s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structure. </a:t>
            </a:r>
            <a:endParaRPr lang="fr-CH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5074" y="6488668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From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i="1" dirty="0" err="1" smtClean="0">
                <a:latin typeface="+mn-lt"/>
              </a:rPr>
              <a:t>Lowrie</a:t>
            </a:r>
            <a:r>
              <a:rPr lang="fr-CH" sz="1800" i="1" dirty="0" smtClean="0">
                <a:latin typeface="+mn-lt"/>
              </a:rPr>
              <a:t>, 2</a:t>
            </a:r>
            <a:r>
              <a:rPr lang="fr-CH" sz="1800" i="1" baseline="30000" dirty="0" smtClean="0">
                <a:latin typeface="+mn-lt"/>
              </a:rPr>
              <a:t>nd</a:t>
            </a:r>
            <a:r>
              <a:rPr lang="fr-CH" sz="1800" i="1" dirty="0" smtClean="0">
                <a:latin typeface="+mn-lt"/>
              </a:rPr>
              <a:t> </a:t>
            </a:r>
            <a:r>
              <a:rPr lang="fr-CH" sz="1800" i="1" dirty="0" err="1" smtClean="0">
                <a:latin typeface="+mn-lt"/>
              </a:rPr>
              <a:t>edition</a:t>
            </a:r>
            <a:endParaRPr lang="fr-CH" sz="1800" i="1" baseline="-250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19" y="1713307"/>
            <a:ext cx="4103319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8" y="3275407"/>
            <a:ext cx="4038844" cy="3277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3838" y="1779413"/>
                <a:ext cx="120964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𝑛</m:t>
                      </m:r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38" y="1779413"/>
                <a:ext cx="1209644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24000" y="1779413"/>
            <a:ext cx="30456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</a:rPr>
              <a:t>- </a:t>
            </a:r>
            <a:r>
              <a:rPr lang="en-US" sz="1600" i="1" dirty="0" smtClean="0">
                <a:solidFill>
                  <a:srgbClr val="002060"/>
                </a:solidFill>
              </a:rPr>
              <a:t>n</a:t>
            </a:r>
            <a:r>
              <a:rPr lang="en-US" sz="1600" dirty="0" smtClean="0">
                <a:solidFill>
                  <a:srgbClr val="002060"/>
                </a:solidFill>
              </a:rPr>
              <a:t> = overtone (or radial) number </a:t>
            </a:r>
          </a:p>
          <a:p>
            <a:pPr algn="just"/>
            <a:r>
              <a:rPr lang="en-US" sz="1600" dirty="0" smtClean="0">
                <a:solidFill>
                  <a:srgbClr val="002060"/>
                </a:solidFill>
              </a:rPr>
              <a:t>- </a:t>
            </a:r>
            <a:r>
              <a:rPr lang="en-US" sz="1600" i="1" dirty="0" smtClean="0">
                <a:solidFill>
                  <a:srgbClr val="002060"/>
                </a:solidFill>
              </a:rPr>
              <a:t>l</a:t>
            </a:r>
            <a:r>
              <a:rPr lang="en-US" sz="1600" dirty="0" smtClean="0">
                <a:solidFill>
                  <a:srgbClr val="002060"/>
                </a:solidFill>
              </a:rPr>
              <a:t> = degree, or angular order</a:t>
            </a:r>
          </a:p>
          <a:p>
            <a:pPr algn="just"/>
            <a:r>
              <a:rPr lang="en-US" sz="1600" dirty="0" smtClean="0">
                <a:solidFill>
                  <a:srgbClr val="002060"/>
                </a:solidFill>
              </a:rPr>
              <a:t>- </a:t>
            </a:r>
            <a:r>
              <a:rPr lang="en-US" sz="1600" i="1" dirty="0" smtClean="0">
                <a:solidFill>
                  <a:srgbClr val="002060"/>
                </a:solidFill>
              </a:rPr>
              <a:t>m</a:t>
            </a:r>
            <a:r>
              <a:rPr lang="en-US" sz="1600" dirty="0" smtClean="0">
                <a:solidFill>
                  <a:srgbClr val="002060"/>
                </a:solidFill>
              </a:rPr>
              <a:t> = azimuthal order</a:t>
            </a:r>
            <a:endParaRPr lang="en-US" sz="2000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83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469041" y="6304615"/>
            <a:ext cx="20572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 dirty="0" err="1" smtClean="0">
                <a:latin typeface="+mn-lt"/>
              </a:rPr>
              <a:t>Trampert</a:t>
            </a:r>
            <a:r>
              <a:rPr lang="en-US" sz="1600" i="1" dirty="0" smtClean="0">
                <a:latin typeface="+mn-lt"/>
              </a:rPr>
              <a:t> et al. (2004)</a:t>
            </a:r>
            <a:endParaRPr lang="en-US" sz="1600" i="1" dirty="0">
              <a:latin typeface="+mn-lt"/>
            </a:endParaRPr>
          </a:p>
        </p:txBody>
      </p:sp>
      <p:pic>
        <p:nvPicPr>
          <p:cNvPr id="7" name="Picture 6" descr="PT246g_seismic-anomal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00" y="792000"/>
            <a:ext cx="7953648" cy="5400000"/>
          </a:xfrm>
          <a:prstGeom prst="rect">
            <a:avLst/>
          </a:prstGeom>
        </p:spPr>
      </p:pic>
      <p:pic>
        <p:nvPicPr>
          <p:cNvPr id="10" name="Picture 9" descr="PT246g_thermochemical-anomal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00" y="836712"/>
            <a:ext cx="7953648" cy="540000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-429654" y="2909356"/>
            <a:ext cx="14287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1200-2000 km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 rot="-5400000">
            <a:off x="-429654" y="4421524"/>
            <a:ext cx="14287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2000-2891 km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-5400000">
            <a:off x="-428400" y="1397188"/>
            <a:ext cx="14287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660-1200 km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35496" y="142852"/>
            <a:ext cx="9108504" cy="48979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0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Thermo-</a:t>
            </a:r>
            <a:r>
              <a:rPr kumimoji="0" lang="fr-CH" sz="3600" b="0" i="0" u="none" strike="noStrike" kern="1200" cap="none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chemical</a:t>
            </a:r>
            <a:r>
              <a:rPr kumimoji="0" lang="fr-CH" sz="3600" b="0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structure</a:t>
            </a:r>
            <a:endParaRPr kumimoji="0" lang="fr-CH" sz="3600" b="0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460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107504" y="44624"/>
            <a:ext cx="8715436" cy="5612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</a:t>
            </a:r>
            <a:r>
              <a:rPr kumimoji="0" lang="fr-CH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Earth’s</a:t>
            </a:r>
            <a:r>
              <a:rPr kumimoji="0" lang="fr-CH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CH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deep</a:t>
            </a:r>
            <a:r>
              <a:rPr kumimoji="0" lang="fr-CH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CH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mantle</a:t>
            </a:r>
            <a:r>
              <a:rPr kumimoji="0" lang="fr-CH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? </a:t>
            </a:r>
            <a:endParaRPr kumimoji="0" lang="fr-CH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7504" y="836712"/>
            <a:ext cx="8856984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algn="just">
              <a:lnSpc>
                <a:spcPct val="130000"/>
              </a:lnSpc>
            </a:pPr>
            <a:r>
              <a:rPr lang="en-GB" sz="1000" dirty="0" smtClean="0">
                <a:latin typeface="Wingdings" pitchFamily="2" charset="2"/>
                <a:cs typeface="Arial" pitchFamily="34" charset="0"/>
              </a:rPr>
              <a:t>l</a:t>
            </a: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Reservoirs of primordial </a:t>
            </a:r>
            <a:r>
              <a:rPr lang="en-GB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undegassed</a:t>
            </a: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material (PUM) resulting from early mantle </a:t>
            </a:r>
            <a:r>
              <a:rPr lang="en-GB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differentition</a:t>
            </a: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LLSVPs.</a:t>
            </a:r>
            <a:endParaRPr lang="en-GB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77800" algn="just">
              <a:lnSpc>
                <a:spcPct val="130000"/>
              </a:lnSpc>
            </a:pPr>
            <a:r>
              <a:rPr lang="en-GB" sz="1000" dirty="0" smtClean="0">
                <a:latin typeface="Wingdings" pitchFamily="2" charset="2"/>
                <a:cs typeface="Arial" pitchFamily="34" charset="0"/>
              </a:rPr>
              <a:t>l</a:t>
            </a: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Slabs entrain oceanic crust (MORB) in the deep mantle. </a:t>
            </a:r>
          </a:p>
          <a:p>
            <a:pPr marL="177800" algn="just">
              <a:lnSpc>
                <a:spcPct val="130000"/>
              </a:lnSpc>
            </a:pPr>
            <a:r>
              <a:rPr lang="en-GB" sz="1000" dirty="0" smtClean="0">
                <a:latin typeface="Wingdings" pitchFamily="2" charset="2"/>
                <a:cs typeface="Arial" pitchFamily="34" charset="0"/>
              </a:rPr>
              <a:t>l</a:t>
            </a: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800" spc="-4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Plumes generated at the top of the LLSVPs re-entrain small amounts of PUM and MORB upwards.</a:t>
            </a:r>
          </a:p>
          <a:p>
            <a:pPr marL="177800" algn="just">
              <a:lnSpc>
                <a:spcPct val="130000"/>
              </a:lnSpc>
            </a:pPr>
            <a:r>
              <a:rPr lang="en-GB" altLang="zh-TW" sz="1000" dirty="0" smtClean="0">
                <a:latin typeface="Wingdings" pitchFamily="2" charset="2"/>
                <a:cs typeface="Arial" pitchFamily="34" charset="0"/>
              </a:rPr>
              <a:t>l</a:t>
            </a:r>
            <a:r>
              <a:rPr lang="en-GB" altLang="zh-TW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altLang="zh-TW" sz="18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Lenses of post-</a:t>
            </a:r>
            <a:r>
              <a:rPr lang="en-GB" altLang="zh-TW" sz="1800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perovskite</a:t>
            </a:r>
            <a:r>
              <a:rPr lang="en-GB" altLang="zh-TW" sz="18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are locally present  in coldest regions, e.g. around slabs.</a:t>
            </a:r>
            <a:r>
              <a:rPr lang="en-GB" altLang="zh-TW" sz="1600" dirty="0" smtClean="0"/>
              <a:t> </a:t>
            </a:r>
            <a:endParaRPr lang="en-GB" sz="1600" spc="-4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Figure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3140968"/>
            <a:ext cx="6263030" cy="30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762000" y="357172"/>
            <a:ext cx="7696200" cy="633428"/>
          </a:xfrm>
        </p:spPr>
        <p:txBody>
          <a:bodyPr>
            <a:noAutofit/>
          </a:bodyPr>
          <a:lstStyle/>
          <a:p>
            <a:pPr algn="ctr"/>
            <a:r>
              <a:rPr lang="en-US" sz="3600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 anisotropy</a:t>
            </a:r>
            <a:endParaRPr lang="fr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seismic-anisotr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6950" y="2057400"/>
            <a:ext cx="4686300" cy="30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2844" y="1000108"/>
            <a:ext cx="878687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Earth material is an anisotropic medium for seismic waves. </a:t>
            </a:r>
            <a:r>
              <a:rPr lang="en-US" sz="2000" i="1" dirty="0" smtClean="0">
                <a:solidFill>
                  <a:srgbClr val="002060"/>
                </a:solidFill>
                <a:cs typeface="Arial" pitchFamily="34" charset="0"/>
              </a:rPr>
              <a:t>Mantle (e.g., olivine, </a:t>
            </a:r>
            <a:r>
              <a:rPr lang="en-US" sz="2000" i="1" dirty="0" err="1" smtClean="0">
                <a:solidFill>
                  <a:srgbClr val="002060"/>
                </a:solidFill>
                <a:cs typeface="Arial" pitchFamily="34" charset="0"/>
              </a:rPr>
              <a:t>periclase</a:t>
            </a:r>
            <a:r>
              <a:rPr lang="en-US" sz="2000" i="1" dirty="0" smtClean="0">
                <a:solidFill>
                  <a:srgbClr val="002060"/>
                </a:solidFill>
                <a:cs typeface="Arial" pitchFamily="34" charset="0"/>
              </a:rPr>
              <a:t>, …) and crust (e.g., amphibole) minerals are anisotropic, i.e.,  the elastic constants vary with the direction.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en-US" sz="2000" i="1" dirty="0" smtClean="0">
              <a:solidFill>
                <a:srgbClr val="002060"/>
              </a:solidFill>
              <a:cs typeface="Arial" pitchFamily="34" charset="0"/>
            </a:endParaRPr>
          </a:p>
          <a:p>
            <a:pPr algn="just"/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200" dirty="0" smtClean="0">
                <a:latin typeface="Wingdings" pitchFamily="2" charset="2"/>
                <a:cs typeface="Arial" pitchFamily="34" charset="0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… and the velocity of seismic waves depends on the direction of propagation. </a:t>
            </a:r>
            <a:r>
              <a:rPr lang="en-US" sz="2000" i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Seismic waves propagate faster in some preferred direction.</a:t>
            </a:r>
            <a:endParaRPr lang="en-US" sz="2000" i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2844" y="3324525"/>
            <a:ext cx="4500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Wingdings" pitchFamily="2" charset="2"/>
              </a:rPr>
              <a:t>l</a:t>
            </a:r>
            <a:r>
              <a:rPr lang="en-US" dirty="0"/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Analogous to optical 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birefringence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: </a:t>
            </a: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Seismic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anisotropy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9" name="Picture 8" descr="birefringence_experi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071942"/>
            <a:ext cx="3302000" cy="2159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14876" y="3429000"/>
            <a:ext cx="3643338" cy="2928958"/>
            <a:chOff x="4714876" y="3429000"/>
            <a:chExt cx="3643338" cy="2928958"/>
          </a:xfrm>
        </p:grpSpPr>
        <p:sp>
          <p:nvSpPr>
            <p:cNvPr id="11" name="Rectangle 10"/>
            <p:cNvSpPr/>
            <p:nvPr/>
          </p:nvSpPr>
          <p:spPr>
            <a:xfrm>
              <a:off x="4714876" y="3429000"/>
              <a:ext cx="3643338" cy="29289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12" name="Picture 11" descr="birefringence_schema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2066" y="3714752"/>
              <a:ext cx="2876550" cy="2476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48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14282" y="71414"/>
            <a:ext cx="8072494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Seismic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anisotropy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29752" y="5743534"/>
            <a:ext cx="83570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Seismic </a:t>
            </a:r>
            <a:r>
              <a:rPr lang="en-US" sz="2000" dirty="0">
                <a:solidFill>
                  <a:srgbClr val="C00000"/>
                </a:solidFill>
                <a:cs typeface="Arial" pitchFamily="34" charset="0"/>
              </a:rPr>
              <a:t>anisotropy can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map </a:t>
            </a:r>
            <a:r>
              <a:rPr lang="en-US" sz="2000" dirty="0">
                <a:solidFill>
                  <a:srgbClr val="C00000"/>
                </a:solidFill>
                <a:cs typeface="Arial" pitchFamily="34" charset="0"/>
              </a:rPr>
              <a:t>deformation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in the crust and in the mantle.</a:t>
            </a:r>
            <a:endParaRPr lang="en-US" sz="2000" i="1" dirty="0">
              <a:solidFill>
                <a:srgbClr val="C00000"/>
              </a:solidFill>
            </a:endParaRP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935220"/>
            <a:ext cx="4320000" cy="14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2844" y="1006602"/>
            <a:ext cx="871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  <a:cs typeface="Arial" pitchFamily="34" charset="0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Mantle and crustal minerals are anisotropic </a:t>
            </a:r>
            <a:r>
              <a:rPr lang="en-US" sz="2000" i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(Elastic constants vary with the direction, and seismic waves propagate faster in some preferred direction).</a:t>
            </a:r>
            <a:endParaRPr lang="en-US" sz="2000" i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844" y="2148480"/>
            <a:ext cx="4200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In response to applied stress, the fast direction of anisotropic minerals orientate along a preferred </a:t>
            </a:r>
            <a:r>
              <a:rPr lang="en-US" sz="2000" spc="-90" dirty="0" smtClean="0">
                <a:solidFill>
                  <a:srgbClr val="002060"/>
                </a:solidFill>
                <a:cs typeface="Arial" pitchFamily="34" charset="0"/>
              </a:rPr>
              <a:t>direction (LPO, lattice preferred orientation)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endParaRPr lang="fr-CH" sz="2000" dirty="0"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000" y="4078436"/>
            <a:ext cx="4429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and seismic wave travel faster  along this direction.</a:t>
            </a:r>
            <a:endParaRPr lang="fr-CH" sz="2000" dirty="0">
              <a:cs typeface="Arial" pitchFamily="34" charset="0"/>
            </a:endParaRPr>
          </a:p>
        </p:txBody>
      </p:sp>
      <p:pic>
        <p:nvPicPr>
          <p:cNvPr id="15" name="Picture 14" descr="seismic-anisotr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7" y="3340702"/>
            <a:ext cx="33454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4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85678" y="2348804"/>
            <a:ext cx="850112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fr-CH" sz="1200" dirty="0" smtClean="0">
                <a:latin typeface="Wingdings" pitchFamily="2" charset="2"/>
                <a:cs typeface="Arial" pitchFamily="34" charset="0"/>
              </a:rPr>
              <a:t>l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Radial distribution of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seismic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anisotropy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:</a:t>
            </a:r>
          </a:p>
          <a:p>
            <a:pPr indent="182880" algn="just">
              <a:spcBef>
                <a:spcPts val="600"/>
              </a:spcBef>
            </a:pPr>
            <a:r>
              <a:rPr lang="fr-CH" sz="1800" i="1" dirty="0" smtClean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fr-CH" sz="1800" i="1" dirty="0" err="1" smtClean="0">
                <a:solidFill>
                  <a:srgbClr val="002060"/>
                </a:solidFill>
                <a:cs typeface="Arial" pitchFamily="34" charset="0"/>
              </a:rPr>
              <a:t>Potentially</a:t>
            </a:r>
            <a:r>
              <a:rPr lang="fr-CH" sz="1800" i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1800" i="1" dirty="0" err="1" smtClean="0">
                <a:solidFill>
                  <a:srgbClr val="002060"/>
                </a:solidFill>
                <a:cs typeface="Arial" pitchFamily="34" charset="0"/>
              </a:rPr>
              <a:t>gives</a:t>
            </a:r>
            <a:r>
              <a:rPr lang="fr-CH" sz="1800" i="1" dirty="0" smtClean="0">
                <a:solidFill>
                  <a:srgbClr val="002060"/>
                </a:solidFill>
                <a:cs typeface="Arial" pitchFamily="34" charset="0"/>
              </a:rPr>
              <a:t> information on the </a:t>
            </a:r>
            <a:r>
              <a:rPr lang="fr-CH" sz="1800" i="1" dirty="0" err="1" smtClean="0">
                <a:solidFill>
                  <a:srgbClr val="002060"/>
                </a:solidFill>
                <a:cs typeface="Arial" pitchFamily="34" charset="0"/>
              </a:rPr>
              <a:t>deformation</a:t>
            </a:r>
            <a:r>
              <a:rPr lang="fr-CH" sz="1800" i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1800" i="1" dirty="0" err="1" smtClean="0">
                <a:solidFill>
                  <a:srgbClr val="002060"/>
                </a:solidFill>
                <a:cs typeface="Arial" pitchFamily="34" charset="0"/>
              </a:rPr>
              <a:t>history</a:t>
            </a:r>
            <a:r>
              <a:rPr lang="fr-CH" sz="1800" i="1" dirty="0" smtClean="0">
                <a:solidFill>
                  <a:srgbClr val="002060"/>
                </a:solidFill>
                <a:cs typeface="Arial" pitchFamily="34" charset="0"/>
              </a:rPr>
              <a:t> of the </a:t>
            </a:r>
            <a:r>
              <a:rPr lang="fr-CH" sz="1800" i="1" dirty="0" err="1" smtClean="0">
                <a:solidFill>
                  <a:srgbClr val="002060"/>
                </a:solidFill>
                <a:cs typeface="Arial" pitchFamily="34" charset="0"/>
              </a:rPr>
              <a:t>lithosphere</a:t>
            </a:r>
            <a:r>
              <a:rPr lang="fr-CH" sz="1800" i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</a:p>
          <a:p>
            <a:pPr indent="182880" algn="just">
              <a:spcBef>
                <a:spcPts val="0"/>
              </a:spcBef>
            </a:pPr>
            <a:r>
              <a:rPr lang="fr-CH" sz="1800" i="1" dirty="0" smtClean="0">
                <a:solidFill>
                  <a:srgbClr val="002060"/>
                </a:solidFill>
                <a:cs typeface="Arial" pitchFamily="34" charset="0"/>
              </a:rPr>
              <a:t>and </a:t>
            </a:r>
            <a:r>
              <a:rPr lang="fr-CH" sz="1800" i="1" dirty="0" err="1" smtClean="0">
                <a:solidFill>
                  <a:srgbClr val="002060"/>
                </a:solidFill>
                <a:cs typeface="Arial" pitchFamily="34" charset="0"/>
              </a:rPr>
              <a:t>upper</a:t>
            </a:r>
            <a:r>
              <a:rPr lang="fr-CH" sz="1800" i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1800" i="1" dirty="0" err="1" smtClean="0">
                <a:solidFill>
                  <a:srgbClr val="002060"/>
                </a:solidFill>
                <a:cs typeface="Arial" pitchFamily="34" charset="0"/>
              </a:rPr>
              <a:t>asthenosphere</a:t>
            </a:r>
            <a:r>
              <a:rPr lang="fr-CH" sz="1800" i="1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  <a:p>
            <a:pPr indent="182880" algn="just">
              <a:spcBef>
                <a:spcPts val="600"/>
              </a:spcBef>
            </a:pPr>
            <a:r>
              <a:rPr lang="fr-CH" sz="1800" i="1" dirty="0" smtClean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fr-CH" sz="1800" i="1" dirty="0" err="1" smtClean="0">
                <a:solidFill>
                  <a:srgbClr val="002060"/>
                </a:solidFill>
                <a:cs typeface="Arial" pitchFamily="34" charset="0"/>
              </a:rPr>
              <a:t>Requires</a:t>
            </a:r>
            <a:r>
              <a:rPr lang="fr-CH" sz="1800" i="1" dirty="0" smtClean="0">
                <a:solidFill>
                  <a:srgbClr val="002060"/>
                </a:solidFill>
                <a:cs typeface="Arial" pitchFamily="34" charset="0"/>
              </a:rPr>
              <a:t> good vertical </a:t>
            </a:r>
            <a:r>
              <a:rPr lang="fr-CH" sz="1800" i="1" dirty="0" err="1" smtClean="0">
                <a:solidFill>
                  <a:srgbClr val="002060"/>
                </a:solidFill>
                <a:cs typeface="Arial" pitchFamily="34" charset="0"/>
              </a:rPr>
              <a:t>resolution</a:t>
            </a:r>
            <a:r>
              <a:rPr lang="fr-CH" sz="1600" i="1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282" y="5235714"/>
            <a:ext cx="871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fr-CH" sz="1200" dirty="0" smtClean="0">
                <a:latin typeface="Wingdings" panose="05000000000000000000" pitchFamily="2" charset="2"/>
              </a:rPr>
              <a:t>l</a:t>
            </a:r>
            <a:r>
              <a:rPr lang="fr-CH" sz="1400" dirty="0" smtClean="0">
                <a:solidFill>
                  <a:schemeClr val="tx2"/>
                </a:solidFill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Study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C00000"/>
                </a:solidFill>
                <a:cs typeface="Arial" pitchFamily="34" charset="0"/>
              </a:rPr>
              <a:t>azimuthal</a:t>
            </a:r>
            <a:r>
              <a:rPr lang="fr-CH" sz="2000" dirty="0" smtClean="0">
                <a:solidFill>
                  <a:srgbClr val="C00000"/>
                </a:solidFill>
                <a:cs typeface="Arial" pitchFamily="34" charset="0"/>
              </a:rPr>
              <a:t> variations 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in Rayleigh-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wave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phase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velocity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(good vertical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resolution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)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using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seismic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array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data (good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lateral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resolution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).</a:t>
            </a:r>
            <a:endParaRPr lang="fr-CH" sz="2000" i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5678" y="4093670"/>
            <a:ext cx="864399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200" dirty="0" smtClean="0">
                <a:solidFill>
                  <a:schemeClr val="tx2"/>
                </a:solidFill>
                <a:latin typeface="Wingdings" pitchFamily="2" charset="2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Surface waves sample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different depths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depending on their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period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  <a:p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282" y="1066800"/>
            <a:ext cx="8715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fr-CH" sz="1200" dirty="0" smtClean="0">
                <a:latin typeface="Wingdings" pitchFamily="2" charset="2"/>
                <a:cs typeface="Arial" pitchFamily="34" charset="0"/>
              </a:rPr>
              <a:t>l</a:t>
            </a:r>
            <a:r>
              <a:rPr lang="fr-CH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Seismic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anisotropy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maps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deformation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in the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lithosphere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and in the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asthenospheric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fr-CH" sz="2000" dirty="0" err="1" smtClean="0">
                <a:solidFill>
                  <a:srgbClr val="002060"/>
                </a:solidFill>
                <a:cs typeface="Arial" pitchFamily="34" charset="0"/>
              </a:rPr>
              <a:t>mantle</a:t>
            </a:r>
            <a:r>
              <a:rPr lang="fr-CH" sz="20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1" name="Title 12"/>
          <p:cNvSpPr txBox="1">
            <a:spLocks/>
          </p:cNvSpPr>
          <p:nvPr/>
        </p:nvSpPr>
        <p:spPr>
          <a:xfrm>
            <a:off x="142876" y="142852"/>
            <a:ext cx="885828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Anisotropy, deformation, and dynamics history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504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1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28596" y="5629177"/>
            <a:ext cx="850112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chemeClr val="tx2"/>
                </a:solidFill>
                <a:latin typeface="Wingdings" pitchFamily="2" charset="2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… on the contrary,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surface waves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sample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different depths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depending on their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period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  <a:p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4282" y="71414"/>
            <a:ext cx="8229600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Shear</a:t>
            </a:r>
            <a:r>
              <a:rPr lang="fr-CH" sz="3600" dirty="0" smtClean="0">
                <a:solidFill>
                  <a:schemeClr val="bg1"/>
                </a:solidFill>
              </a:rPr>
              <a:t>-</a:t>
            </a:r>
            <a:r>
              <a:rPr lang="fr-CH" sz="3600" dirty="0" err="1" smtClean="0">
                <a:solidFill>
                  <a:schemeClr val="bg1"/>
                </a:solidFill>
              </a:rPr>
              <a:t>wave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splitting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4282" y="928670"/>
            <a:ext cx="85725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Wingdings" pitchFamily="2" charset="2"/>
              </a:rPr>
              <a:t>l</a:t>
            </a:r>
            <a:r>
              <a:rPr lang="en-US" dirty="0"/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Measures the 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time delays between arrival in fast and slow directions,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and the azimuth 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of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the direction of fast propagation.</a:t>
            </a: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14282" y="1857364"/>
            <a:ext cx="8001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200" dirty="0" smtClean="0">
                <a:solidFill>
                  <a:schemeClr val="tx2"/>
                </a:solidFill>
                <a:latin typeface="Wingdings" pitchFamily="2" charset="2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Good lateral resolution, … but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poor vertical resolution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…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2" name="Picture 11" descr="kernels_20-60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6398" y="2428868"/>
            <a:ext cx="2551882" cy="306000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428868"/>
            <a:ext cx="3084784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428868"/>
            <a:ext cx="3215230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332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142876" y="142852"/>
            <a:ext cx="8858280" cy="489790"/>
          </a:xfrm>
        </p:spPr>
        <p:txBody>
          <a:bodyPr>
            <a:normAutofit fontScale="90000"/>
          </a:bodyPr>
          <a:lstStyle/>
          <a:p>
            <a:pPr algn="l"/>
            <a:r>
              <a:rPr lang="fr-CH" sz="4000" dirty="0" err="1" smtClean="0">
                <a:solidFill>
                  <a:schemeClr val="bg1"/>
                </a:solidFill>
              </a:rPr>
              <a:t>Anisotrop</a:t>
            </a:r>
            <a:r>
              <a:rPr lang="fr-CH" sz="4000" baseline="0" dirty="0" err="1" smtClean="0">
                <a:solidFill>
                  <a:schemeClr val="bg1"/>
                </a:solidFill>
              </a:rPr>
              <a:t>y</a:t>
            </a:r>
            <a:r>
              <a:rPr lang="fr-CH" sz="4000" baseline="0" dirty="0" smtClean="0">
                <a:solidFill>
                  <a:schemeClr val="bg1"/>
                </a:solidFill>
              </a:rPr>
              <a:t> and the </a:t>
            </a:r>
            <a:r>
              <a:rPr lang="fr-CH" sz="4000" baseline="0" dirty="0" err="1" smtClean="0">
                <a:solidFill>
                  <a:schemeClr val="bg1"/>
                </a:solidFill>
              </a:rPr>
              <a:t>bottom</a:t>
            </a:r>
            <a:r>
              <a:rPr lang="fr-CH" sz="4000" baseline="0" dirty="0" smtClean="0">
                <a:solidFill>
                  <a:schemeClr val="bg1"/>
                </a:solidFill>
              </a:rPr>
              <a:t> of the </a:t>
            </a:r>
            <a:r>
              <a:rPr lang="fr-CH" sz="4000" baseline="0" dirty="0" err="1" smtClean="0">
                <a:solidFill>
                  <a:schemeClr val="bg1"/>
                </a:solidFill>
              </a:rPr>
              <a:t>lithosphere</a:t>
            </a:r>
            <a:endParaRPr lang="fr-CH" sz="3600" i="1" dirty="0">
              <a:solidFill>
                <a:schemeClr val="bg1"/>
              </a:solidFill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graphicFrame>
        <p:nvGraphicFramePr>
          <p:cNvPr id="84993" name="Object 1"/>
          <p:cNvGraphicFramePr>
            <a:graphicFrameLocks noChangeAspect="1"/>
          </p:cNvGraphicFramePr>
          <p:nvPr/>
        </p:nvGraphicFramePr>
        <p:xfrm>
          <a:off x="3857620" y="1500174"/>
          <a:ext cx="1328737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38" name="Equation" r:id="rId3" imgW="749300" imgH="508000" progId="Equation.3">
                  <p:embed/>
                </p:oleObj>
              </mc:Choice>
              <mc:Fallback>
                <p:oleObj name="Equation" r:id="rId3" imgW="749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0" y="1500174"/>
                        <a:ext cx="1328737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504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2844" y="857232"/>
            <a:ext cx="52149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solidFill>
                  <a:srgbClr val="000000"/>
                </a:solidFill>
                <a:latin typeface="Wingdings" pitchFamily="2" charset="2"/>
              </a:rPr>
              <a:t>l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Map of the relative anomalies in the ratio between horizontally (</a:t>
            </a:r>
            <a:r>
              <a:rPr lang="en-US" sz="2000" i="1" dirty="0" smtClean="0">
                <a:solidFill>
                  <a:srgbClr val="002060"/>
                </a:solidFill>
                <a:cs typeface="Arial" pitchFamily="34" charset="0"/>
              </a:rPr>
              <a:t>V</a:t>
            </a:r>
            <a:r>
              <a:rPr lang="en-US" sz="2000" i="1" baseline="-25000" dirty="0" smtClean="0">
                <a:solidFill>
                  <a:srgbClr val="002060"/>
                </a:solidFill>
                <a:cs typeface="Arial" pitchFamily="34" charset="0"/>
              </a:rPr>
              <a:t>SH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) and 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vertically (</a:t>
            </a:r>
            <a:r>
              <a:rPr lang="en-US" sz="2000" i="1" dirty="0" smtClean="0">
                <a:solidFill>
                  <a:srgbClr val="002060"/>
                </a:solidFill>
                <a:cs typeface="Arial" pitchFamily="34" charset="0"/>
              </a:rPr>
              <a:t>V</a:t>
            </a:r>
            <a:r>
              <a:rPr lang="en-US" sz="2000" i="1" baseline="-25000" dirty="0" smtClean="0">
                <a:solidFill>
                  <a:srgbClr val="002060"/>
                </a:solidFill>
                <a:cs typeface="Arial" pitchFamily="34" charset="0"/>
              </a:rPr>
              <a:t>SV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) polarized shear-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waves </a:t>
            </a:r>
            <a:r>
              <a:rPr lang="en-US" sz="2000" i="1" dirty="0" smtClean="0">
                <a:solidFill>
                  <a:srgbClr val="002060"/>
                </a:solidFill>
                <a:cs typeface="Arial" pitchFamily="34" charset="0"/>
              </a:rPr>
              <a:t>(Gung et al., 2003)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:</a:t>
            </a:r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9132" y="957958"/>
            <a:ext cx="3382024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7818" y="4616801"/>
            <a:ext cx="4320000" cy="201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57150" y="2477869"/>
            <a:ext cx="5357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800" i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- </a:t>
            </a:r>
            <a:r>
              <a:rPr lang="en-US" sz="1800" i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dln</a:t>
            </a:r>
            <a:r>
              <a:rPr lang="en-US" sz="1800" i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x</a:t>
            </a:r>
            <a:r>
              <a:rPr lang="en-US" sz="1800" i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&lt; 0 (V</a:t>
            </a:r>
            <a:r>
              <a:rPr lang="en-US" sz="1800" i="1" baseline="-25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SH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&lt; </a:t>
            </a:r>
            <a:r>
              <a:rPr lang="en-US" sz="1800" i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V</a:t>
            </a:r>
            <a:r>
              <a:rPr lang="en-US" sz="1800" i="1" baseline="-25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SV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): vertically oriented fabrics.</a:t>
            </a:r>
          </a:p>
          <a:p>
            <a:pPr algn="just"/>
            <a:r>
              <a:rPr lang="en-US" sz="1800" i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- </a:t>
            </a:r>
            <a:r>
              <a:rPr lang="en-US" sz="1800" i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dln</a:t>
            </a:r>
            <a:r>
              <a:rPr lang="en-US" sz="1800" i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x</a:t>
            </a:r>
            <a:r>
              <a:rPr lang="en-US" sz="1800" i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&gt; 0 (V</a:t>
            </a:r>
            <a:r>
              <a:rPr lang="en-US" sz="1800" i="1" baseline="-25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SH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&gt;</a:t>
            </a:r>
            <a:r>
              <a:rPr lang="en-US" sz="1800" i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V</a:t>
            </a:r>
            <a:r>
              <a:rPr lang="en-US" sz="1800" i="1" baseline="-250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SV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): horizontally oriented fabrics.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42844" y="3324761"/>
            <a:ext cx="53578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solidFill>
                  <a:srgbClr val="000000"/>
                </a:solidFill>
                <a:latin typeface="Wingdings" pitchFamily="2" charset="2"/>
              </a:rPr>
              <a:t>l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Regions with strong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dln</a:t>
            </a:r>
            <a:r>
              <a:rPr lang="en-US" sz="2000" dirty="0" err="1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x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&gt; 0 are located deeper beneath continents than beneath oceans. The transition may indicate the lithosphere/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astheno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-sphere boundary.</a:t>
            </a:r>
          </a:p>
        </p:txBody>
      </p:sp>
    </p:spTree>
    <p:extLst>
      <p:ext uri="{BB962C8B-B14F-4D97-AF65-F5344CB8AC3E}">
        <p14:creationId xmlns:p14="http://schemas.microsoft.com/office/powerpoint/2010/main" val="178966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4103" y="1071546"/>
            <a:ext cx="4012739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46" y="1071546"/>
            <a:ext cx="4198954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71736" y="6143644"/>
            <a:ext cx="2000264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  <a:spcBef>
                <a:spcPts val="600"/>
              </a:spcBef>
            </a:pPr>
            <a:r>
              <a:rPr lang="fr-CH" sz="1600" i="1" dirty="0" err="1" smtClean="0">
                <a:latin typeface="+mn-lt"/>
              </a:rPr>
              <a:t>Debayle</a:t>
            </a:r>
            <a:r>
              <a:rPr lang="fr-CH" sz="1600" i="1" dirty="0" smtClean="0">
                <a:latin typeface="+mn-lt"/>
              </a:rPr>
              <a:t> et al. (2005)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08" y="6143644"/>
            <a:ext cx="3000396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  <a:spcBef>
                <a:spcPts val="600"/>
              </a:spcBef>
            </a:pPr>
            <a:r>
              <a:rPr lang="fr-CH" sz="1600" i="1" dirty="0" err="1" smtClean="0">
                <a:latin typeface="+mn-lt"/>
              </a:rPr>
              <a:t>Marone</a:t>
            </a:r>
            <a:r>
              <a:rPr lang="fr-CH" sz="1600" i="1" dirty="0" smtClean="0">
                <a:latin typeface="+mn-lt"/>
              </a:rPr>
              <a:t> and </a:t>
            </a:r>
            <a:r>
              <a:rPr lang="fr-CH" sz="1600" i="1" dirty="0" err="1" smtClean="0">
                <a:latin typeface="+mn-lt"/>
              </a:rPr>
              <a:t>Romanowicz</a:t>
            </a:r>
            <a:r>
              <a:rPr lang="fr-CH" sz="1600" i="1" dirty="0" smtClean="0">
                <a:latin typeface="+mn-lt"/>
              </a:rPr>
              <a:t> (2007)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543956" cy="489790"/>
          </a:xfrm>
        </p:spPr>
        <p:txBody>
          <a:bodyPr>
            <a:noAutofit/>
          </a:bodyPr>
          <a:lstStyle/>
          <a:p>
            <a:r>
              <a:rPr lang="fr-CH" sz="3600" dirty="0" err="1" smtClean="0">
                <a:solidFill>
                  <a:schemeClr val="bg1"/>
                </a:solidFill>
              </a:rPr>
              <a:t>Stratified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anisotrop</a:t>
            </a:r>
            <a:r>
              <a:rPr lang="fr-CH" sz="3600" baseline="0" dirty="0" err="1" smtClean="0">
                <a:solidFill>
                  <a:schemeClr val="bg1"/>
                </a:solidFill>
              </a:rPr>
              <a:t>y</a:t>
            </a:r>
            <a:r>
              <a:rPr lang="fr-CH" sz="3600" baseline="0" dirty="0" smtClean="0">
                <a:solidFill>
                  <a:schemeClr val="bg1"/>
                </a:solidFill>
              </a:rPr>
              <a:t> </a:t>
            </a:r>
            <a:r>
              <a:rPr lang="fr-CH" sz="3200" i="1" baseline="0" dirty="0" smtClean="0">
                <a:solidFill>
                  <a:schemeClr val="bg1"/>
                </a:solidFill>
              </a:rPr>
              <a:t>(global &amp; </a:t>
            </a:r>
            <a:r>
              <a:rPr lang="fr-CH" sz="3200" i="1" baseline="0" dirty="0" err="1" smtClean="0">
                <a:solidFill>
                  <a:schemeClr val="bg1"/>
                </a:solidFill>
              </a:rPr>
              <a:t>regional</a:t>
            </a:r>
            <a:r>
              <a:rPr lang="fr-CH" sz="3200" i="1" baseline="0" dirty="0" smtClean="0">
                <a:solidFill>
                  <a:schemeClr val="bg1"/>
                </a:solidFill>
              </a:rPr>
              <a:t> </a:t>
            </a:r>
            <a:r>
              <a:rPr lang="fr-CH" sz="3200" i="1" baseline="0" dirty="0" err="1" smtClean="0">
                <a:solidFill>
                  <a:schemeClr val="bg1"/>
                </a:solidFill>
              </a:rPr>
              <a:t>models</a:t>
            </a:r>
            <a:r>
              <a:rPr lang="fr-CH" sz="3200" i="1" baseline="0" dirty="0" smtClean="0">
                <a:solidFill>
                  <a:schemeClr val="bg1"/>
                </a:solidFill>
              </a:rPr>
              <a:t>)</a:t>
            </a:r>
            <a:endParaRPr lang="fr-CH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extBox 4"/>
          <p:cNvSpPr txBox="1"/>
          <p:nvPr/>
        </p:nvSpPr>
        <p:spPr>
          <a:xfrm>
            <a:off x="0" y="6550247"/>
            <a:ext cx="914400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H" sz="1400" dirty="0" err="1" smtClean="0">
                <a:solidFill>
                  <a:schemeClr val="bg1"/>
                </a:solidFill>
                <a:latin typeface="Berlin Sans FB" pitchFamily="34" charset="0"/>
              </a:rPr>
              <a:t>Stratified</a:t>
            </a:r>
            <a:r>
              <a:rPr lang="fr-CH" sz="1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fr-CH" sz="1400" dirty="0" err="1" smtClean="0">
                <a:solidFill>
                  <a:schemeClr val="bg1"/>
                </a:solidFill>
                <a:latin typeface="Berlin Sans FB" pitchFamily="34" charset="0"/>
              </a:rPr>
              <a:t>seismic</a:t>
            </a:r>
            <a:r>
              <a:rPr lang="fr-CH" sz="1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fr-CH" sz="1400" dirty="0" err="1" smtClean="0">
                <a:solidFill>
                  <a:schemeClr val="bg1"/>
                </a:solidFill>
                <a:latin typeface="Berlin Sans FB" pitchFamily="34" charset="0"/>
              </a:rPr>
              <a:t>anisotropy</a:t>
            </a:r>
            <a:r>
              <a:rPr lang="fr-CH" sz="1400" dirty="0" smtClean="0">
                <a:solidFill>
                  <a:schemeClr val="bg1"/>
                </a:solidFill>
                <a:latin typeface="Berlin Sans FB" pitchFamily="34" charset="0"/>
              </a:rPr>
              <a:t> and the </a:t>
            </a:r>
            <a:r>
              <a:rPr lang="fr-CH" sz="1400" dirty="0" err="1" smtClean="0">
                <a:solidFill>
                  <a:schemeClr val="bg1"/>
                </a:solidFill>
                <a:latin typeface="Berlin Sans FB" pitchFamily="34" charset="0"/>
              </a:rPr>
              <a:t>history</a:t>
            </a:r>
            <a:r>
              <a:rPr lang="fr-CH" sz="1400" dirty="0" smtClean="0">
                <a:solidFill>
                  <a:schemeClr val="bg1"/>
                </a:solidFill>
                <a:latin typeface="Berlin Sans FB" pitchFamily="34" charset="0"/>
              </a:rPr>
              <a:t> of </a:t>
            </a:r>
            <a:r>
              <a:rPr lang="fr-CH" sz="1400" dirty="0" err="1" smtClean="0">
                <a:solidFill>
                  <a:schemeClr val="bg1"/>
                </a:solidFill>
                <a:latin typeface="Berlin Sans FB" pitchFamily="34" charset="0"/>
              </a:rPr>
              <a:t>lithosphere</a:t>
            </a:r>
            <a:r>
              <a:rPr lang="fr-CH" sz="1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fr-CH" sz="1400" dirty="0" err="1" smtClean="0">
                <a:solidFill>
                  <a:schemeClr val="bg1"/>
                </a:solidFill>
                <a:latin typeface="Berlin Sans FB" pitchFamily="34" charset="0"/>
              </a:rPr>
              <a:t>deformation</a:t>
            </a:r>
            <a:r>
              <a:rPr lang="fr-CH" sz="1400" dirty="0" smtClean="0">
                <a:solidFill>
                  <a:schemeClr val="bg1"/>
                </a:solidFill>
                <a:latin typeface="Berlin Sans FB" pitchFamily="34" charset="0"/>
              </a:rPr>
              <a:t>                                                                                  14</a:t>
            </a:r>
            <a:endParaRPr lang="fr-CH" sz="1400" i="1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4800" y="3657600"/>
            <a:ext cx="3330527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- Last episode (1.3-1.0 </a:t>
            </a:r>
            <a:r>
              <a:rPr lang="en-US" sz="1600" dirty="0" err="1" smtClean="0">
                <a:solidFill>
                  <a:srgbClr val="002060"/>
                </a:solidFill>
                <a:cs typeface="Arial" pitchFamily="34" charset="0"/>
              </a:rPr>
              <a:t>Gy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) of a series of accretion of micro-continents along the southern edge of </a:t>
            </a:r>
            <a:r>
              <a:rPr lang="en-US" sz="1600" dirty="0" err="1" smtClean="0">
                <a:solidFill>
                  <a:srgbClr val="002060"/>
                </a:solidFill>
                <a:cs typeface="Arial" pitchFamily="34" charset="0"/>
              </a:rPr>
              <a:t>Laurentia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1600" b="1" dirty="0" smtClean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Appalachian </a:t>
            </a:r>
            <a:r>
              <a:rPr lang="en-US" sz="1600" dirty="0" err="1">
                <a:solidFill>
                  <a:srgbClr val="002060"/>
                </a:solidFill>
                <a:cs typeface="Arial" pitchFamily="34" charset="0"/>
              </a:rPr>
              <a:t>orogen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is dated 420-270 Ma, and results from the </a:t>
            </a:r>
            <a:r>
              <a:rPr lang="en-US" sz="1600" dirty="0" err="1">
                <a:solidFill>
                  <a:srgbClr val="002060"/>
                </a:solidFill>
                <a:cs typeface="Arial" pitchFamily="34" charset="0"/>
              </a:rPr>
              <a:t>colision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between the </a:t>
            </a:r>
            <a:r>
              <a:rPr lang="en-US" sz="1600" dirty="0" err="1">
                <a:solidFill>
                  <a:srgbClr val="002060"/>
                </a:solidFill>
                <a:cs typeface="Arial" pitchFamily="34" charset="0"/>
              </a:rPr>
              <a:t>Gondwana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and the North-American plate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en-US" sz="16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543956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Stratified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anisotropy</a:t>
            </a:r>
            <a:r>
              <a:rPr lang="fr-CH" sz="3600" dirty="0" smtClean="0">
                <a:solidFill>
                  <a:schemeClr val="bg1"/>
                </a:solidFill>
              </a:rPr>
              <a:t> : East-central US</a:t>
            </a:r>
            <a:endParaRPr lang="fr-CH" sz="3200" i="1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2819400"/>
            <a:ext cx="4953000" cy="3360488"/>
            <a:chOff x="4800600" y="3496373"/>
            <a:chExt cx="3979511" cy="2700000"/>
          </a:xfrm>
        </p:grpSpPr>
        <p:pic>
          <p:nvPicPr>
            <p:cNvPr id="13" name="Picture 12" descr="NorthAmerica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00600" y="3496373"/>
              <a:ext cx="3979511" cy="2700000"/>
            </a:xfrm>
            <a:prstGeom prst="rect">
              <a:avLst/>
            </a:prstGeom>
          </p:spPr>
        </p:pic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7086616" y="4282191"/>
              <a:ext cx="857256" cy="904876"/>
            </a:xfrm>
            <a:prstGeom prst="rect">
              <a:avLst/>
            </a:prstGeom>
            <a:noFill/>
            <a:ln w="25400">
              <a:solidFill>
                <a:srgbClr val="99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52399" y="928670"/>
            <a:ext cx="86277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East-central United-States </a:t>
            </a:r>
            <a:r>
              <a:rPr lang="en-US" sz="2000" i="1" dirty="0" smtClean="0">
                <a:solidFill>
                  <a:srgbClr val="002060"/>
                </a:solidFill>
                <a:cs typeface="Arial" pitchFamily="34" charset="0"/>
              </a:rPr>
              <a:t>(31°N-41°N; 82°E-92°E)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 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two orogenic fronts, Grenville (1.3 -1.0 Ga), &amp; Appalachian, 0.42 – 0.27 Ga).</a:t>
            </a:r>
            <a:endParaRPr lang="en-US" sz="2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79974" y="1828800"/>
            <a:ext cx="8506826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en-US" sz="32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North &amp; West of the Grenville front: </a:t>
            </a:r>
            <a:r>
              <a:rPr lang="en-US" sz="2000" dirty="0" err="1" smtClean="0">
                <a:solidFill>
                  <a:srgbClr val="C00000"/>
                </a:solidFill>
                <a:latin typeface="+mn-lt"/>
              </a:rPr>
              <a:t>cratonic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 provinces</a:t>
            </a:r>
            <a:r>
              <a:rPr lang="en-US" sz="2000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(stables since ~1.6 Ga).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98731" y="2578311"/>
            <a:ext cx="37636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200" dirty="0" smtClean="0">
                <a:solidFill>
                  <a:srgbClr val="002060"/>
                </a:solidFill>
                <a:latin typeface="Wingdings" panose="05000000000000000000" pitchFamily="2" charset="2"/>
              </a:rPr>
              <a:t>l</a:t>
            </a:r>
            <a:r>
              <a:rPr lang="en-US" sz="18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South &amp; east of the Grenville front: 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orogenic provinces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95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Normal modes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838" y="928670"/>
            <a:ext cx="8691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Spectrum of the M = 9.0 </a:t>
            </a:r>
            <a:r>
              <a:rPr lang="fr-CH" sz="2000" dirty="0" err="1" smtClean="0">
                <a:solidFill>
                  <a:srgbClr val="002060"/>
                </a:solidFill>
                <a:latin typeface="+mn-lt"/>
              </a:rPr>
              <a:t>earthquake</a:t>
            </a:r>
            <a:r>
              <a:rPr lang="fr-CH" sz="2000" dirty="0" smtClean="0">
                <a:solidFill>
                  <a:srgbClr val="002060"/>
                </a:solidFill>
                <a:latin typeface="+mn-lt"/>
              </a:rPr>
              <a:t> of Sumatra (26/12/2004). </a:t>
            </a:r>
            <a:endParaRPr lang="fr-CH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71637"/>
            <a:ext cx="5041900" cy="43216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456" y="5936123"/>
            <a:ext cx="876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 split </a:t>
            </a:r>
            <a:r>
              <a:rPr lang="fr-CH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fr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frequencies</a:t>
            </a:r>
            <a:r>
              <a:rPr lang="fr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fr-CH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rotation and structure : </a:t>
            </a:r>
            <a:r>
              <a:rPr lang="fr-CH" sz="1800" baseline="-25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CH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CH" sz="1800" baseline="-25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2l+1 singlets </a:t>
            </a:r>
            <a:r>
              <a:rPr lang="fr-CH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appearing</a:t>
            </a:r>
            <a:r>
              <a:rPr lang="fr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at</a:t>
            </a:r>
            <a:r>
              <a:rPr lang="fr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different</a:t>
            </a:r>
            <a:r>
              <a:rPr lang="fr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CH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frequencies</a:t>
            </a:r>
            <a:r>
              <a:rPr lang="fr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fr-CH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9" name="Title 1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543956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Stratified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anisotropy</a:t>
            </a:r>
            <a:r>
              <a:rPr lang="fr-CH" sz="3600" dirty="0" smtClean="0">
                <a:solidFill>
                  <a:schemeClr val="bg1"/>
                </a:solidFill>
              </a:rPr>
              <a:t> : East-central US</a:t>
            </a:r>
            <a:endParaRPr lang="fr-CH" sz="3200" i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60" y="928665"/>
            <a:ext cx="4845040" cy="5751558"/>
          </a:xfrm>
          <a:prstGeom prst="rect">
            <a:avLst/>
          </a:prstGeom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42844" y="993136"/>
            <a:ext cx="3819556" cy="73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200" dirty="0">
                <a:latin typeface="Wingdings" panose="05000000000000000000" pitchFamily="2" charset="2"/>
                <a:cs typeface="Arial" pitchFamily="34" charset="0"/>
              </a:rPr>
              <a:t>l</a:t>
            </a:r>
            <a:r>
              <a:rPr lang="en-US" sz="32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Seismic anisotropy varies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lateraly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and with period (i.e., with depth) :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35811" y="2081710"/>
            <a:ext cx="3826589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GB" sz="20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- </a:t>
            </a:r>
            <a:r>
              <a:rPr lang="en-GB" sz="16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At </a:t>
            </a:r>
            <a:r>
              <a:rPr lang="en-GB" sz="16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20-35s</a:t>
            </a:r>
            <a:r>
              <a:rPr lang="en-GB" sz="16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, </a:t>
            </a:r>
            <a:r>
              <a:rPr lang="en-GB" sz="16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Sampling the </a:t>
            </a:r>
            <a:r>
              <a:rPr lang="en-GB" sz="16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upper lithosphere</a:t>
            </a:r>
            <a:r>
              <a:rPr lang="en-GB" sz="16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, 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Arial" pitchFamily="34" charset="0"/>
              </a:rPr>
              <a:t>Strong (~ 1%) anisotropy beneath orogenic provinces, with direction of fast propagation sub-parallel to orogenic </a:t>
            </a:r>
            <a:r>
              <a:rPr lang="en-GB" sz="16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fronts</a:t>
            </a:r>
            <a:endParaRPr lang="en-US" sz="1600" dirty="0">
              <a:solidFill>
                <a:srgbClr val="FF66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67462" y="3389818"/>
            <a:ext cx="3826589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GB" sz="20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- </a:t>
            </a:r>
            <a:r>
              <a:rPr lang="en-GB" sz="16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At </a:t>
            </a:r>
            <a:r>
              <a:rPr lang="en-GB" sz="16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140s</a:t>
            </a:r>
            <a:r>
              <a:rPr lang="en-GB" sz="16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, </a:t>
            </a:r>
            <a:r>
              <a:rPr lang="en-GB" sz="16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Sampling the </a:t>
            </a:r>
            <a:r>
              <a:rPr lang="en-GB" sz="16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asthenosphere</a:t>
            </a:r>
            <a:r>
              <a:rPr lang="en-GB" sz="16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, 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Arial" pitchFamily="34" charset="0"/>
              </a:rPr>
              <a:t>Strong </a:t>
            </a:r>
            <a:r>
              <a:rPr lang="en-GB" sz="16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(&gt; 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Arial" pitchFamily="34" charset="0"/>
              </a:rPr>
              <a:t>1%) </a:t>
            </a:r>
            <a:r>
              <a:rPr lang="en-GB" sz="1600" dirty="0">
                <a:solidFill>
                  <a:srgbClr val="002060"/>
                </a:solidFill>
                <a:cs typeface="Arial" pitchFamily="34" charset="0"/>
              </a:rPr>
              <a:t>anisotropy with direction of fast propagation in good agreement with </a:t>
            </a:r>
            <a:r>
              <a:rPr lang="en-GB" sz="1600" i="1" dirty="0">
                <a:solidFill>
                  <a:srgbClr val="002060"/>
                </a:solidFill>
                <a:cs typeface="Arial" pitchFamily="34" charset="0"/>
              </a:rPr>
              <a:t>SKS</a:t>
            </a:r>
            <a:r>
              <a:rPr lang="en-GB" sz="1600" dirty="0">
                <a:solidFill>
                  <a:srgbClr val="002060"/>
                </a:solidFill>
                <a:cs typeface="Arial" pitchFamily="34" charset="0"/>
              </a:rPr>
              <a:t> splitting and </a:t>
            </a:r>
            <a:r>
              <a:rPr lang="en-GB" sz="1600" dirty="0">
                <a:solidFill>
                  <a:srgbClr val="C00000"/>
                </a:solidFill>
                <a:cs typeface="Arial" pitchFamily="34" charset="0"/>
              </a:rPr>
              <a:t>absolute plate motion</a:t>
            </a:r>
            <a:r>
              <a:rPr lang="en-GB" sz="1600" dirty="0">
                <a:solidFill>
                  <a:srgbClr val="002060"/>
                </a:solidFill>
                <a:cs typeface="Arial" pitchFamily="34" charset="0"/>
              </a:rPr>
              <a:t> of North America</a:t>
            </a:r>
            <a:r>
              <a:rPr lang="en-GB" sz="16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35810" y="4833271"/>
            <a:ext cx="3826589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GB" sz="20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- </a:t>
            </a:r>
            <a:r>
              <a:rPr lang="en-GB" sz="1600" spc="-3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At </a:t>
            </a:r>
            <a:r>
              <a:rPr lang="en-GB" sz="1600" spc="-3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45-60s</a:t>
            </a:r>
            <a:r>
              <a:rPr lang="en-GB" sz="1600" spc="-3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, </a:t>
            </a:r>
            <a:r>
              <a:rPr lang="en-GB" sz="1600" spc="-3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sampling the </a:t>
            </a:r>
            <a:r>
              <a:rPr lang="en-GB" sz="1600" spc="-3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lower lithosphere</a:t>
            </a:r>
            <a:r>
              <a:rPr lang="en-GB" sz="1600" spc="-3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, </a:t>
            </a:r>
            <a:r>
              <a:rPr lang="en-GB" sz="1600" spc="-30" dirty="0" smtClean="0">
                <a:solidFill>
                  <a:srgbClr val="002060"/>
                </a:solidFill>
                <a:cs typeface="Arial" pitchFamily="34" charset="0"/>
              </a:rPr>
              <a:t>moderate (~ 0.5%) </a:t>
            </a:r>
            <a:r>
              <a:rPr lang="en-GB" sz="1600" spc="-30" dirty="0">
                <a:solidFill>
                  <a:srgbClr val="002060"/>
                </a:solidFill>
                <a:cs typeface="Arial" pitchFamily="34" charset="0"/>
              </a:rPr>
              <a:t>with direction of fast propagation parallel to the </a:t>
            </a:r>
            <a:r>
              <a:rPr lang="en-GB" sz="1600" spc="-30" dirty="0">
                <a:solidFill>
                  <a:srgbClr val="C00000"/>
                </a:solidFill>
                <a:cs typeface="Arial" pitchFamily="34" charset="0"/>
              </a:rPr>
              <a:t>reconstructed plate motion</a:t>
            </a:r>
            <a:r>
              <a:rPr lang="en-GB" sz="1600" spc="-30" dirty="0">
                <a:solidFill>
                  <a:srgbClr val="002060"/>
                </a:solidFill>
                <a:cs typeface="Arial" pitchFamily="34" charset="0"/>
              </a:rPr>
              <a:t> 160-125 Ma ago</a:t>
            </a:r>
            <a:r>
              <a:rPr lang="en-GB" sz="1600" spc="-3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en-US" sz="1600" spc="-30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7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43772" y="1279837"/>
            <a:ext cx="399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spc="-50" dirty="0">
                <a:solidFill>
                  <a:srgbClr val="C00000"/>
                </a:solidFill>
                <a:cs typeface="Arial" pitchFamily="34" charset="0"/>
              </a:rPr>
              <a:t>ca 270 </a:t>
            </a:r>
            <a:r>
              <a:rPr lang="en-US" sz="2000" spc="-50" dirty="0" smtClean="0">
                <a:solidFill>
                  <a:srgbClr val="C00000"/>
                </a:solidFill>
                <a:cs typeface="Arial" pitchFamily="34" charset="0"/>
              </a:rPr>
              <a:t>Ma</a:t>
            </a:r>
            <a:r>
              <a:rPr lang="en-US" sz="2000" spc="-50" dirty="0" smtClean="0">
                <a:solidFill>
                  <a:srgbClr val="002060"/>
                </a:solidFill>
                <a:cs typeface="Arial" pitchFamily="34" charset="0"/>
              </a:rPr>
              <a:t> lithosphere deformation linked to </a:t>
            </a:r>
            <a:r>
              <a:rPr lang="en-US" sz="2000" spc="-50" dirty="0" smtClean="0">
                <a:solidFill>
                  <a:srgbClr val="C00000"/>
                </a:solidFill>
                <a:cs typeface="Arial" pitchFamily="34" charset="0"/>
              </a:rPr>
              <a:t>Appalachian </a:t>
            </a:r>
            <a:r>
              <a:rPr lang="en-US" sz="2000" spc="-50" dirty="0" err="1" smtClean="0">
                <a:solidFill>
                  <a:srgbClr val="C00000"/>
                </a:solidFill>
                <a:cs typeface="Arial" pitchFamily="34" charset="0"/>
              </a:rPr>
              <a:t>orogeny</a:t>
            </a:r>
            <a:r>
              <a:rPr lang="en-US" sz="2000" spc="-50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000" spc="-50" dirty="0" smtClean="0">
                <a:solidFill>
                  <a:srgbClr val="002060"/>
                </a:solidFill>
                <a:cs typeface="Arial" pitchFamily="34" charset="0"/>
              </a:rPr>
              <a:t>(lateral extrusion? </a:t>
            </a:r>
            <a:r>
              <a:rPr lang="en-US" sz="2000" spc="-50" dirty="0" err="1" smtClean="0">
                <a:solidFill>
                  <a:srgbClr val="002060"/>
                </a:solidFill>
                <a:cs typeface="Arial" pitchFamily="34" charset="0"/>
              </a:rPr>
              <a:t>Delamination</a:t>
            </a:r>
            <a:r>
              <a:rPr lang="en-US" sz="2000" spc="-50" dirty="0" smtClean="0">
                <a:solidFill>
                  <a:srgbClr val="002060"/>
                </a:solidFill>
                <a:cs typeface="Arial" pitchFamily="34" charset="0"/>
              </a:rPr>
              <a:t> of the root?).</a:t>
            </a:r>
            <a:endParaRPr lang="en-US" sz="2000" spc="-5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42844" y="2575253"/>
            <a:ext cx="4000528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After the </a:t>
            </a:r>
            <a:r>
              <a:rPr lang="en-US" sz="20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orogen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the lithosphere is hotter, softer, and it records  </a:t>
            </a:r>
            <a:r>
              <a:rPr lang="fr-CH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the </a:t>
            </a:r>
            <a:r>
              <a:rPr lang="fr-CH" sz="20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motion of the </a:t>
            </a:r>
            <a:r>
              <a:rPr lang="fr-CH" sz="20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North</a:t>
            </a:r>
            <a:r>
              <a:rPr lang="fr-CH" sz="20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-</a:t>
            </a:r>
            <a:r>
              <a:rPr lang="fr-CH" sz="20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America</a:t>
            </a:r>
            <a:r>
              <a:rPr lang="fr-CH" sz="2000" dirty="0" smtClean="0">
                <a:solidFill>
                  <a:srgbClr val="FFC000"/>
                </a:solidFill>
                <a:latin typeface="+mj-lt"/>
                <a:cs typeface="Arial" pitchFamily="34" charset="0"/>
              </a:rPr>
              <a:t> </a:t>
            </a:r>
            <a:r>
              <a:rPr lang="fr-CH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plate (160-125 Ma)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.</a:t>
            </a:r>
            <a:endParaRPr lang="en-US" sz="2000" dirty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algn="just"/>
            <a:endParaRPr lang="en-US" sz="1000" dirty="0">
              <a:latin typeface="+mj-lt"/>
            </a:endParaRPr>
          </a:p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The lithosphere progressively cools downs and gets stronger.</a:t>
            </a:r>
            <a:endParaRPr lang="en-US" sz="20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43772" y="4851737"/>
            <a:ext cx="399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Wingdings" pitchFamily="2" charset="2"/>
              </a:rPr>
              <a:t>l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Today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, the</a:t>
            </a:r>
            <a:r>
              <a:rPr lang="en-US" sz="2000" dirty="0" smtClean="0">
                <a:solidFill>
                  <a:srgbClr val="FFC0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asthenospheric</a:t>
            </a:r>
            <a:r>
              <a:rPr lang="en-US" sz="20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flow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induces deformations at the top of the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asthenosphere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.</a:t>
            </a:r>
            <a:endParaRPr lang="en-US" sz="20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Picture 5" descr="interpretation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1212206"/>
            <a:ext cx="4553846" cy="486000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 descr="interpretation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219200"/>
            <a:ext cx="4553846" cy="4860000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 descr="interpretation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1219200"/>
            <a:ext cx="4553846" cy="4860000"/>
          </a:xfrm>
          <a:prstGeom prst="rect">
            <a:avLst/>
          </a:prstGeom>
          <a:ln w="25400">
            <a:noFill/>
          </a:ln>
        </p:spPr>
      </p:pic>
      <p:sp>
        <p:nvSpPr>
          <p:cNvPr id="9" name="Rectangle 8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>
          <a:xfrm>
            <a:off x="142844" y="71414"/>
            <a:ext cx="8786874" cy="571496"/>
          </a:xfrm>
        </p:spPr>
        <p:txBody>
          <a:bodyPr>
            <a:noAutofit/>
          </a:bodyPr>
          <a:lstStyle/>
          <a:p>
            <a:pPr algn="just"/>
            <a:r>
              <a:rPr lang="fr-CH" sz="3600" kern="1200" dirty="0" smtClean="0">
                <a:solidFill>
                  <a:schemeClr val="bg1"/>
                </a:solidFill>
                <a:latin typeface="Calibri"/>
              </a:rPr>
              <a:t>East-Central United-State: a possible scenario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sotropic-model_switzer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857615"/>
            <a:ext cx="6893768" cy="5695585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172200" y="6519446"/>
            <a:ext cx="15758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 dirty="0" smtClean="0">
                <a:latin typeface="+mn-lt"/>
              </a:rPr>
              <a:t>Fry et al. (2010) </a:t>
            </a:r>
            <a:endParaRPr lang="en-US" sz="1600" i="1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0" name="Title 12"/>
          <p:cNvSpPr txBox="1">
            <a:spLocks/>
          </p:cNvSpPr>
          <p:nvPr/>
        </p:nvSpPr>
        <p:spPr>
          <a:xfrm>
            <a:off x="142844" y="142852"/>
            <a:ext cx="8543956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Stratified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anisotropy</a:t>
            </a:r>
            <a:r>
              <a:rPr lang="fr-CH" sz="3600" dirty="0" smtClean="0">
                <a:solidFill>
                  <a:schemeClr val="bg1"/>
                </a:solidFill>
              </a:rPr>
              <a:t> : central </a:t>
            </a:r>
            <a:r>
              <a:rPr lang="fr-CH" sz="3600" dirty="0" err="1" smtClean="0">
                <a:solidFill>
                  <a:schemeClr val="bg1"/>
                </a:solidFill>
              </a:rPr>
              <a:t>Alps</a:t>
            </a:r>
            <a:endParaRPr lang="fr-CH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4" name="Rectangle 3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12"/>
          <p:cNvSpPr txBox="1">
            <a:spLocks/>
          </p:cNvSpPr>
          <p:nvPr/>
        </p:nvSpPr>
        <p:spPr>
          <a:xfrm>
            <a:off x="142844" y="142852"/>
            <a:ext cx="8543956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Stratified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anisotropy</a:t>
            </a:r>
            <a:r>
              <a:rPr lang="fr-CH" sz="3600" dirty="0" smtClean="0">
                <a:solidFill>
                  <a:schemeClr val="bg1"/>
                </a:solidFill>
              </a:rPr>
              <a:t> : central </a:t>
            </a:r>
            <a:r>
              <a:rPr lang="fr-CH" sz="3600" dirty="0" err="1" smtClean="0">
                <a:solidFill>
                  <a:schemeClr val="bg1"/>
                </a:solidFill>
              </a:rPr>
              <a:t>Alps</a:t>
            </a:r>
            <a:endParaRPr lang="fr-CH" sz="3200" i="1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30" y="1816007"/>
            <a:ext cx="6818376" cy="45847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36" y="1812959"/>
            <a:ext cx="6812950" cy="4581144"/>
          </a:xfrm>
          <a:prstGeom prst="rect">
            <a:avLst/>
          </a:prstGeom>
        </p:spPr>
      </p:pic>
      <p:grpSp>
        <p:nvGrpSpPr>
          <p:cNvPr id="36" name="Group 59"/>
          <p:cNvGrpSpPr/>
          <p:nvPr/>
        </p:nvGrpSpPr>
        <p:grpSpPr>
          <a:xfrm>
            <a:off x="195202" y="1221881"/>
            <a:ext cx="2000264" cy="2000264"/>
            <a:chOff x="71406" y="857232"/>
            <a:chExt cx="2000264" cy="2000264"/>
          </a:xfrm>
        </p:grpSpPr>
        <p:sp>
          <p:nvSpPr>
            <p:cNvPr id="37" name="Oval 36"/>
            <p:cNvSpPr/>
            <p:nvPr/>
          </p:nvSpPr>
          <p:spPr>
            <a:xfrm>
              <a:off x="1428728" y="2143116"/>
              <a:ext cx="642942" cy="714380"/>
            </a:xfrm>
            <a:prstGeom prst="ellipse">
              <a:avLst/>
            </a:prstGeom>
            <a:noFill/>
            <a:ln>
              <a:solidFill>
                <a:srgbClr val="DD08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38" name="Straight Connector 37"/>
            <p:cNvCxnSpPr/>
            <p:nvPr/>
          </p:nvCxnSpPr>
          <p:spPr>
            <a:xfrm rot="16200000" flipH="1">
              <a:off x="1339432" y="1803787"/>
              <a:ext cx="642941" cy="178593"/>
            </a:xfrm>
            <a:prstGeom prst="line">
              <a:avLst/>
            </a:prstGeom>
            <a:ln w="635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71406" y="857232"/>
              <a:ext cx="1785950" cy="78581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fr-CH" sz="1800" b="1" dirty="0" err="1" smtClean="0">
                  <a:solidFill>
                    <a:schemeClr val="tx1"/>
                  </a:solidFill>
                </a:rPr>
                <a:t>Pre-Alpine</a:t>
              </a:r>
              <a:endParaRPr lang="fr-CH" sz="1800" b="1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ct val="80000"/>
                </a:lnSpc>
              </a:pPr>
              <a:r>
                <a:rPr lang="fr-CH" sz="1800" b="1" dirty="0" smtClean="0">
                  <a:solidFill>
                    <a:schemeClr val="tx1"/>
                  </a:solidFill>
                </a:rPr>
                <a:t>(</a:t>
              </a:r>
              <a:r>
                <a:rPr lang="fr-CH" sz="1800" b="1" dirty="0" err="1" smtClean="0">
                  <a:solidFill>
                    <a:schemeClr val="tx1"/>
                  </a:solidFill>
                </a:rPr>
                <a:t>Hercynian</a:t>
              </a:r>
              <a:r>
                <a:rPr lang="fr-CH" sz="1800" b="1" dirty="0" smtClean="0">
                  <a:solidFill>
                    <a:schemeClr val="tx1"/>
                  </a:solidFill>
                </a:rPr>
                <a:t> ?)</a:t>
              </a:r>
            </a:p>
            <a:p>
              <a:pPr algn="ctr">
                <a:lnSpc>
                  <a:spcPct val="80000"/>
                </a:lnSpc>
              </a:pPr>
              <a:r>
                <a:rPr lang="fr-CH" sz="1800" b="1" dirty="0" err="1" smtClean="0">
                  <a:solidFill>
                    <a:schemeClr val="tx1"/>
                  </a:solidFill>
                </a:rPr>
                <a:t>deformation</a:t>
              </a:r>
              <a:endParaRPr lang="fr-CH" sz="1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58"/>
          <p:cNvGrpSpPr/>
          <p:nvPr/>
        </p:nvGrpSpPr>
        <p:grpSpPr>
          <a:xfrm>
            <a:off x="4771996" y="1294287"/>
            <a:ext cx="4143404" cy="1588520"/>
            <a:chOff x="4786314" y="857232"/>
            <a:chExt cx="4143404" cy="1588520"/>
          </a:xfrm>
        </p:grpSpPr>
        <p:sp>
          <p:nvSpPr>
            <p:cNvPr id="41" name="Oval 40"/>
            <p:cNvSpPr/>
            <p:nvPr/>
          </p:nvSpPr>
          <p:spPr>
            <a:xfrm>
              <a:off x="4786314" y="2160000"/>
              <a:ext cx="642942" cy="285752"/>
            </a:xfrm>
            <a:prstGeom prst="ellipse">
              <a:avLst/>
            </a:prstGeom>
            <a:noFill/>
            <a:ln>
              <a:solidFill>
                <a:srgbClr val="DD08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42" name="Straight Connector 41"/>
            <p:cNvCxnSpPr/>
            <p:nvPr/>
          </p:nvCxnSpPr>
          <p:spPr>
            <a:xfrm rot="10800000" flipV="1">
              <a:off x="5357818" y="1357298"/>
              <a:ext cx="2214578" cy="928694"/>
            </a:xfrm>
            <a:prstGeom prst="line">
              <a:avLst/>
            </a:prstGeom>
            <a:ln w="635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/>
            <p:cNvSpPr/>
            <p:nvPr/>
          </p:nvSpPr>
          <p:spPr>
            <a:xfrm>
              <a:off x="7215206" y="857232"/>
              <a:ext cx="1714512" cy="5715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fr-CH" sz="1800" b="1" dirty="0" err="1" smtClean="0">
                  <a:solidFill>
                    <a:schemeClr val="tx1"/>
                  </a:solidFill>
                </a:rPr>
                <a:t>Upper</a:t>
              </a:r>
              <a:r>
                <a:rPr lang="fr-CH" sz="1800" b="1" dirty="0" smtClean="0">
                  <a:solidFill>
                    <a:schemeClr val="tx1"/>
                  </a:solidFill>
                </a:rPr>
                <a:t> </a:t>
              </a:r>
              <a:r>
                <a:rPr lang="fr-CH" sz="1800" b="1" dirty="0" err="1" smtClean="0">
                  <a:solidFill>
                    <a:schemeClr val="tx1"/>
                  </a:solidFill>
                </a:rPr>
                <a:t>crust</a:t>
              </a:r>
              <a:endParaRPr lang="fr-CH" sz="1800" b="1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ct val="80000"/>
                </a:lnSpc>
              </a:pPr>
              <a:r>
                <a:rPr lang="fr-CH" sz="1800" b="1" dirty="0" smtClean="0">
                  <a:solidFill>
                    <a:schemeClr val="tx1"/>
                  </a:solidFill>
                </a:rPr>
                <a:t>compression</a:t>
              </a:r>
              <a:endParaRPr lang="fr-CH" sz="1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57"/>
          <p:cNvGrpSpPr/>
          <p:nvPr/>
        </p:nvGrpSpPr>
        <p:grpSpPr>
          <a:xfrm>
            <a:off x="4695796" y="3293583"/>
            <a:ext cx="2286016" cy="571504"/>
            <a:chOff x="4714876" y="2928934"/>
            <a:chExt cx="2286016" cy="571504"/>
          </a:xfrm>
        </p:grpSpPr>
        <p:sp>
          <p:nvSpPr>
            <p:cNvPr id="45" name="Oval 44"/>
            <p:cNvSpPr/>
            <p:nvPr/>
          </p:nvSpPr>
          <p:spPr>
            <a:xfrm>
              <a:off x="4714876" y="2970000"/>
              <a:ext cx="857256" cy="500066"/>
            </a:xfrm>
            <a:prstGeom prst="ellipse">
              <a:avLst/>
            </a:prstGeom>
            <a:noFill/>
            <a:ln>
              <a:solidFill>
                <a:srgbClr val="DD08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46" name="Straight Connector 45"/>
            <p:cNvCxnSpPr/>
            <p:nvPr/>
          </p:nvCxnSpPr>
          <p:spPr>
            <a:xfrm rot="10800000">
              <a:off x="5500694" y="3214686"/>
              <a:ext cx="571504" cy="0"/>
            </a:xfrm>
            <a:prstGeom prst="line">
              <a:avLst/>
            </a:prstGeom>
            <a:ln w="635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46"/>
            <p:cNvSpPr/>
            <p:nvPr/>
          </p:nvSpPr>
          <p:spPr>
            <a:xfrm>
              <a:off x="5929322" y="2928934"/>
              <a:ext cx="1071570" cy="571504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fr-CH" sz="1800" b="1" dirty="0" err="1" smtClean="0">
                  <a:solidFill>
                    <a:schemeClr val="tx1"/>
                  </a:solidFill>
                </a:rPr>
                <a:t>Crustal</a:t>
              </a:r>
              <a:r>
                <a:rPr lang="fr-CH" sz="1800" b="1" dirty="0" smtClean="0">
                  <a:solidFill>
                    <a:schemeClr val="tx1"/>
                  </a:solidFill>
                </a:rPr>
                <a:t> </a:t>
              </a:r>
              <a:r>
                <a:rPr lang="fr-CH" sz="1800" b="1" dirty="0" err="1" smtClean="0">
                  <a:solidFill>
                    <a:schemeClr val="tx1"/>
                  </a:solidFill>
                </a:rPr>
                <a:t>slicing</a:t>
              </a:r>
              <a:endParaRPr lang="fr-CH" sz="1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34"/>
          <p:cNvGrpSpPr/>
          <p:nvPr/>
        </p:nvGrpSpPr>
        <p:grpSpPr>
          <a:xfrm>
            <a:off x="1552578" y="3492407"/>
            <a:ext cx="4005236" cy="1904074"/>
            <a:chOff x="1404000" y="3168000"/>
            <a:chExt cx="4005236" cy="1904074"/>
          </a:xfrm>
        </p:grpSpPr>
        <p:sp>
          <p:nvSpPr>
            <p:cNvPr id="53" name="Oval 52"/>
            <p:cNvSpPr/>
            <p:nvPr/>
          </p:nvSpPr>
          <p:spPr>
            <a:xfrm>
              <a:off x="4623418" y="3960000"/>
              <a:ext cx="785818" cy="285752"/>
            </a:xfrm>
            <a:prstGeom prst="ellipse">
              <a:avLst/>
            </a:prstGeom>
            <a:noFill/>
            <a:ln>
              <a:solidFill>
                <a:srgbClr val="DD08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4" name="Oval 53"/>
            <p:cNvSpPr/>
            <p:nvPr/>
          </p:nvSpPr>
          <p:spPr>
            <a:xfrm>
              <a:off x="1404000" y="3168000"/>
              <a:ext cx="785818" cy="285752"/>
            </a:xfrm>
            <a:prstGeom prst="ellipse">
              <a:avLst/>
            </a:prstGeom>
            <a:noFill/>
            <a:ln>
              <a:solidFill>
                <a:srgbClr val="DD08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55" name="Straight Connector 54"/>
            <p:cNvCxnSpPr/>
            <p:nvPr/>
          </p:nvCxnSpPr>
          <p:spPr>
            <a:xfrm rot="16200000" flipV="1">
              <a:off x="1750200" y="3607596"/>
              <a:ext cx="1500198" cy="1000131"/>
            </a:xfrm>
            <a:prstGeom prst="line">
              <a:avLst/>
            </a:prstGeom>
            <a:ln w="635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3248992" y="4102876"/>
              <a:ext cx="1471418" cy="683446"/>
            </a:xfrm>
            <a:prstGeom prst="line">
              <a:avLst/>
            </a:prstGeom>
            <a:ln w="635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ounded Rectangle 56"/>
            <p:cNvSpPr/>
            <p:nvPr/>
          </p:nvSpPr>
          <p:spPr>
            <a:xfrm>
              <a:off x="2214546" y="4714884"/>
              <a:ext cx="1571636" cy="35719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800" b="1" dirty="0" err="1" smtClean="0">
                  <a:solidFill>
                    <a:schemeClr val="tx1"/>
                  </a:solidFill>
                </a:rPr>
                <a:t>Slab</a:t>
              </a:r>
              <a:r>
                <a:rPr lang="fr-CH" sz="1800" b="1" dirty="0" smtClean="0">
                  <a:solidFill>
                    <a:schemeClr val="tx1"/>
                  </a:solidFill>
                </a:rPr>
                <a:t> motion</a:t>
              </a:r>
              <a:endParaRPr lang="fr-CH" sz="1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89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4" name="Rectangle 3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12"/>
          <p:cNvSpPr txBox="1">
            <a:spLocks/>
          </p:cNvSpPr>
          <p:nvPr/>
        </p:nvSpPr>
        <p:spPr>
          <a:xfrm>
            <a:off x="142844" y="142852"/>
            <a:ext cx="8543956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smtClean="0">
                <a:solidFill>
                  <a:schemeClr val="bg1"/>
                </a:solidFill>
              </a:rPr>
              <a:t>Stratified anisotropy : aegean arc</a:t>
            </a:r>
            <a:endParaRPr lang="fr-CH" sz="3200" i="1" dirty="0">
              <a:solidFill>
                <a:schemeClr val="bg1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172200" y="6008771"/>
            <a:ext cx="18746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 dirty="0" err="1" smtClean="0">
                <a:latin typeface="+mn-lt"/>
              </a:rPr>
              <a:t>Endrun</a:t>
            </a:r>
            <a:r>
              <a:rPr lang="en-US" sz="1600" i="1" dirty="0" smtClean="0">
                <a:latin typeface="+mn-lt"/>
              </a:rPr>
              <a:t> et al. (2011) </a:t>
            </a:r>
            <a:endParaRPr lang="en-US" sz="1600" i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864102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292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7094440" cy="4747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Rectangle 4"/>
          <p:cNvSpPr/>
          <p:nvPr/>
        </p:nvSpPr>
        <p:spPr>
          <a:xfrm>
            <a:off x="0" y="-24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543956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Stratified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anisotropy</a:t>
            </a:r>
            <a:r>
              <a:rPr lang="fr-CH" sz="3600" dirty="0" smtClean="0">
                <a:solidFill>
                  <a:schemeClr val="bg1"/>
                </a:solidFill>
              </a:rPr>
              <a:t> : </a:t>
            </a:r>
            <a:r>
              <a:rPr lang="fr-CH" sz="3600" dirty="0" err="1" smtClean="0">
                <a:solidFill>
                  <a:schemeClr val="bg1"/>
                </a:solidFill>
              </a:rPr>
              <a:t>aegean</a:t>
            </a:r>
            <a:r>
              <a:rPr lang="fr-CH" sz="3600" dirty="0" smtClean="0">
                <a:solidFill>
                  <a:schemeClr val="bg1"/>
                </a:solidFill>
              </a:rPr>
              <a:t> arc</a:t>
            </a:r>
            <a:endParaRPr lang="fr-CH" sz="3200" i="1" dirty="0">
              <a:solidFill>
                <a:schemeClr val="bg1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172200" y="6008771"/>
            <a:ext cx="18746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 dirty="0" err="1" smtClean="0">
                <a:latin typeface="+mn-lt"/>
              </a:rPr>
              <a:t>Endrun</a:t>
            </a:r>
            <a:r>
              <a:rPr lang="en-US" sz="1600" i="1" dirty="0" smtClean="0">
                <a:latin typeface="+mn-lt"/>
              </a:rPr>
              <a:t> et al. (2011) </a:t>
            </a:r>
            <a:endParaRPr lang="en-US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245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7874</TotalTime>
  <Words>5681</Words>
  <Application>Microsoft Office PowerPoint</Application>
  <PresentationFormat>On-screen Show (4:3)</PresentationFormat>
  <Paragraphs>554</Paragraphs>
  <Slides>95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9" baseType="lpstr">
      <vt:lpstr>Arial Unicode MS</vt:lpstr>
      <vt:lpstr>ＭＳ Ｐゴシック</vt:lpstr>
      <vt:lpstr>新細明體</vt:lpstr>
      <vt:lpstr>Arial</vt:lpstr>
      <vt:lpstr>Berlin Sans FB</vt:lpstr>
      <vt:lpstr>Calibri</vt:lpstr>
      <vt:lpstr>Calibri Light</vt:lpstr>
      <vt:lpstr>Cambria Math</vt:lpstr>
      <vt:lpstr>Comic Sans MS</vt:lpstr>
      <vt:lpstr>Symbol</vt:lpstr>
      <vt:lpstr>Times New Roman</vt:lpstr>
      <vt:lpstr>Wingdings</vt:lpstr>
      <vt:lpstr>Office Theme</vt:lpstr>
      <vt:lpstr>Equation</vt:lpstr>
      <vt:lpstr>Introduction to Earth Science Systems 2. Structure and composition</vt:lpstr>
      <vt:lpstr>Seismology and the radial Earth</vt:lpstr>
      <vt:lpstr>Radial structure and seismology</vt:lpstr>
      <vt:lpstr>Probing the Earth: body &amp; surface waves</vt:lpstr>
      <vt:lpstr>PowerPoint Presentation</vt:lpstr>
      <vt:lpstr>PowerPoint Presentation</vt:lpstr>
      <vt:lpstr>Rayleigh-wave </vt:lpstr>
      <vt:lpstr>Probing the Earth: normal modes</vt:lpstr>
      <vt:lpstr>Normal modes</vt:lpstr>
      <vt:lpstr>PowerPoint Presentation</vt:lpstr>
      <vt:lpstr>Seismic wave paths</vt:lpstr>
      <vt:lpstr>Seismic shadow zone</vt:lpstr>
      <vt:lpstr>Bullen’s nomenclature</vt:lpstr>
      <vt:lpstr>Preliminary Reference Earth Model</vt:lpstr>
      <vt:lpstr>PowerPoint Presentation</vt:lpstr>
      <vt:lpstr>Lithosphere, Crust and Asthenosphere</vt:lpstr>
      <vt:lpstr>D” layer ?</vt:lpstr>
      <vt:lpstr>Hydrostatic equilibrium</vt:lpstr>
      <vt:lpstr>PowerPoint Presentation</vt:lpstr>
      <vt:lpstr>Large planets: self-compression</vt:lpstr>
      <vt:lpstr>We need an equation of state!</vt:lpstr>
      <vt:lpstr>Mineral physics and equations of state</vt:lpstr>
      <vt:lpstr>Determination of mineral properties</vt:lpstr>
      <vt:lpstr>Constituent relations (phase diagrams)</vt:lpstr>
      <vt:lpstr>PowerPoint Presentation</vt:lpstr>
      <vt:lpstr>PowerPoint Presentation</vt:lpstr>
      <vt:lpstr>High pressure experiments</vt:lpstr>
      <vt:lpstr>Iron phase diagram: high-pressure experiments </vt:lpstr>
      <vt:lpstr>Iron phase diagram</vt:lpstr>
      <vt:lpstr>PowerPoint Presentation</vt:lpstr>
      <vt:lpstr>Adams-Williamson EoS</vt:lpstr>
      <vt:lpstr>Bullen parameter</vt:lpstr>
      <vt:lpstr>High-pressure extrapolation : Birch-Murnaghan EoS</vt:lpstr>
      <vt:lpstr>High-T, High-P extrapolation</vt:lpstr>
      <vt:lpstr>Example: K and G for pyrolite composition</vt:lpstr>
      <vt:lpstr>Earth’s composition</vt:lpstr>
      <vt:lpstr>PowerPoint Presentation</vt:lpstr>
      <vt:lpstr>PowerPoint Presentation</vt:lpstr>
      <vt:lpstr>PowerPoint Presentation</vt:lpstr>
      <vt:lpstr>PowerPoint Presentation</vt:lpstr>
      <vt:lpstr>Olivine (Mg,Fe)SiO4</vt:lpstr>
      <vt:lpstr>PowerPoint Presentation</vt:lpstr>
      <vt:lpstr>PowerPoint Presentation</vt:lpstr>
      <vt:lpstr>Mantle petrological composition</vt:lpstr>
      <vt:lpstr>PowerPoint Presentation</vt:lpstr>
      <vt:lpstr>Bridgmanite (perovskite) and periclase</vt:lpstr>
      <vt:lpstr>The post-perovskite phase</vt:lpstr>
      <vt:lpstr>pPv Clapeyron slope: consequences</vt:lpstr>
      <vt:lpstr>pPv stability and composition</vt:lpstr>
      <vt:lpstr>Pyrolite and MORB</vt:lpstr>
      <vt:lpstr>Phase diagrams</vt:lpstr>
      <vt:lpstr>Composition of the core</vt:lpstr>
      <vt:lpstr>Seismic tomography and the 3D Earth</vt:lpstr>
      <vt:lpstr>PowerPoint Presentation</vt:lpstr>
      <vt:lpstr>PowerPoint Presentation</vt:lpstr>
      <vt:lpstr>Earth’s mantle Observations and models  </vt:lpstr>
      <vt:lpstr>PowerPoint Presentation</vt:lpstr>
      <vt:lpstr>PowerPoint Presentation</vt:lpstr>
      <vt:lpstr>Seismic tomography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seismic tomography</vt:lpstr>
      <vt:lpstr>Global seismic tomography: a comparison</vt:lpstr>
      <vt:lpstr>PowerPoint Presentation</vt:lpstr>
      <vt:lpstr>The fate of slabs: regional variations</vt:lpstr>
      <vt:lpstr>Plumes: observations</vt:lpstr>
      <vt:lpstr>Plumes: global models</vt:lpstr>
      <vt:lpstr>Ultra-low velocity zones</vt:lpstr>
      <vt:lpstr>Low shear-wave velocity provinces</vt:lpstr>
      <vt:lpstr>Seismic ratios</vt:lpstr>
      <vt:lpstr>Shear-wave and bulk-sound velocity anomalies</vt:lpstr>
      <vt:lpstr>PowerPoint Presentation</vt:lpstr>
      <vt:lpstr>From tomographic to thermo-chemical maps</vt:lpstr>
      <vt:lpstr>Seismic sensitivities to temperature &amp; Composition</vt:lpstr>
      <vt:lpstr>PowerPoint Presentation</vt:lpstr>
      <vt:lpstr>PowerPoint Presentation</vt:lpstr>
      <vt:lpstr>Seismic anisotropy</vt:lpstr>
      <vt:lpstr>Seismic anisotropy</vt:lpstr>
      <vt:lpstr>Seismic anisotropy</vt:lpstr>
      <vt:lpstr>PowerPoint Presentation</vt:lpstr>
      <vt:lpstr>Shear-wave splitting</vt:lpstr>
      <vt:lpstr>Anisotropy and the bottom of the lithosphere</vt:lpstr>
      <vt:lpstr>Stratified anisotropy (global &amp; regional models)</vt:lpstr>
      <vt:lpstr>Stratified anisotropy : East-central US</vt:lpstr>
      <vt:lpstr>Stratified anisotropy : East-central US</vt:lpstr>
      <vt:lpstr>East-Central United-State: a possible scenario</vt:lpstr>
      <vt:lpstr>PowerPoint Presentation</vt:lpstr>
      <vt:lpstr>PowerPoint Presentation</vt:lpstr>
      <vt:lpstr>PowerPoint Presentation</vt:lpstr>
      <vt:lpstr>Stratified anisotropy : aegean arc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Stress, deformation, &amp; rheology : a brief introduction</dc:title>
  <dc:creator>Frederic</dc:creator>
  <cp:lastModifiedBy>Deschamps</cp:lastModifiedBy>
  <cp:revision>631</cp:revision>
  <dcterms:created xsi:type="dcterms:W3CDTF">2014-11-21T07:55:56Z</dcterms:created>
  <dcterms:modified xsi:type="dcterms:W3CDTF">2021-01-06T01:02:38Z</dcterms:modified>
</cp:coreProperties>
</file>