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jpe"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275" r:id="rId2"/>
    <p:sldId id="288" r:id="rId3"/>
    <p:sldId id="259" r:id="rId4"/>
    <p:sldId id="286" r:id="rId5"/>
    <p:sldId id="267" r:id="rId6"/>
    <p:sldId id="287" r:id="rId7"/>
    <p:sldId id="262" r:id="rId8"/>
    <p:sldId id="270" r:id="rId9"/>
    <p:sldId id="276" r:id="rId10"/>
    <p:sldId id="277" r:id="rId11"/>
    <p:sldId id="278" r:id="rId12"/>
    <p:sldId id="279" r:id="rId13"/>
    <p:sldId id="260" r:id="rId14"/>
    <p:sldId id="265" r:id="rId15"/>
    <p:sldId id="280" r:id="rId16"/>
    <p:sldId id="272" r:id="rId17"/>
    <p:sldId id="271" r:id="rId18"/>
    <p:sldId id="382" r:id="rId19"/>
    <p:sldId id="283" r:id="rId20"/>
    <p:sldId id="282" r:id="rId21"/>
    <p:sldId id="348" r:id="rId22"/>
    <p:sldId id="377" r:id="rId23"/>
    <p:sldId id="360" r:id="rId24"/>
    <p:sldId id="269" r:id="rId25"/>
    <p:sldId id="285" r:id="rId26"/>
    <p:sldId id="274" r:id="rId27"/>
    <p:sldId id="296" r:id="rId28"/>
    <p:sldId id="349" r:id="rId29"/>
    <p:sldId id="297" r:id="rId30"/>
    <p:sldId id="298" r:id="rId31"/>
    <p:sldId id="358" r:id="rId32"/>
    <p:sldId id="299" r:id="rId33"/>
    <p:sldId id="359" r:id="rId34"/>
    <p:sldId id="300" r:id="rId35"/>
    <p:sldId id="301" r:id="rId36"/>
    <p:sldId id="357" r:id="rId37"/>
    <p:sldId id="302" r:id="rId38"/>
    <p:sldId id="303" r:id="rId39"/>
    <p:sldId id="366" r:id="rId40"/>
    <p:sldId id="304" r:id="rId41"/>
    <p:sldId id="305" r:id="rId42"/>
    <p:sldId id="306" r:id="rId43"/>
    <p:sldId id="369" r:id="rId44"/>
    <p:sldId id="307" r:id="rId45"/>
    <p:sldId id="363" r:id="rId46"/>
    <p:sldId id="370" r:id="rId47"/>
    <p:sldId id="364" r:id="rId48"/>
    <p:sldId id="308" r:id="rId49"/>
    <p:sldId id="309" r:id="rId50"/>
    <p:sldId id="310" r:id="rId51"/>
    <p:sldId id="311" r:id="rId52"/>
    <p:sldId id="368" r:id="rId53"/>
    <p:sldId id="367" r:id="rId54"/>
    <p:sldId id="312" r:id="rId55"/>
    <p:sldId id="346" r:id="rId56"/>
    <p:sldId id="365" r:id="rId57"/>
    <p:sldId id="362" r:id="rId58"/>
    <p:sldId id="361"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80" r:id="rId72"/>
    <p:sldId id="381" r:id="rId73"/>
    <p:sldId id="327" r:id="rId74"/>
    <p:sldId id="328" r:id="rId75"/>
    <p:sldId id="329" r:id="rId76"/>
    <p:sldId id="330" r:id="rId77"/>
    <p:sldId id="331" r:id="rId78"/>
    <p:sldId id="332" r:id="rId79"/>
    <p:sldId id="333" r:id="rId80"/>
    <p:sldId id="334" r:id="rId81"/>
    <p:sldId id="335" r:id="rId82"/>
    <p:sldId id="337" r:id="rId83"/>
    <p:sldId id="352" r:id="rId84"/>
    <p:sldId id="338" r:id="rId85"/>
    <p:sldId id="340" r:id="rId86"/>
    <p:sldId id="341" r:id="rId87"/>
    <p:sldId id="344" r:id="rId88"/>
    <p:sldId id="353" r:id="rId89"/>
    <p:sldId id="354" r:id="rId90"/>
    <p:sldId id="356" r:id="rId91"/>
    <p:sldId id="289" r:id="rId92"/>
    <p:sldId id="290" r:id="rId93"/>
    <p:sldId id="291" r:id="rId94"/>
    <p:sldId id="376" r:id="rId95"/>
    <p:sldId id="372" r:id="rId96"/>
    <p:sldId id="373" r:id="rId97"/>
    <p:sldId id="374" r:id="rId98"/>
    <p:sldId id="375" r:id="rId99"/>
    <p:sldId id="292" r:id="rId100"/>
    <p:sldId id="293" r:id="rId101"/>
    <p:sldId id="336" r:id="rId102"/>
    <p:sldId id="294" r:id="rId103"/>
    <p:sldId id="378" r:id="rId104"/>
    <p:sldId id="379" r:id="rId105"/>
    <p:sldId id="295" r:id="rId106"/>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2" autoAdjust="0"/>
    <p:restoredTop sz="92456" autoAdjust="0"/>
  </p:normalViewPr>
  <p:slideViewPr>
    <p:cSldViewPr>
      <p:cViewPr varScale="1">
        <p:scale>
          <a:sx n="86" d="100"/>
          <a:sy n="86" d="100"/>
        </p:scale>
        <p:origin x="1614" y="6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24.wmf"/><Relationship Id="rId1" Type="http://schemas.openxmlformats.org/officeDocument/2006/relationships/image" Target="../media/image113.wmf"/><Relationship Id="rId6" Type="http://schemas.openxmlformats.org/officeDocument/2006/relationships/image" Target="../media/image117.wmf"/><Relationship Id="rId5" Type="http://schemas.openxmlformats.org/officeDocument/2006/relationships/image" Target="../media/image116.wmf"/><Relationship Id="rId4" Type="http://schemas.openxmlformats.org/officeDocument/2006/relationships/image" Target="../media/image11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2.wmf"/><Relationship Id="rId6" Type="http://schemas.openxmlformats.org/officeDocument/2006/relationships/image" Target="../media/image127.wmf"/><Relationship Id="rId5" Type="http://schemas.openxmlformats.org/officeDocument/2006/relationships/image" Target="../media/image126.wmf"/><Relationship Id="rId4" Type="http://schemas.openxmlformats.org/officeDocument/2006/relationships/image" Target="../media/image125.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36.wmf"/><Relationship Id="rId3" Type="http://schemas.openxmlformats.org/officeDocument/2006/relationships/image" Target="../media/image131.wmf"/><Relationship Id="rId7" Type="http://schemas.openxmlformats.org/officeDocument/2006/relationships/image" Target="../media/image135.wmf"/><Relationship Id="rId2" Type="http://schemas.openxmlformats.org/officeDocument/2006/relationships/image" Target="../media/image130.wmf"/><Relationship Id="rId1" Type="http://schemas.openxmlformats.org/officeDocument/2006/relationships/image" Target="../media/image129.wmf"/><Relationship Id="rId6" Type="http://schemas.openxmlformats.org/officeDocument/2006/relationships/image" Target="../media/image134.wmf"/><Relationship Id="rId5" Type="http://schemas.openxmlformats.org/officeDocument/2006/relationships/image" Target="../media/image133.wmf"/><Relationship Id="rId4" Type="http://schemas.openxmlformats.org/officeDocument/2006/relationships/image" Target="../media/image13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38.wmf"/><Relationship Id="rId1" Type="http://schemas.openxmlformats.org/officeDocument/2006/relationships/image" Target="../media/image137.wmf"/><Relationship Id="rId6" Type="http://schemas.openxmlformats.org/officeDocument/2006/relationships/image" Target="../media/image142.wmf"/><Relationship Id="rId5" Type="http://schemas.openxmlformats.org/officeDocument/2006/relationships/image" Target="../media/image141.wmf"/><Relationship Id="rId4" Type="http://schemas.openxmlformats.org/officeDocument/2006/relationships/image" Target="../media/image140.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150.wmf"/><Relationship Id="rId3" Type="http://schemas.openxmlformats.org/officeDocument/2006/relationships/image" Target="../media/image145.wmf"/><Relationship Id="rId7" Type="http://schemas.openxmlformats.org/officeDocument/2006/relationships/image" Target="../media/image149.wmf"/><Relationship Id="rId2" Type="http://schemas.openxmlformats.org/officeDocument/2006/relationships/image" Target="../media/image144.wmf"/><Relationship Id="rId1" Type="http://schemas.openxmlformats.org/officeDocument/2006/relationships/image" Target="../media/image143.wmf"/><Relationship Id="rId6" Type="http://schemas.openxmlformats.org/officeDocument/2006/relationships/image" Target="../media/image148.wmf"/><Relationship Id="rId5" Type="http://schemas.openxmlformats.org/officeDocument/2006/relationships/image" Target="../media/image147.wmf"/><Relationship Id="rId10" Type="http://schemas.openxmlformats.org/officeDocument/2006/relationships/image" Target="../media/image152.wmf"/><Relationship Id="rId4" Type="http://schemas.openxmlformats.org/officeDocument/2006/relationships/image" Target="../media/image146.wmf"/><Relationship Id="rId9" Type="http://schemas.openxmlformats.org/officeDocument/2006/relationships/image" Target="../media/image15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61.wmf"/><Relationship Id="rId1" Type="http://schemas.openxmlformats.org/officeDocument/2006/relationships/image" Target="../media/image16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66.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image" Target="../media/image169.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93.wmf"/><Relationship Id="rId2" Type="http://schemas.openxmlformats.org/officeDocument/2006/relationships/image" Target="../media/image192.wmf"/><Relationship Id="rId1" Type="http://schemas.openxmlformats.org/officeDocument/2006/relationships/image" Target="../media/image19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5" Type="http://schemas.openxmlformats.org/officeDocument/2006/relationships/image" Target="../media/image43.wmf"/><Relationship Id="rId4" Type="http://schemas.openxmlformats.org/officeDocument/2006/relationships/image" Target="../media/image4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FD7AB5-3AD7-4142-9A20-EA12607156D6}" type="datetimeFigureOut">
              <a:rPr lang="zh-TW" altLang="en-US" smtClean="0"/>
              <a:pPr/>
              <a:t>2019/12/18</a:t>
            </a:fld>
            <a:endParaRPr lang="zh-TW"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732F45-58F6-4825-90B2-249D40A17FC4}" type="slidenum">
              <a:rPr lang="zh-TW" altLang="en-US" smtClean="0"/>
              <a:pPr/>
              <a:t>‹#›</a:t>
            </a:fld>
            <a:endParaRPr lang="zh-TW" altLang="en-US"/>
          </a:p>
        </p:txBody>
      </p:sp>
    </p:spTree>
    <p:extLst>
      <p:ext uri="{BB962C8B-B14F-4D97-AF65-F5344CB8AC3E}">
        <p14:creationId xmlns:p14="http://schemas.microsoft.com/office/powerpoint/2010/main" val="3473848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zh-TW" altLang="en-US" dirty="0"/>
          </a:p>
        </p:txBody>
      </p:sp>
      <p:sp>
        <p:nvSpPr>
          <p:cNvPr id="4" name="Slide Number Placeholder 3"/>
          <p:cNvSpPr>
            <a:spLocks noGrp="1"/>
          </p:cNvSpPr>
          <p:nvPr>
            <p:ph type="sldNum" sz="quarter" idx="10"/>
          </p:nvPr>
        </p:nvSpPr>
        <p:spPr/>
        <p:txBody>
          <a:bodyPr/>
          <a:lstStyle/>
          <a:p>
            <a:fld id="{16732F45-58F6-4825-90B2-249D40A17FC4}" type="slidenum">
              <a:rPr lang="zh-TW" altLang="en-US" smtClean="0"/>
              <a:pPr/>
              <a:t>1</a:t>
            </a:fld>
            <a:endParaRPr lang="zh-TW" altLang="en-US"/>
          </a:p>
        </p:txBody>
      </p:sp>
    </p:spTree>
    <p:extLst>
      <p:ext uri="{BB962C8B-B14F-4D97-AF65-F5344CB8AC3E}">
        <p14:creationId xmlns:p14="http://schemas.microsoft.com/office/powerpoint/2010/main" val="2349089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TW" altLang="en-US" dirty="0"/>
          </a:p>
        </p:txBody>
      </p:sp>
      <p:sp>
        <p:nvSpPr>
          <p:cNvPr id="4" name="Slide Number Placeholder 3"/>
          <p:cNvSpPr>
            <a:spLocks noGrp="1"/>
          </p:cNvSpPr>
          <p:nvPr>
            <p:ph type="sldNum" sz="quarter" idx="10"/>
          </p:nvPr>
        </p:nvSpPr>
        <p:spPr/>
        <p:txBody>
          <a:bodyPr/>
          <a:lstStyle/>
          <a:p>
            <a:fld id="{16732F45-58F6-4825-90B2-249D40A17FC4}" type="slidenum">
              <a:rPr lang="zh-TW" altLang="en-US" smtClean="0"/>
              <a:pPr/>
              <a:t>24</a:t>
            </a:fld>
            <a:endParaRPr lang="zh-TW" altLang="en-US"/>
          </a:p>
        </p:txBody>
      </p:sp>
    </p:spTree>
    <p:extLst>
      <p:ext uri="{BB962C8B-B14F-4D97-AF65-F5344CB8AC3E}">
        <p14:creationId xmlns:p14="http://schemas.microsoft.com/office/powerpoint/2010/main" val="902555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031"/>
          <p:cNvSpPr>
            <a:spLocks noGrp="1" noChangeArrowheads="1"/>
          </p:cNvSpPr>
          <p:nvPr>
            <p:ph type="sldNum" sz="quarter" idx="5"/>
          </p:nvPr>
        </p:nvSpPr>
        <p:spPr>
          <a:noFill/>
        </p:spPr>
        <p:txBody>
          <a:bodyPr/>
          <a:lstStyle/>
          <a:p>
            <a:fld id="{0B49FB9D-738F-400A-91F9-2A6DD9AFE862}" type="slidenum">
              <a:rPr lang="en-US"/>
              <a:pPr/>
              <a:t>36</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fr-FR" smtClean="0">
              <a:latin typeface="Arial" pitchFamily="34" charset="0"/>
              <a:ea typeface="ＭＳ Ｐゴシック" pitchFamily="34" charset="-128"/>
            </a:endParaRPr>
          </a:p>
        </p:txBody>
      </p:sp>
    </p:spTree>
    <p:extLst>
      <p:ext uri="{BB962C8B-B14F-4D97-AF65-F5344CB8AC3E}">
        <p14:creationId xmlns:p14="http://schemas.microsoft.com/office/powerpoint/2010/main" val="1231737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fr-CH"/>
          </a:p>
        </p:txBody>
      </p:sp>
      <p:sp>
        <p:nvSpPr>
          <p:cNvPr id="5" name="Slide Number Placeholder 4"/>
          <p:cNvSpPr>
            <a:spLocks noGrp="1"/>
          </p:cNvSpPr>
          <p:nvPr>
            <p:ph type="sldNum" sz="quarter" idx="11"/>
          </p:nvPr>
        </p:nvSpPr>
        <p:spPr/>
        <p:txBody>
          <a:bodyPr/>
          <a:lstStyle/>
          <a:p>
            <a:fld id="{705C0924-19E2-405C-AD50-772C76221C39}" type="slidenum">
              <a:rPr lang="fr-CH" smtClean="0"/>
              <a:pPr/>
              <a:t>103</a:t>
            </a:fld>
            <a:endParaRPr lang="fr-CH"/>
          </a:p>
        </p:txBody>
      </p:sp>
    </p:spTree>
    <p:extLst>
      <p:ext uri="{BB962C8B-B14F-4D97-AF65-F5344CB8AC3E}">
        <p14:creationId xmlns:p14="http://schemas.microsoft.com/office/powerpoint/2010/main" val="2287620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dirty="0" smtClean="0"/>
              <a:t>Note that iron correction is both on the pre-exponential factor and</a:t>
            </a:r>
            <a:r>
              <a:rPr lang="en-US" altLang="zh-TW" baseline="0" dirty="0" smtClean="0"/>
              <a:t> on the activation energy.</a:t>
            </a:r>
            <a:endParaRPr lang="zh-TW" altLang="en-US" dirty="0"/>
          </a:p>
        </p:txBody>
      </p:sp>
      <p:sp>
        <p:nvSpPr>
          <p:cNvPr id="4" name="Header Placeholder 3"/>
          <p:cNvSpPr>
            <a:spLocks noGrp="1"/>
          </p:cNvSpPr>
          <p:nvPr>
            <p:ph type="hdr" sz="quarter" idx="10"/>
          </p:nvPr>
        </p:nvSpPr>
        <p:spPr/>
        <p:txBody>
          <a:bodyPr/>
          <a:lstStyle/>
          <a:p>
            <a:endParaRPr lang="fr-CH"/>
          </a:p>
        </p:txBody>
      </p:sp>
      <p:sp>
        <p:nvSpPr>
          <p:cNvPr id="5" name="Slide Number Placeholder 4"/>
          <p:cNvSpPr>
            <a:spLocks noGrp="1"/>
          </p:cNvSpPr>
          <p:nvPr>
            <p:ph type="sldNum" sz="quarter" idx="11"/>
          </p:nvPr>
        </p:nvSpPr>
        <p:spPr/>
        <p:txBody>
          <a:bodyPr/>
          <a:lstStyle/>
          <a:p>
            <a:fld id="{705C0924-19E2-405C-AD50-772C76221C39}" type="slidenum">
              <a:rPr lang="fr-CH" smtClean="0"/>
              <a:pPr/>
              <a:t>104</a:t>
            </a:fld>
            <a:endParaRPr lang="fr-CH"/>
          </a:p>
        </p:txBody>
      </p:sp>
    </p:spTree>
    <p:extLst>
      <p:ext uri="{BB962C8B-B14F-4D97-AF65-F5344CB8AC3E}">
        <p14:creationId xmlns:p14="http://schemas.microsoft.com/office/powerpoint/2010/main" val="3199096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altLang="zh-TW" dirty="0" smtClean="0"/>
              <a:t>- </a:t>
            </a:r>
            <a:r>
              <a:rPr lang="en-US" altLang="zh-TW" dirty="0" err="1" smtClean="0"/>
              <a:t>Undertanding</a:t>
            </a:r>
            <a:r>
              <a:rPr lang="en-US" altLang="zh-TW" dirty="0" smtClean="0"/>
              <a:t> </a:t>
            </a:r>
            <a:r>
              <a:rPr lang="en-US" altLang="zh-TW" dirty="0" err="1" smtClean="0"/>
              <a:t>rheology</a:t>
            </a:r>
            <a:r>
              <a:rPr lang="en-US" altLang="zh-TW" dirty="0" smtClean="0"/>
              <a:t>, how Earth’s materials are deforming, is a key issue to model the dynamics of the Earth</a:t>
            </a:r>
            <a:r>
              <a:rPr lang="en-US" altLang="zh-TW" baseline="0" dirty="0" smtClean="0"/>
              <a:t> interior.</a:t>
            </a:r>
          </a:p>
          <a:p>
            <a:pPr>
              <a:buFontTx/>
              <a:buNone/>
            </a:pPr>
            <a:r>
              <a:rPr lang="en-US" altLang="zh-TW" baseline="0" dirty="0" smtClean="0"/>
              <a:t>- At the surface, we can observe many examples of folded rocks or faulted rocks.</a:t>
            </a:r>
          </a:p>
          <a:p>
            <a:pPr>
              <a:buFontTx/>
              <a:buNone/>
            </a:pPr>
            <a:r>
              <a:rPr lang="en-US" altLang="zh-TW" dirty="0" smtClean="0"/>
              <a:t>- This is evidence that rocks are being deformed, in the crust and in the Earth’s interior.</a:t>
            </a:r>
            <a:endParaRPr lang="zh-TW" altLang="en-US" dirty="0"/>
          </a:p>
        </p:txBody>
      </p:sp>
      <p:sp>
        <p:nvSpPr>
          <p:cNvPr id="4" name="Slide Number Placeholder 3"/>
          <p:cNvSpPr>
            <a:spLocks noGrp="1"/>
          </p:cNvSpPr>
          <p:nvPr>
            <p:ph type="sldNum" sz="quarter" idx="10"/>
          </p:nvPr>
        </p:nvSpPr>
        <p:spPr/>
        <p:txBody>
          <a:bodyPr/>
          <a:lstStyle/>
          <a:p>
            <a:fld id="{16732F45-58F6-4825-90B2-249D40A17FC4}" type="slidenum">
              <a:rPr lang="zh-TW" altLang="en-US" smtClean="0"/>
              <a:pPr/>
              <a:t>3</a:t>
            </a:fld>
            <a:endParaRPr lang="zh-TW" altLang="en-US"/>
          </a:p>
        </p:txBody>
      </p:sp>
    </p:spTree>
    <p:extLst>
      <p:ext uri="{BB962C8B-B14F-4D97-AF65-F5344CB8AC3E}">
        <p14:creationId xmlns:p14="http://schemas.microsoft.com/office/powerpoint/2010/main" val="429413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altLang="zh-TW" dirty="0" smtClean="0"/>
              <a:t>- There are several ways to define the strain.</a:t>
            </a:r>
          </a:p>
          <a:p>
            <a:pPr>
              <a:buFontTx/>
              <a:buNone/>
            </a:pPr>
            <a:r>
              <a:rPr lang="en-US" altLang="zh-TW" dirty="0" smtClean="0"/>
              <a:t>- A</a:t>
            </a:r>
            <a:r>
              <a:rPr lang="en-US" altLang="zh-TW" baseline="0" dirty="0" smtClean="0"/>
              <a:t> </a:t>
            </a:r>
            <a:r>
              <a:rPr lang="en-US" altLang="zh-TW" dirty="0" smtClean="0"/>
              <a:t>way to define the strain that is convenient</a:t>
            </a:r>
            <a:r>
              <a:rPr lang="en-US" altLang="zh-TW" baseline="0" dirty="0" smtClean="0"/>
              <a:t> in Earth sciences is to use the displacement gradient, assuming </a:t>
            </a:r>
            <a:r>
              <a:rPr lang="en-US" altLang="zh-TW" baseline="0" dirty="0" err="1" smtClean="0"/>
              <a:t>infenetisimal</a:t>
            </a:r>
            <a:r>
              <a:rPr lang="en-US" altLang="zh-TW" baseline="0" dirty="0" smtClean="0"/>
              <a:t> strain </a:t>
            </a:r>
            <a:endParaRPr lang="zh-TW" altLang="en-US" dirty="0"/>
          </a:p>
        </p:txBody>
      </p:sp>
      <p:sp>
        <p:nvSpPr>
          <p:cNvPr id="4" name="Slide Number Placeholder 3"/>
          <p:cNvSpPr>
            <a:spLocks noGrp="1"/>
          </p:cNvSpPr>
          <p:nvPr>
            <p:ph type="sldNum" sz="quarter" idx="10"/>
          </p:nvPr>
        </p:nvSpPr>
        <p:spPr/>
        <p:txBody>
          <a:bodyPr/>
          <a:lstStyle/>
          <a:p>
            <a:fld id="{16732F45-58F6-4825-90B2-249D40A17FC4}" type="slidenum">
              <a:rPr lang="zh-TW" altLang="en-US" smtClean="0"/>
              <a:pPr/>
              <a:t>7</a:t>
            </a:fld>
            <a:endParaRPr lang="zh-TW" altLang="en-US"/>
          </a:p>
        </p:txBody>
      </p:sp>
    </p:spTree>
    <p:extLst>
      <p:ext uri="{BB962C8B-B14F-4D97-AF65-F5344CB8AC3E}">
        <p14:creationId xmlns:p14="http://schemas.microsoft.com/office/powerpoint/2010/main" val="3052461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altLang="zh-TW" dirty="0" smtClean="0"/>
              <a:t>- There are several ways to define the strain.</a:t>
            </a:r>
          </a:p>
          <a:p>
            <a:pPr>
              <a:buFontTx/>
              <a:buNone/>
            </a:pPr>
            <a:r>
              <a:rPr lang="en-US" altLang="zh-TW" dirty="0" smtClean="0"/>
              <a:t>- A</a:t>
            </a:r>
            <a:r>
              <a:rPr lang="en-US" altLang="zh-TW" baseline="0" dirty="0" smtClean="0"/>
              <a:t> </a:t>
            </a:r>
            <a:r>
              <a:rPr lang="en-US" altLang="zh-TW" dirty="0" smtClean="0"/>
              <a:t>way to define the strain that is convenient</a:t>
            </a:r>
            <a:r>
              <a:rPr lang="en-US" altLang="zh-TW" baseline="0" dirty="0" smtClean="0"/>
              <a:t> in Earth sciences is to use the displacement gradient, assuming </a:t>
            </a:r>
            <a:r>
              <a:rPr lang="en-US" altLang="zh-TW" baseline="0" dirty="0" err="1" smtClean="0"/>
              <a:t>infenetisimal</a:t>
            </a:r>
            <a:r>
              <a:rPr lang="en-US" altLang="zh-TW" baseline="0" dirty="0" smtClean="0"/>
              <a:t> strain </a:t>
            </a:r>
            <a:endParaRPr lang="zh-TW" altLang="en-US" dirty="0"/>
          </a:p>
        </p:txBody>
      </p:sp>
      <p:sp>
        <p:nvSpPr>
          <p:cNvPr id="4" name="Slide Number Placeholder 3"/>
          <p:cNvSpPr>
            <a:spLocks noGrp="1"/>
          </p:cNvSpPr>
          <p:nvPr>
            <p:ph type="sldNum" sz="quarter" idx="10"/>
          </p:nvPr>
        </p:nvSpPr>
        <p:spPr/>
        <p:txBody>
          <a:bodyPr/>
          <a:lstStyle/>
          <a:p>
            <a:fld id="{16732F45-58F6-4825-90B2-249D40A17FC4}" type="slidenum">
              <a:rPr lang="zh-TW" altLang="en-US" smtClean="0"/>
              <a:pPr/>
              <a:t>8</a:t>
            </a:fld>
            <a:endParaRPr lang="zh-TW" altLang="en-US"/>
          </a:p>
        </p:txBody>
      </p:sp>
    </p:spTree>
    <p:extLst>
      <p:ext uri="{BB962C8B-B14F-4D97-AF65-F5344CB8AC3E}">
        <p14:creationId xmlns:p14="http://schemas.microsoft.com/office/powerpoint/2010/main" val="4206028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altLang="zh-TW" dirty="0" smtClean="0"/>
              <a:t>- There are several ways to define the strain.</a:t>
            </a:r>
          </a:p>
          <a:p>
            <a:pPr>
              <a:buFontTx/>
              <a:buNone/>
            </a:pPr>
            <a:r>
              <a:rPr lang="en-US" altLang="zh-TW" dirty="0" smtClean="0"/>
              <a:t>- A</a:t>
            </a:r>
            <a:r>
              <a:rPr lang="en-US" altLang="zh-TW" baseline="0" dirty="0" smtClean="0"/>
              <a:t> </a:t>
            </a:r>
            <a:r>
              <a:rPr lang="en-US" altLang="zh-TW" dirty="0" smtClean="0"/>
              <a:t>way to define the strain that is convenient</a:t>
            </a:r>
            <a:r>
              <a:rPr lang="en-US" altLang="zh-TW" baseline="0" dirty="0" smtClean="0"/>
              <a:t> in Earth sciences is to use the displacement gradient, assuming </a:t>
            </a:r>
            <a:r>
              <a:rPr lang="en-US" altLang="zh-TW" baseline="0" dirty="0" err="1" smtClean="0"/>
              <a:t>infenetisimal</a:t>
            </a:r>
            <a:r>
              <a:rPr lang="en-US" altLang="zh-TW" baseline="0" dirty="0" smtClean="0"/>
              <a:t> strain </a:t>
            </a:r>
            <a:endParaRPr lang="zh-TW" altLang="en-US" dirty="0"/>
          </a:p>
        </p:txBody>
      </p:sp>
      <p:sp>
        <p:nvSpPr>
          <p:cNvPr id="4" name="Slide Number Placeholder 3"/>
          <p:cNvSpPr>
            <a:spLocks noGrp="1"/>
          </p:cNvSpPr>
          <p:nvPr>
            <p:ph type="sldNum" sz="quarter" idx="10"/>
          </p:nvPr>
        </p:nvSpPr>
        <p:spPr/>
        <p:txBody>
          <a:bodyPr/>
          <a:lstStyle/>
          <a:p>
            <a:fld id="{16732F45-58F6-4825-90B2-249D40A17FC4}" type="slidenum">
              <a:rPr lang="zh-TW" altLang="en-US" smtClean="0"/>
              <a:pPr/>
              <a:t>11</a:t>
            </a:fld>
            <a:endParaRPr lang="zh-TW" altLang="en-US"/>
          </a:p>
        </p:txBody>
      </p:sp>
    </p:spTree>
    <p:extLst>
      <p:ext uri="{BB962C8B-B14F-4D97-AF65-F5344CB8AC3E}">
        <p14:creationId xmlns:p14="http://schemas.microsoft.com/office/powerpoint/2010/main" val="2278810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altLang="zh-TW" dirty="0" smtClean="0"/>
              <a:t>- We can now generalize these ideas to 3 dimensions, and define two tensor:</a:t>
            </a:r>
          </a:p>
          <a:p>
            <a:pPr>
              <a:buFontTx/>
              <a:buNone/>
            </a:pPr>
            <a:r>
              <a:rPr lang="en-US" altLang="zh-TW" dirty="0" smtClean="0"/>
              <a:t> * </a:t>
            </a:r>
            <a:r>
              <a:rPr lang="en-US" altLang="zh-TW" dirty="0" err="1" smtClean="0"/>
              <a:t>Vorticity</a:t>
            </a:r>
            <a:r>
              <a:rPr lang="en-US" altLang="zh-TW" dirty="0" smtClean="0"/>
              <a:t>, for pure rotation</a:t>
            </a:r>
          </a:p>
          <a:p>
            <a:pPr>
              <a:buFontTx/>
              <a:buNone/>
            </a:pPr>
            <a:r>
              <a:rPr lang="en-US" altLang="zh-TW" dirty="0" smtClean="0"/>
              <a:t> * And</a:t>
            </a:r>
            <a:r>
              <a:rPr lang="en-US" altLang="zh-TW" baseline="0" dirty="0" smtClean="0"/>
              <a:t> strain tensor, as the symmetric part of the displacement gradient tensor</a:t>
            </a:r>
            <a:endParaRPr lang="zh-TW" altLang="en-US" dirty="0"/>
          </a:p>
        </p:txBody>
      </p:sp>
      <p:sp>
        <p:nvSpPr>
          <p:cNvPr id="4" name="Slide Number Placeholder 3"/>
          <p:cNvSpPr>
            <a:spLocks noGrp="1"/>
          </p:cNvSpPr>
          <p:nvPr>
            <p:ph type="sldNum" sz="quarter" idx="10"/>
          </p:nvPr>
        </p:nvSpPr>
        <p:spPr/>
        <p:txBody>
          <a:bodyPr/>
          <a:lstStyle/>
          <a:p>
            <a:fld id="{16732F45-58F6-4825-90B2-249D40A17FC4}" type="slidenum">
              <a:rPr lang="zh-TW" altLang="en-US" smtClean="0"/>
              <a:pPr/>
              <a:t>12</a:t>
            </a:fld>
            <a:endParaRPr lang="zh-TW" altLang="en-US"/>
          </a:p>
        </p:txBody>
      </p:sp>
    </p:spTree>
    <p:extLst>
      <p:ext uri="{BB962C8B-B14F-4D97-AF65-F5344CB8AC3E}">
        <p14:creationId xmlns:p14="http://schemas.microsoft.com/office/powerpoint/2010/main" val="201785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dirty="0" smtClean="0"/>
              <a:t>- If you take an</a:t>
            </a:r>
            <a:r>
              <a:rPr lang="en-US" altLang="zh-TW" baseline="0" dirty="0" smtClean="0"/>
              <a:t> elastic band, and stretch it always with the same stress, the deformation will always remain </a:t>
            </a:r>
            <a:r>
              <a:rPr lang="en-US" altLang="zh-TW" baseline="0" smtClean="0"/>
              <a:t>the same.</a:t>
            </a:r>
            <a:endParaRPr lang="zh-TW" altLang="en-US"/>
          </a:p>
        </p:txBody>
      </p:sp>
      <p:sp>
        <p:nvSpPr>
          <p:cNvPr id="4" name="Slide Number Placeholder 3"/>
          <p:cNvSpPr>
            <a:spLocks noGrp="1"/>
          </p:cNvSpPr>
          <p:nvPr>
            <p:ph type="sldNum" sz="quarter" idx="10"/>
          </p:nvPr>
        </p:nvSpPr>
        <p:spPr/>
        <p:txBody>
          <a:bodyPr/>
          <a:lstStyle/>
          <a:p>
            <a:fld id="{16732F45-58F6-4825-90B2-249D40A17FC4}" type="slidenum">
              <a:rPr lang="zh-TW" altLang="en-US" smtClean="0"/>
              <a:pPr/>
              <a:t>14</a:t>
            </a:fld>
            <a:endParaRPr lang="zh-TW" altLang="en-US"/>
          </a:p>
        </p:txBody>
      </p:sp>
    </p:spTree>
    <p:extLst>
      <p:ext uri="{BB962C8B-B14F-4D97-AF65-F5344CB8AC3E}">
        <p14:creationId xmlns:p14="http://schemas.microsoft.com/office/powerpoint/2010/main" val="542746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solidFill>
                  <a:srgbClr val="002060"/>
                </a:solidFill>
                <a:latin typeface="Arial Unicode MS" pitchFamily="34" charset="-128"/>
                <a:ea typeface="Arial Unicode MS" pitchFamily="34" charset="-128"/>
                <a:cs typeface="Arial Unicode MS" pitchFamily="34" charset="-128"/>
              </a:rPr>
              <a:t>- </a:t>
            </a:r>
            <a:r>
              <a:rPr lang="en-US" altLang="zh-TW" sz="1200" spc="-50" dirty="0" smtClean="0">
                <a:solidFill>
                  <a:srgbClr val="002060"/>
                </a:solidFill>
                <a:latin typeface="Arial Unicode MS" pitchFamily="34" charset="-128"/>
                <a:ea typeface="Arial Unicode MS" pitchFamily="34" charset="-128"/>
                <a:cs typeface="Arial Unicode MS" pitchFamily="34" charset="-128"/>
              </a:rPr>
              <a:t>Constitutive equation relates stress and strain-rate</a:t>
            </a:r>
            <a:r>
              <a:rPr lang="en-US" altLang="zh-TW" sz="1200" dirty="0" smtClean="0">
                <a:solidFill>
                  <a:srgbClr val="002060"/>
                </a:solidFill>
                <a:latin typeface="Arial Unicode MS" pitchFamily="34" charset="-128"/>
                <a:ea typeface="Arial Unicode MS" pitchFamily="34" charset="-128"/>
                <a:cs typeface="Arial Unicode MS" pitchFamily="34" charset="-128"/>
              </a:rPr>
              <a:t>.</a:t>
            </a:r>
          </a:p>
          <a:p>
            <a:endParaRPr lang="zh-TW" altLang="en-US" dirty="0"/>
          </a:p>
        </p:txBody>
      </p:sp>
      <p:sp>
        <p:nvSpPr>
          <p:cNvPr id="4" name="Slide Number Placeholder 3"/>
          <p:cNvSpPr>
            <a:spLocks noGrp="1"/>
          </p:cNvSpPr>
          <p:nvPr>
            <p:ph type="sldNum" sz="quarter" idx="10"/>
          </p:nvPr>
        </p:nvSpPr>
        <p:spPr/>
        <p:txBody>
          <a:bodyPr/>
          <a:lstStyle/>
          <a:p>
            <a:fld id="{16732F45-58F6-4825-90B2-249D40A17FC4}" type="slidenum">
              <a:rPr lang="zh-TW" altLang="en-US" smtClean="0"/>
              <a:pPr/>
              <a:t>16</a:t>
            </a:fld>
            <a:endParaRPr lang="zh-TW" altLang="en-US"/>
          </a:p>
        </p:txBody>
      </p:sp>
    </p:spTree>
    <p:extLst>
      <p:ext uri="{BB962C8B-B14F-4D97-AF65-F5344CB8AC3E}">
        <p14:creationId xmlns:p14="http://schemas.microsoft.com/office/powerpoint/2010/main" val="1682440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732F45-58F6-4825-90B2-249D40A17FC4}" type="slidenum">
              <a:rPr lang="zh-TW" altLang="en-US" smtClean="0"/>
              <a:pPr/>
              <a:t>18</a:t>
            </a:fld>
            <a:endParaRPr lang="zh-TW" altLang="en-US"/>
          </a:p>
        </p:txBody>
      </p:sp>
    </p:spTree>
    <p:extLst>
      <p:ext uri="{BB962C8B-B14F-4D97-AF65-F5344CB8AC3E}">
        <p14:creationId xmlns:p14="http://schemas.microsoft.com/office/powerpoint/2010/main" val="2767201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TW" smtClean="0"/>
              <a:t>Click to edit Master title style</a:t>
            </a:r>
            <a:endParaRPr lang="zh-TW"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smtClean="0"/>
              <a:t>Click to edit Master subtitle style</a:t>
            </a:r>
            <a:endParaRPr lang="zh-TW" altLang="en-US"/>
          </a:p>
        </p:txBody>
      </p:sp>
      <p:sp>
        <p:nvSpPr>
          <p:cNvPr id="4" name="Date Placeholder 3"/>
          <p:cNvSpPr>
            <a:spLocks noGrp="1"/>
          </p:cNvSpPr>
          <p:nvPr>
            <p:ph type="dt" sz="half" idx="10"/>
          </p:nvPr>
        </p:nvSpPr>
        <p:spPr/>
        <p:txBody>
          <a:bodyPr/>
          <a:lstStyle/>
          <a:p>
            <a:fld id="{F38DBF99-3C31-46D2-A985-4D34E176DE6F}" type="datetimeFigureOut">
              <a:rPr lang="zh-TW" altLang="en-US" smtClean="0"/>
              <a:pPr/>
              <a:t>2019/12/18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530BB1A-0F6A-497D-B6F2-2E34A05C4B67}"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Date Placeholder 3"/>
          <p:cNvSpPr>
            <a:spLocks noGrp="1"/>
          </p:cNvSpPr>
          <p:nvPr>
            <p:ph type="dt" sz="half" idx="10"/>
          </p:nvPr>
        </p:nvSpPr>
        <p:spPr/>
        <p:txBody>
          <a:bodyPr/>
          <a:lstStyle/>
          <a:p>
            <a:fld id="{F38DBF99-3C31-46D2-A985-4D34E176DE6F}" type="datetimeFigureOut">
              <a:rPr lang="zh-TW" altLang="en-US" smtClean="0"/>
              <a:pPr/>
              <a:t>2019/12/18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530BB1A-0F6A-497D-B6F2-2E34A05C4B67}"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Date Placeholder 3"/>
          <p:cNvSpPr>
            <a:spLocks noGrp="1"/>
          </p:cNvSpPr>
          <p:nvPr>
            <p:ph type="dt" sz="half" idx="10"/>
          </p:nvPr>
        </p:nvSpPr>
        <p:spPr/>
        <p:txBody>
          <a:bodyPr/>
          <a:lstStyle/>
          <a:p>
            <a:fld id="{F38DBF99-3C31-46D2-A985-4D34E176DE6F}" type="datetimeFigureOut">
              <a:rPr lang="zh-TW" altLang="en-US" smtClean="0"/>
              <a:pPr/>
              <a:t>2019/12/18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530BB1A-0F6A-497D-B6F2-2E34A05C4B67}"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Date Placeholder 3"/>
          <p:cNvSpPr>
            <a:spLocks noGrp="1"/>
          </p:cNvSpPr>
          <p:nvPr>
            <p:ph type="dt" sz="half" idx="10"/>
          </p:nvPr>
        </p:nvSpPr>
        <p:spPr/>
        <p:txBody>
          <a:bodyPr/>
          <a:lstStyle/>
          <a:p>
            <a:fld id="{F38DBF99-3C31-46D2-A985-4D34E176DE6F}" type="datetimeFigureOut">
              <a:rPr lang="zh-TW" altLang="en-US" smtClean="0"/>
              <a:pPr/>
              <a:t>2019/12/18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530BB1A-0F6A-497D-B6F2-2E34A05C4B67}"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TW" smtClean="0"/>
              <a:t>Click to edit Master title style</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TW" smtClean="0"/>
              <a:t>Click to edit Master text styles</a:t>
            </a:r>
          </a:p>
        </p:txBody>
      </p:sp>
      <p:sp>
        <p:nvSpPr>
          <p:cNvPr id="4" name="Date Placeholder 3"/>
          <p:cNvSpPr>
            <a:spLocks noGrp="1"/>
          </p:cNvSpPr>
          <p:nvPr>
            <p:ph type="dt" sz="half" idx="10"/>
          </p:nvPr>
        </p:nvSpPr>
        <p:spPr/>
        <p:txBody>
          <a:bodyPr/>
          <a:lstStyle/>
          <a:p>
            <a:fld id="{F38DBF99-3C31-46D2-A985-4D34E176DE6F}" type="datetimeFigureOut">
              <a:rPr lang="zh-TW" altLang="en-US" smtClean="0"/>
              <a:pPr/>
              <a:t>2019/12/18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530BB1A-0F6A-497D-B6F2-2E34A05C4B67}"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Date Placeholder 4"/>
          <p:cNvSpPr>
            <a:spLocks noGrp="1"/>
          </p:cNvSpPr>
          <p:nvPr>
            <p:ph type="dt" sz="half" idx="10"/>
          </p:nvPr>
        </p:nvSpPr>
        <p:spPr/>
        <p:txBody>
          <a:bodyPr/>
          <a:lstStyle/>
          <a:p>
            <a:fld id="{F38DBF99-3C31-46D2-A985-4D34E176DE6F}" type="datetimeFigureOut">
              <a:rPr lang="zh-TW" altLang="en-US" smtClean="0"/>
              <a:pPr/>
              <a:t>2019/12/18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530BB1A-0F6A-497D-B6F2-2E34A05C4B67}"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smtClean="0"/>
              <a:t>Click to edit Master title style</a:t>
            </a:r>
            <a:endParaRPr lang="zh-TW"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7" name="Date Placeholder 6"/>
          <p:cNvSpPr>
            <a:spLocks noGrp="1"/>
          </p:cNvSpPr>
          <p:nvPr>
            <p:ph type="dt" sz="half" idx="10"/>
          </p:nvPr>
        </p:nvSpPr>
        <p:spPr/>
        <p:txBody>
          <a:bodyPr/>
          <a:lstStyle/>
          <a:p>
            <a:fld id="{F38DBF99-3C31-46D2-A985-4D34E176DE6F}" type="datetimeFigureOut">
              <a:rPr lang="zh-TW" altLang="en-US" smtClean="0"/>
              <a:pPr/>
              <a:t>2019/12/18</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0530BB1A-0F6A-497D-B6F2-2E34A05C4B67}"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Date Placeholder 2"/>
          <p:cNvSpPr>
            <a:spLocks noGrp="1"/>
          </p:cNvSpPr>
          <p:nvPr>
            <p:ph type="dt" sz="half" idx="10"/>
          </p:nvPr>
        </p:nvSpPr>
        <p:spPr/>
        <p:txBody>
          <a:bodyPr/>
          <a:lstStyle/>
          <a:p>
            <a:fld id="{F38DBF99-3C31-46D2-A985-4D34E176DE6F}" type="datetimeFigureOut">
              <a:rPr lang="zh-TW" altLang="en-US" smtClean="0"/>
              <a:pPr/>
              <a:t>2019/12/18</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0530BB1A-0F6A-497D-B6F2-2E34A05C4B67}"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8DBF99-3C31-46D2-A985-4D34E176DE6F}" type="datetimeFigureOut">
              <a:rPr lang="zh-TW" altLang="en-US" smtClean="0"/>
              <a:pPr/>
              <a:t>2019/12/18</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0530BB1A-0F6A-497D-B6F2-2E34A05C4B67}"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TW" smtClean="0"/>
              <a:t>Click to edit Master title style</a:t>
            </a:r>
            <a:endParaRPr lang="zh-TW"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fld id="{F38DBF99-3C31-46D2-A985-4D34E176DE6F}" type="datetimeFigureOut">
              <a:rPr lang="zh-TW" altLang="en-US" smtClean="0"/>
              <a:pPr/>
              <a:t>2019/12/18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530BB1A-0F6A-497D-B6F2-2E34A05C4B67}"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TW" smtClean="0"/>
              <a:t>Click to edit Master title style</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fld id="{F38DBF99-3C31-46D2-A985-4D34E176DE6F}" type="datetimeFigureOut">
              <a:rPr lang="zh-TW" altLang="en-US" smtClean="0"/>
              <a:pPr/>
              <a:t>2019/12/18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530BB1A-0F6A-497D-B6F2-2E34A05C4B67}"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TW" smtClean="0"/>
              <a:t>Click to edit Master title style</a:t>
            </a:r>
            <a:endParaRPr lang="zh-TW"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8DBF99-3C31-46D2-A985-4D34E176DE6F}" type="datetimeFigureOut">
              <a:rPr lang="zh-TW" altLang="en-US" smtClean="0"/>
              <a:pPr/>
              <a:t>2019/12/18</a:t>
            </a:fld>
            <a:endParaRPr lang="zh-TW"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0BB1A-0F6A-497D-B6F2-2E34A05C4B67}"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5.wmf"/><Relationship Id="rId5" Type="http://schemas.openxmlformats.org/officeDocument/2006/relationships/oleObject" Target="../embeddings/oleObject6.bin"/><Relationship Id="rId4" Type="http://schemas.openxmlformats.org/officeDocument/2006/relationships/image" Target="../media/image24.wmf"/></Relationships>
</file>

<file path=ppt/slides/_rels/slide10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06.png"/></Relationships>
</file>

<file path=ppt/slides/_rels/slide10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06.png"/><Relationship Id="rId4" Type="http://schemas.openxmlformats.org/officeDocument/2006/relationships/image" Target="../media/image208.emf"/></Relationships>
</file>

<file path=ppt/slides/_rels/slide105.xml.rels><?xml version="1.0" encoding="UTF-8" standalone="yes"?>
<Relationships xmlns="http://schemas.openxmlformats.org/package/2006/relationships"><Relationship Id="rId3" Type="http://schemas.openxmlformats.org/officeDocument/2006/relationships/image" Target="../media/image210.gif"/><Relationship Id="rId2" Type="http://schemas.openxmlformats.org/officeDocument/2006/relationships/image" Target="../media/image209.jpeg"/><Relationship Id="rId1" Type="http://schemas.openxmlformats.org/officeDocument/2006/relationships/slideLayout" Target="../slideLayouts/slideLayout6.xml"/><Relationship Id="rId4" Type="http://schemas.openxmlformats.org/officeDocument/2006/relationships/image" Target="../media/image211.gi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5.xml"/><Relationship Id="rId7" Type="http://schemas.openxmlformats.org/officeDocument/2006/relationships/image" Target="../media/image27.w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28.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36.jpeg"/><Relationship Id="rId3" Type="http://schemas.openxmlformats.org/officeDocument/2006/relationships/notesSlide" Target="../notesSlides/notesSlide6.xml"/><Relationship Id="rId7" Type="http://schemas.openxmlformats.org/officeDocument/2006/relationships/image" Target="../media/image32.wmf"/><Relationship Id="rId12" Type="http://schemas.openxmlformats.org/officeDocument/2006/relationships/image" Target="../media/image35.jpe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34.wmf"/><Relationship Id="rId5" Type="http://schemas.openxmlformats.org/officeDocument/2006/relationships/image" Target="../media/image31.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33.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43.w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40.wmf"/><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42.wmf"/><Relationship Id="rId4" Type="http://schemas.openxmlformats.org/officeDocument/2006/relationships/image" Target="../media/image39.wmf"/><Relationship Id="rId9" Type="http://schemas.openxmlformats.org/officeDocument/2006/relationships/oleObject" Target="../embeddings/oleObject17.bin"/></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video" Target="file:///E:\Frederic\CV-and-Applications\UU_2014\Files-presentations\Non-Newtonian_Flow_SD-2.mp4" TargetMode="External"/><Relationship Id="rId7" Type="http://schemas.openxmlformats.org/officeDocument/2006/relationships/slideLayout" Target="../slideLayouts/slideLayout6.xml"/><Relationship Id="rId2" Type="http://schemas.openxmlformats.org/officeDocument/2006/relationships/video" Target="file:///E:\Frederic\CV-and-Applications\UU_2014\Files-presentations\Non-Newtonian_Flow_SD.mp4" TargetMode="External"/><Relationship Id="rId1" Type="http://schemas.openxmlformats.org/officeDocument/2006/relationships/video" Target="file:///E:\Frederic\CV-and-Applications\UU_2014\Files-presentations\Non-Newtonian-Flows.mp4" TargetMode="External"/><Relationship Id="rId6" Type="http://schemas.openxmlformats.org/officeDocument/2006/relationships/video" Target="../media/media1.mp4"/><Relationship Id="rId11" Type="http://schemas.openxmlformats.org/officeDocument/2006/relationships/image" Target="../media/image46.png"/><Relationship Id="rId5" Type="http://schemas.microsoft.com/office/2007/relationships/media" Target="../media/media1.mp4"/><Relationship Id="rId10" Type="http://schemas.openxmlformats.org/officeDocument/2006/relationships/image" Target="../media/image45.png"/><Relationship Id="rId4" Type="http://schemas.openxmlformats.org/officeDocument/2006/relationships/video" Target="file:///E:\Frederic\CV-and-Applications\UU_2014\Files-presentations\Non%2520Newtonian%2520Flow-SD.mp4" TargetMode="External"/><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1.wmf"/><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20.bin"/><Relationship Id="rId5" Type="http://schemas.openxmlformats.org/officeDocument/2006/relationships/image" Target="../media/image50.wmf"/><Relationship Id="rId4" Type="http://schemas.openxmlformats.org/officeDocument/2006/relationships/oleObject" Target="../embeddings/oleObject19.bin"/></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56.wmf"/><Relationship Id="rId5" Type="http://schemas.openxmlformats.org/officeDocument/2006/relationships/oleObject" Target="../embeddings/oleObject22.bin"/><Relationship Id="rId4" Type="http://schemas.openxmlformats.org/officeDocument/2006/relationships/image" Target="../media/image55.wmf"/></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wmf"/></Relationships>
</file>

<file path=ppt/slides/_rels/slide5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eg"/><Relationship Id="rId1" Type="http://schemas.openxmlformats.org/officeDocument/2006/relationships/slideLayout" Target="../slideLayouts/slideLayout6.xml"/><Relationship Id="rId4" Type="http://schemas.openxmlformats.org/officeDocument/2006/relationships/image" Target="../media/image105.jpeg"/></Relationships>
</file>

<file path=ppt/slides/_rels/slide58.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112.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111.wmf"/><Relationship Id="rId5" Type="http://schemas.openxmlformats.org/officeDocument/2006/relationships/oleObject" Target="../embeddings/oleObject25.bin"/><Relationship Id="rId4" Type="http://schemas.openxmlformats.org/officeDocument/2006/relationships/image" Target="../media/image110.wmf"/></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116.wmf"/><Relationship Id="rId3" Type="http://schemas.openxmlformats.org/officeDocument/2006/relationships/oleObject" Target="../embeddings/oleObject27.bin"/><Relationship Id="rId7" Type="http://schemas.openxmlformats.org/officeDocument/2006/relationships/image" Target="../media/image24.wmf"/><Relationship Id="rId12" Type="http://schemas.openxmlformats.org/officeDocument/2006/relationships/oleObject" Target="../embeddings/oleObject31.bin"/><Relationship Id="rId2" Type="http://schemas.openxmlformats.org/officeDocument/2006/relationships/slideLayout" Target="../slideLayouts/slideLayout6.xml"/><Relationship Id="rId16" Type="http://schemas.openxmlformats.org/officeDocument/2006/relationships/oleObject" Target="../embeddings/oleObject33.bin"/><Relationship Id="rId1" Type="http://schemas.openxmlformats.org/officeDocument/2006/relationships/vmlDrawing" Target="../drawings/vmlDrawing10.vml"/><Relationship Id="rId6" Type="http://schemas.openxmlformats.org/officeDocument/2006/relationships/oleObject" Target="../embeddings/oleObject28.bin"/><Relationship Id="rId11" Type="http://schemas.openxmlformats.org/officeDocument/2006/relationships/image" Target="../media/image115.wmf"/><Relationship Id="rId5" Type="http://schemas.openxmlformats.org/officeDocument/2006/relationships/image" Target="../media/image118.png"/><Relationship Id="rId15" Type="http://schemas.openxmlformats.org/officeDocument/2006/relationships/image" Target="../media/image117.wmf"/><Relationship Id="rId10" Type="http://schemas.openxmlformats.org/officeDocument/2006/relationships/oleObject" Target="../embeddings/oleObject30.bin"/><Relationship Id="rId4" Type="http://schemas.openxmlformats.org/officeDocument/2006/relationships/image" Target="../media/image113.wmf"/><Relationship Id="rId9" Type="http://schemas.openxmlformats.org/officeDocument/2006/relationships/image" Target="../media/image114.wmf"/><Relationship Id="rId14" Type="http://schemas.openxmlformats.org/officeDocument/2006/relationships/oleObject" Target="../embeddings/oleObject32.bin"/></Relationships>
</file>

<file path=ppt/slides/_rels/slide64.xml.rels><?xml version="1.0" encoding="UTF-8" standalone="yes"?>
<Relationships xmlns="http://schemas.openxmlformats.org/package/2006/relationships"><Relationship Id="rId8" Type="http://schemas.openxmlformats.org/officeDocument/2006/relationships/image" Target="../media/image121.wmf"/><Relationship Id="rId3" Type="http://schemas.openxmlformats.org/officeDocument/2006/relationships/oleObject" Target="../embeddings/oleObject34.bin"/><Relationship Id="rId7" Type="http://schemas.openxmlformats.org/officeDocument/2006/relationships/oleObject" Target="../embeddings/oleObject36.bin"/><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image" Target="../media/image120.wmf"/><Relationship Id="rId5" Type="http://schemas.openxmlformats.org/officeDocument/2006/relationships/oleObject" Target="../embeddings/oleObject35.bin"/><Relationship Id="rId4" Type="http://schemas.openxmlformats.org/officeDocument/2006/relationships/image" Target="../media/image119.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126.wmf"/><Relationship Id="rId3" Type="http://schemas.openxmlformats.org/officeDocument/2006/relationships/oleObject" Target="../embeddings/oleObject37.bin"/><Relationship Id="rId7" Type="http://schemas.openxmlformats.org/officeDocument/2006/relationships/image" Target="../media/image123.wmf"/><Relationship Id="rId12" Type="http://schemas.openxmlformats.org/officeDocument/2006/relationships/oleObject" Target="../embeddings/oleObject41.bin"/><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oleObject" Target="../embeddings/oleObject38.bin"/><Relationship Id="rId11" Type="http://schemas.openxmlformats.org/officeDocument/2006/relationships/image" Target="../media/image125.wmf"/><Relationship Id="rId5" Type="http://schemas.openxmlformats.org/officeDocument/2006/relationships/image" Target="../media/image128.jpeg"/><Relationship Id="rId15" Type="http://schemas.openxmlformats.org/officeDocument/2006/relationships/image" Target="../media/image127.wmf"/><Relationship Id="rId10" Type="http://schemas.openxmlformats.org/officeDocument/2006/relationships/oleObject" Target="../embeddings/oleObject40.bin"/><Relationship Id="rId4" Type="http://schemas.openxmlformats.org/officeDocument/2006/relationships/image" Target="../media/image122.wmf"/><Relationship Id="rId9" Type="http://schemas.openxmlformats.org/officeDocument/2006/relationships/image" Target="../media/image124.wmf"/><Relationship Id="rId14" Type="http://schemas.openxmlformats.org/officeDocument/2006/relationships/oleObject" Target="../embeddings/oleObject42.bin"/></Relationships>
</file>

<file path=ppt/slides/_rels/slide67.xml.rels><?xml version="1.0" encoding="UTF-8" standalone="yes"?>
<Relationships xmlns="http://schemas.openxmlformats.org/package/2006/relationships"><Relationship Id="rId8" Type="http://schemas.openxmlformats.org/officeDocument/2006/relationships/image" Target="../media/image131.wmf"/><Relationship Id="rId13" Type="http://schemas.openxmlformats.org/officeDocument/2006/relationships/oleObject" Target="../embeddings/oleObject48.bin"/><Relationship Id="rId18" Type="http://schemas.openxmlformats.org/officeDocument/2006/relationships/image" Target="../media/image136.wmf"/><Relationship Id="rId3" Type="http://schemas.openxmlformats.org/officeDocument/2006/relationships/oleObject" Target="../embeddings/oleObject43.bin"/><Relationship Id="rId7" Type="http://schemas.openxmlformats.org/officeDocument/2006/relationships/oleObject" Target="../embeddings/oleObject45.bin"/><Relationship Id="rId12" Type="http://schemas.openxmlformats.org/officeDocument/2006/relationships/image" Target="../media/image133.wmf"/><Relationship Id="rId17" Type="http://schemas.openxmlformats.org/officeDocument/2006/relationships/oleObject" Target="../embeddings/oleObject50.bin"/><Relationship Id="rId2" Type="http://schemas.openxmlformats.org/officeDocument/2006/relationships/slideLayout" Target="../slideLayouts/slideLayout6.xml"/><Relationship Id="rId16" Type="http://schemas.openxmlformats.org/officeDocument/2006/relationships/image" Target="../media/image135.wmf"/><Relationship Id="rId1" Type="http://schemas.openxmlformats.org/officeDocument/2006/relationships/vmlDrawing" Target="../drawings/vmlDrawing13.vml"/><Relationship Id="rId6" Type="http://schemas.openxmlformats.org/officeDocument/2006/relationships/image" Target="../media/image130.wmf"/><Relationship Id="rId11" Type="http://schemas.openxmlformats.org/officeDocument/2006/relationships/oleObject" Target="../embeddings/oleObject47.bin"/><Relationship Id="rId5" Type="http://schemas.openxmlformats.org/officeDocument/2006/relationships/oleObject" Target="../embeddings/oleObject44.bin"/><Relationship Id="rId15" Type="http://schemas.openxmlformats.org/officeDocument/2006/relationships/oleObject" Target="../embeddings/oleObject49.bin"/><Relationship Id="rId10" Type="http://schemas.openxmlformats.org/officeDocument/2006/relationships/image" Target="../media/image132.wmf"/><Relationship Id="rId4" Type="http://schemas.openxmlformats.org/officeDocument/2006/relationships/image" Target="../media/image129.wmf"/><Relationship Id="rId9" Type="http://schemas.openxmlformats.org/officeDocument/2006/relationships/oleObject" Target="../embeddings/oleObject46.bin"/><Relationship Id="rId14" Type="http://schemas.openxmlformats.org/officeDocument/2006/relationships/image" Target="../media/image134.wmf"/></Relationships>
</file>

<file path=ppt/slides/_rels/slide68.xml.rels><?xml version="1.0" encoding="UTF-8" standalone="yes"?>
<Relationships xmlns="http://schemas.openxmlformats.org/package/2006/relationships"><Relationship Id="rId8" Type="http://schemas.openxmlformats.org/officeDocument/2006/relationships/image" Target="../media/image139.wmf"/><Relationship Id="rId13" Type="http://schemas.openxmlformats.org/officeDocument/2006/relationships/oleObject" Target="../embeddings/oleObject56.bin"/><Relationship Id="rId3" Type="http://schemas.openxmlformats.org/officeDocument/2006/relationships/oleObject" Target="../embeddings/oleObject51.bin"/><Relationship Id="rId7" Type="http://schemas.openxmlformats.org/officeDocument/2006/relationships/oleObject" Target="../embeddings/oleObject53.bin"/><Relationship Id="rId12" Type="http://schemas.openxmlformats.org/officeDocument/2006/relationships/image" Target="../media/image141.wmf"/><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138.wmf"/><Relationship Id="rId11" Type="http://schemas.openxmlformats.org/officeDocument/2006/relationships/oleObject" Target="../embeddings/oleObject55.bin"/><Relationship Id="rId5" Type="http://schemas.openxmlformats.org/officeDocument/2006/relationships/oleObject" Target="../embeddings/oleObject52.bin"/><Relationship Id="rId10" Type="http://schemas.openxmlformats.org/officeDocument/2006/relationships/image" Target="../media/image140.wmf"/><Relationship Id="rId4" Type="http://schemas.openxmlformats.org/officeDocument/2006/relationships/image" Target="../media/image137.wmf"/><Relationship Id="rId9" Type="http://schemas.openxmlformats.org/officeDocument/2006/relationships/oleObject" Target="../embeddings/oleObject54.bin"/><Relationship Id="rId14" Type="http://schemas.openxmlformats.org/officeDocument/2006/relationships/image" Target="../media/image142.w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8" Type="http://schemas.openxmlformats.org/officeDocument/2006/relationships/image" Target="../media/image145.wmf"/><Relationship Id="rId13" Type="http://schemas.openxmlformats.org/officeDocument/2006/relationships/oleObject" Target="../embeddings/oleObject62.bin"/><Relationship Id="rId18" Type="http://schemas.openxmlformats.org/officeDocument/2006/relationships/oleObject" Target="../embeddings/oleObject65.bin"/><Relationship Id="rId3" Type="http://schemas.openxmlformats.org/officeDocument/2006/relationships/oleObject" Target="../embeddings/oleObject57.bin"/><Relationship Id="rId21" Type="http://schemas.openxmlformats.org/officeDocument/2006/relationships/image" Target="../media/image151.wmf"/><Relationship Id="rId7" Type="http://schemas.openxmlformats.org/officeDocument/2006/relationships/oleObject" Target="../embeddings/oleObject59.bin"/><Relationship Id="rId12" Type="http://schemas.openxmlformats.org/officeDocument/2006/relationships/image" Target="../media/image147.wmf"/><Relationship Id="rId17" Type="http://schemas.openxmlformats.org/officeDocument/2006/relationships/image" Target="../media/image149.wmf"/><Relationship Id="rId2" Type="http://schemas.openxmlformats.org/officeDocument/2006/relationships/slideLayout" Target="../slideLayouts/slideLayout6.xml"/><Relationship Id="rId16" Type="http://schemas.openxmlformats.org/officeDocument/2006/relationships/oleObject" Target="../embeddings/oleObject64.bin"/><Relationship Id="rId20" Type="http://schemas.openxmlformats.org/officeDocument/2006/relationships/oleObject" Target="../embeddings/oleObject66.bin"/><Relationship Id="rId1" Type="http://schemas.openxmlformats.org/officeDocument/2006/relationships/vmlDrawing" Target="../drawings/vmlDrawing15.vml"/><Relationship Id="rId6" Type="http://schemas.openxmlformats.org/officeDocument/2006/relationships/image" Target="../media/image144.wmf"/><Relationship Id="rId11" Type="http://schemas.openxmlformats.org/officeDocument/2006/relationships/oleObject" Target="../embeddings/oleObject61.bin"/><Relationship Id="rId5" Type="http://schemas.openxmlformats.org/officeDocument/2006/relationships/oleObject" Target="../embeddings/oleObject58.bin"/><Relationship Id="rId15" Type="http://schemas.openxmlformats.org/officeDocument/2006/relationships/oleObject" Target="../embeddings/oleObject63.bin"/><Relationship Id="rId23" Type="http://schemas.openxmlformats.org/officeDocument/2006/relationships/image" Target="../media/image152.wmf"/><Relationship Id="rId10" Type="http://schemas.openxmlformats.org/officeDocument/2006/relationships/image" Target="../media/image146.wmf"/><Relationship Id="rId19" Type="http://schemas.openxmlformats.org/officeDocument/2006/relationships/image" Target="../media/image150.wmf"/><Relationship Id="rId4" Type="http://schemas.openxmlformats.org/officeDocument/2006/relationships/image" Target="../media/image143.wmf"/><Relationship Id="rId9" Type="http://schemas.openxmlformats.org/officeDocument/2006/relationships/oleObject" Target="../embeddings/oleObject60.bin"/><Relationship Id="rId14" Type="http://schemas.openxmlformats.org/officeDocument/2006/relationships/image" Target="../media/image148.wmf"/><Relationship Id="rId22" Type="http://schemas.openxmlformats.org/officeDocument/2006/relationships/oleObject" Target="../embeddings/oleObject67.bin"/></Relationships>
</file>

<file path=ppt/slides/_rels/slide7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6.xml"/><Relationship Id="rId4" Type="http://schemas.openxmlformats.org/officeDocument/2006/relationships/image" Target="../media/image155.emf"/></Relationships>
</file>

<file path=ppt/slides/_rels/slide7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6.xml"/><Relationship Id="rId5" Type="http://schemas.openxmlformats.org/officeDocument/2006/relationships/image" Target="../media/image159.emf"/><Relationship Id="rId4" Type="http://schemas.openxmlformats.org/officeDocument/2006/relationships/image" Target="../media/image158.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61.wmf"/><Relationship Id="rId5" Type="http://schemas.openxmlformats.org/officeDocument/2006/relationships/oleObject" Target="../embeddings/oleObject69.bin"/><Relationship Id="rId4" Type="http://schemas.openxmlformats.org/officeDocument/2006/relationships/image" Target="../media/image160.wmf"/></Relationships>
</file>

<file path=ppt/slides/_rels/slide7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166.wmf"/><Relationship Id="rId4" Type="http://schemas.openxmlformats.org/officeDocument/2006/relationships/oleObject" Target="../embeddings/oleObject70.bin"/></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image" Target="../media/image171.png"/><Relationship Id="rId7" Type="http://schemas.openxmlformats.org/officeDocument/2006/relationships/oleObject" Target="../embeddings/oleObject72.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69.wmf"/><Relationship Id="rId5" Type="http://schemas.openxmlformats.org/officeDocument/2006/relationships/oleObject" Target="../embeddings/oleObject71.bin"/><Relationship Id="rId4" Type="http://schemas.openxmlformats.org/officeDocument/2006/relationships/image" Target="../media/image172.png"/></Relationships>
</file>

<file path=ppt/slides/_rels/slide8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3.png"/><Relationship Id="rId7" Type="http://schemas.openxmlformats.org/officeDocument/2006/relationships/image" Target="../media/image21.w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0.wmf"/><Relationship Id="rId4" Type="http://schemas.openxmlformats.org/officeDocument/2006/relationships/oleObject" Target="../embeddings/oleObject2.bin"/><Relationship Id="rId9" Type="http://schemas.openxmlformats.org/officeDocument/2006/relationships/image" Target="../media/image22.wmf"/></Relationships>
</file>

<file path=ppt/slides/_rels/slide90.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85.gif"/><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86.gif"/><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88.gif"/><Relationship Id="rId2" Type="http://schemas.openxmlformats.org/officeDocument/2006/relationships/image" Target="../media/image187.png"/><Relationship Id="rId1" Type="http://schemas.openxmlformats.org/officeDocument/2006/relationships/slideLayout" Target="../slideLayouts/slideLayout6.xml"/><Relationship Id="rId4" Type="http://schemas.openxmlformats.org/officeDocument/2006/relationships/image" Target="../media/image189.jpeg"/></Relationships>
</file>

<file path=ppt/slides/_rels/slide94.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8" Type="http://schemas.openxmlformats.org/officeDocument/2006/relationships/image" Target="../media/image193.wmf"/><Relationship Id="rId3" Type="http://schemas.openxmlformats.org/officeDocument/2006/relationships/oleObject" Target="???" TargetMode="External"/><Relationship Id="rId7" Type="http://schemas.openxmlformats.org/officeDocument/2006/relationships/oleObject" Target="../embeddings/oleObject74.bin"/><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image" Target="../media/image192.wmf"/><Relationship Id="rId5" Type="http://schemas.openxmlformats.org/officeDocument/2006/relationships/oleObject" Target="../embeddings/oleObject73.bin"/><Relationship Id="rId4" Type="http://schemas.openxmlformats.org/officeDocument/2006/relationships/image" Target="../media/image191.png"/></Relationships>
</file>

<file path=ppt/slides/_rels/slide9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97.gif"/><Relationship Id="rId2" Type="http://schemas.openxmlformats.org/officeDocument/2006/relationships/image" Target="../media/image196.jpeg"/><Relationship Id="rId1" Type="http://schemas.openxmlformats.org/officeDocument/2006/relationships/slideLayout" Target="../slideLayouts/slideLayout6.xml"/><Relationship Id="rId4" Type="http://schemas.openxmlformats.org/officeDocument/2006/relationships/image" Target="../media/image19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09600"/>
            <a:ext cx="8305800" cy="1447800"/>
          </a:xfrm>
        </p:spPr>
        <p:txBody>
          <a:bodyPr>
            <a:normAutofit fontScale="90000"/>
          </a:bodyPr>
          <a:lstStyle/>
          <a:p>
            <a:pPr>
              <a:lnSpc>
                <a:spcPct val="150000"/>
              </a:lnSpc>
              <a:spcBef>
                <a:spcPts val="0"/>
              </a:spcBef>
            </a:pPr>
            <a:r>
              <a:rPr lang="en-US" altLang="zh-TW" sz="2700" dirty="0" smtClean="0">
                <a:solidFill>
                  <a:srgbClr val="C00000"/>
                </a:solidFill>
              </a:rPr>
              <a:t>Introduction to Earth Science Systems</a:t>
            </a:r>
            <a:r>
              <a:rPr lang="en-US" altLang="zh-TW" b="1" dirty="0" smtClean="0">
                <a:solidFill>
                  <a:srgbClr val="C00000"/>
                </a:solidFill>
              </a:rPr>
              <a:t/>
            </a:r>
            <a:br>
              <a:rPr lang="en-US" altLang="zh-TW" b="1" dirty="0" smtClean="0">
                <a:solidFill>
                  <a:srgbClr val="C00000"/>
                </a:solidFill>
              </a:rPr>
            </a:br>
            <a:r>
              <a:rPr lang="en-US" altLang="zh-TW" sz="4000" b="1" dirty="0" smtClean="0">
                <a:solidFill>
                  <a:srgbClr val="C00000"/>
                </a:solidFill>
              </a:rPr>
              <a:t>3. Deformation and dynamics</a:t>
            </a:r>
            <a:endParaRPr lang="zh-TW" altLang="en-US" sz="4000" b="1" dirty="0">
              <a:solidFill>
                <a:srgbClr val="C00000"/>
              </a:solidFill>
            </a:endParaRPr>
          </a:p>
        </p:txBody>
      </p:sp>
      <p:sp>
        <p:nvSpPr>
          <p:cNvPr id="3" name="Text Box 6"/>
          <p:cNvSpPr txBox="1">
            <a:spLocks noChangeArrowheads="1"/>
          </p:cNvSpPr>
          <p:nvPr/>
        </p:nvSpPr>
        <p:spPr bwMode="auto">
          <a:xfrm>
            <a:off x="1295400" y="3200400"/>
            <a:ext cx="6248400" cy="2246769"/>
          </a:xfrm>
          <a:prstGeom prst="rect">
            <a:avLst/>
          </a:prstGeom>
          <a:noFill/>
          <a:ln w="9525">
            <a:noFill/>
            <a:miter lim="800000"/>
            <a:headEnd/>
            <a:tailEnd/>
          </a:ln>
          <a:effectLst/>
        </p:spPr>
        <p:txBody>
          <a:bodyPr wrap="square">
            <a:spAutoFit/>
          </a:bodyPr>
          <a:lstStyle/>
          <a:p>
            <a:pPr algn="ctr" defTabSz="360000">
              <a:spcBef>
                <a:spcPct val="50000"/>
              </a:spcBef>
            </a:pPr>
            <a:r>
              <a:rPr lang="en-US" sz="2000" dirty="0" smtClean="0">
                <a:solidFill>
                  <a:srgbClr val="002060"/>
                </a:solidFill>
                <a:latin typeface="Arial" pitchFamily="34" charset="0"/>
                <a:ea typeface="Arial Unicode MS" pitchFamily="34" charset="-128"/>
                <a:cs typeface="Arial" pitchFamily="34" charset="0"/>
              </a:rPr>
              <a:t>- Stress, strain, &amp; rheology</a:t>
            </a:r>
          </a:p>
          <a:p>
            <a:pPr algn="ctr" defTabSz="360000">
              <a:spcBef>
                <a:spcPct val="50000"/>
              </a:spcBef>
            </a:pPr>
            <a:r>
              <a:rPr lang="en-US" sz="2000" dirty="0" smtClean="0">
                <a:solidFill>
                  <a:srgbClr val="002060"/>
                </a:solidFill>
                <a:latin typeface="Arial" pitchFamily="34" charset="0"/>
                <a:ea typeface="Arial Unicode MS" pitchFamily="34" charset="-128"/>
                <a:cs typeface="Arial" pitchFamily="34" charset="0"/>
              </a:rPr>
              <a:t>- Dynamics &amp; plate tectonics</a:t>
            </a:r>
          </a:p>
          <a:p>
            <a:pPr algn="ctr" defTabSz="360000">
              <a:spcBef>
                <a:spcPct val="50000"/>
              </a:spcBef>
            </a:pPr>
            <a:r>
              <a:rPr lang="en-US" sz="2000" dirty="0" smtClean="0">
                <a:solidFill>
                  <a:srgbClr val="002060"/>
                </a:solidFill>
                <a:latin typeface="Arial" pitchFamily="34" charset="0"/>
                <a:ea typeface="Arial Unicode MS" pitchFamily="34" charset="-128"/>
                <a:cs typeface="Arial" pitchFamily="34" charset="0"/>
              </a:rPr>
              <a:t>- Thermal convection</a:t>
            </a:r>
          </a:p>
          <a:p>
            <a:pPr algn="ctr" defTabSz="360000">
              <a:spcBef>
                <a:spcPct val="50000"/>
              </a:spcBef>
            </a:pPr>
            <a:r>
              <a:rPr lang="en-US" sz="2000" dirty="0" smtClean="0">
                <a:solidFill>
                  <a:srgbClr val="002060"/>
                </a:solidFill>
                <a:latin typeface="Arial" pitchFamily="34" charset="0"/>
                <a:ea typeface="Arial Unicode MS" pitchFamily="34" charset="-128"/>
                <a:cs typeface="Arial" pitchFamily="34" charset="0"/>
              </a:rPr>
              <a:t>- A few complexities</a:t>
            </a:r>
          </a:p>
          <a:p>
            <a:pPr algn="ctr" defTabSz="360000">
              <a:spcBef>
                <a:spcPct val="50000"/>
              </a:spcBef>
            </a:pPr>
            <a:r>
              <a:rPr lang="en-US" sz="2000" dirty="0">
                <a:solidFill>
                  <a:srgbClr val="002060"/>
                </a:solidFill>
                <a:latin typeface="Arial" pitchFamily="34" charset="0"/>
                <a:ea typeface="Arial Unicode MS" pitchFamily="34" charset="-128"/>
                <a:cs typeface="Arial" pitchFamily="34" charset="0"/>
              </a:rPr>
              <a:t>- </a:t>
            </a:r>
            <a:r>
              <a:rPr lang="en-US" sz="2000" dirty="0" smtClean="0">
                <a:solidFill>
                  <a:srgbClr val="002060"/>
                </a:solidFill>
                <a:latin typeface="Arial" pitchFamily="34" charset="0"/>
                <a:ea typeface="Arial Unicode MS" pitchFamily="34" charset="-128"/>
                <a:cs typeface="Arial" pitchFamily="34" charset="0"/>
              </a:rPr>
              <a:t>Convection elsewhere </a:t>
            </a:r>
          </a:p>
        </p:txBody>
      </p:sp>
    </p:spTree>
    <p:extLst>
      <p:ext uri="{BB962C8B-B14F-4D97-AF65-F5344CB8AC3E}">
        <p14:creationId xmlns:p14="http://schemas.microsoft.com/office/powerpoint/2010/main" val="15017316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04" name="Object 4"/>
          <p:cNvGraphicFramePr>
            <a:graphicFrameLocks noChangeAspect="1"/>
          </p:cNvGraphicFramePr>
          <p:nvPr>
            <p:extLst>
              <p:ext uri="{D42A27DB-BD31-4B8C-83A1-F6EECF244321}">
                <p14:modId xmlns:p14="http://schemas.microsoft.com/office/powerpoint/2010/main" val="1795717571"/>
              </p:ext>
            </p:extLst>
          </p:nvPr>
        </p:nvGraphicFramePr>
        <p:xfrm>
          <a:off x="1060450" y="6043612"/>
          <a:ext cx="1758950" cy="433388"/>
        </p:xfrm>
        <a:graphic>
          <a:graphicData uri="http://schemas.openxmlformats.org/presentationml/2006/ole">
            <mc:AlternateContent xmlns:mc="http://schemas.openxmlformats.org/markup-compatibility/2006">
              <mc:Choice xmlns:v="urn:schemas-microsoft-com:vml" Requires="v">
                <p:oleObj spid="_x0000_s56547" name="Equation" r:id="rId3" imgW="977760" imgH="241200" progId="Equation.3">
                  <p:embed/>
                </p:oleObj>
              </mc:Choice>
              <mc:Fallback>
                <p:oleObj name="Equation" r:id="rId3" imgW="97776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450" y="6043612"/>
                        <a:ext cx="1758950" cy="433388"/>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22" name="Rectangle 21"/>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4" name="Title 6"/>
          <p:cNvSpPr>
            <a:spLocks noGrp="1"/>
          </p:cNvSpPr>
          <p:nvPr>
            <p:ph type="title"/>
          </p:nvPr>
        </p:nvSpPr>
        <p:spPr>
          <a:xfrm>
            <a:off x="214282" y="142828"/>
            <a:ext cx="8534182" cy="489790"/>
          </a:xfrm>
        </p:spPr>
        <p:txBody>
          <a:bodyPr>
            <a:noAutofit/>
          </a:bodyPr>
          <a:lstStyle/>
          <a:p>
            <a:pPr algn="l"/>
            <a:r>
              <a:rPr lang="fr-CH" sz="3600" dirty="0" smtClean="0">
                <a:solidFill>
                  <a:schemeClr val="bg1"/>
                </a:solidFill>
                <a:cs typeface="Arial" pitchFamily="34" charset="0"/>
              </a:rPr>
              <a:t>Stress (2)</a:t>
            </a:r>
            <a:endParaRPr lang="fr-CH" sz="3200" i="1" dirty="0">
              <a:solidFill>
                <a:schemeClr val="bg1"/>
              </a:solidFill>
              <a:cs typeface="Arial" pitchFamily="34" charset="0"/>
            </a:endParaRPr>
          </a:p>
        </p:txBody>
      </p:sp>
      <p:graphicFrame>
        <p:nvGraphicFramePr>
          <p:cNvPr id="1033" name="Object 9"/>
          <p:cNvGraphicFramePr>
            <a:graphicFrameLocks noChangeAspect="1"/>
          </p:cNvGraphicFramePr>
          <p:nvPr>
            <p:extLst>
              <p:ext uri="{D42A27DB-BD31-4B8C-83A1-F6EECF244321}">
                <p14:modId xmlns:p14="http://schemas.microsoft.com/office/powerpoint/2010/main" val="1907138015"/>
              </p:ext>
            </p:extLst>
          </p:nvPr>
        </p:nvGraphicFramePr>
        <p:xfrm>
          <a:off x="3570287" y="2105025"/>
          <a:ext cx="3821113" cy="714375"/>
        </p:xfrm>
        <a:graphic>
          <a:graphicData uri="http://schemas.openxmlformats.org/presentationml/2006/ole">
            <mc:AlternateContent xmlns:mc="http://schemas.openxmlformats.org/markup-compatibility/2006">
              <mc:Choice xmlns:v="urn:schemas-microsoft-com:vml" Requires="v">
                <p:oleObj spid="_x0000_s56548" name="Equation" r:id="rId5" imgW="2108160" imgH="393480" progId="Equation.3">
                  <p:embed/>
                </p:oleObj>
              </mc:Choice>
              <mc:Fallback>
                <p:oleObj name="Equation" r:id="rId5" imgW="210816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0287" y="2105025"/>
                        <a:ext cx="3821113" cy="71437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1" name="Text Box 6"/>
          <p:cNvSpPr txBox="1">
            <a:spLocks noChangeArrowheads="1"/>
          </p:cNvSpPr>
          <p:nvPr/>
        </p:nvSpPr>
        <p:spPr bwMode="auto">
          <a:xfrm>
            <a:off x="152400" y="914400"/>
            <a:ext cx="8382000" cy="861774"/>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altLang="zh-TW" sz="2000" dirty="0" smtClean="0">
                <a:solidFill>
                  <a:srgbClr val="002060"/>
                </a:solidFill>
                <a:latin typeface="Arial Unicode MS" pitchFamily="34" charset="-128"/>
                <a:ea typeface="Arial Unicode MS" pitchFamily="34" charset="-128"/>
                <a:cs typeface="Arial Unicode MS" pitchFamily="34" charset="-128"/>
              </a:rPr>
              <a:t>The diagonal components, </a:t>
            </a:r>
            <a:r>
              <a:rPr lang="en-US" altLang="zh-TW" sz="2000" dirty="0" err="1" smtClean="0">
                <a:solidFill>
                  <a:srgbClr val="002060"/>
                </a:solidFill>
                <a:latin typeface="Symbol" pitchFamily="18" charset="2"/>
                <a:ea typeface="Arial Unicode MS" pitchFamily="34" charset="-128"/>
                <a:cs typeface="Arial Unicode MS" pitchFamily="34" charset="-128"/>
              </a:rPr>
              <a:t>s</a:t>
            </a:r>
            <a:r>
              <a:rPr lang="en-US" altLang="zh-TW" sz="2000" baseline="-25000" dirty="0" err="1" smtClean="0">
                <a:solidFill>
                  <a:srgbClr val="002060"/>
                </a:solidFill>
                <a:latin typeface="Arial Unicode MS" pitchFamily="34" charset="-128"/>
                <a:ea typeface="Arial Unicode MS" pitchFamily="34" charset="-128"/>
                <a:cs typeface="Arial Unicode MS" pitchFamily="34" charset="-128"/>
              </a:rPr>
              <a:t>ii</a:t>
            </a:r>
            <a:r>
              <a:rPr lang="en-US" altLang="zh-TW" sz="2000" dirty="0" smtClean="0">
                <a:solidFill>
                  <a:srgbClr val="002060"/>
                </a:solidFill>
                <a:latin typeface="Arial Unicode MS" pitchFamily="34" charset="-128"/>
                <a:ea typeface="Arial Unicode MS" pitchFamily="34" charset="-128"/>
                <a:cs typeface="Arial Unicode MS" pitchFamily="34" charset="-128"/>
              </a:rPr>
              <a:t> are called the </a:t>
            </a:r>
            <a:r>
              <a:rPr lang="en-US" altLang="zh-TW" sz="2000" dirty="0" smtClean="0">
                <a:solidFill>
                  <a:srgbClr val="C00000"/>
                </a:solidFill>
                <a:latin typeface="Arial Unicode MS" pitchFamily="34" charset="-128"/>
                <a:ea typeface="Arial Unicode MS" pitchFamily="34" charset="-128"/>
                <a:cs typeface="Arial Unicode MS" pitchFamily="34" charset="-128"/>
              </a:rPr>
              <a:t>normal</a:t>
            </a:r>
            <a:r>
              <a:rPr lang="en-US" altLang="zh-TW" sz="2000" dirty="0" smtClean="0">
                <a:solidFill>
                  <a:srgbClr val="002060"/>
                </a:solidFill>
                <a:latin typeface="Arial Unicode MS" pitchFamily="34" charset="-128"/>
                <a:ea typeface="Arial Unicode MS" pitchFamily="34" charset="-128"/>
                <a:cs typeface="Arial Unicode MS" pitchFamily="34" charset="-128"/>
              </a:rPr>
              <a:t> stress</a:t>
            </a:r>
          </a:p>
          <a:p>
            <a:pPr>
              <a:spcBef>
                <a:spcPct val="50000"/>
              </a:spcBef>
            </a:pPr>
            <a:r>
              <a:rPr lang="en-US" sz="2000" dirty="0" smtClean="0">
                <a:solidFill>
                  <a:srgbClr val="002060"/>
                </a:solidFill>
                <a:latin typeface="Arial" pitchFamily="34" charset="0"/>
                <a:cs typeface="Arial" pitchFamily="34" charset="0"/>
              </a:rPr>
              <a:t>   The off diagonal elements, </a:t>
            </a:r>
            <a:r>
              <a:rPr lang="en-US" sz="2000" dirty="0" err="1" smtClean="0">
                <a:solidFill>
                  <a:srgbClr val="002060"/>
                </a:solidFill>
                <a:latin typeface="Symbol" pitchFamily="18" charset="2"/>
                <a:cs typeface="Arial" pitchFamily="34" charset="0"/>
              </a:rPr>
              <a:t>s</a:t>
            </a:r>
            <a:r>
              <a:rPr lang="en-US" sz="2000" baseline="-25000" dirty="0" err="1" smtClean="0">
                <a:solidFill>
                  <a:srgbClr val="002060"/>
                </a:solidFill>
                <a:latin typeface="Arial" pitchFamily="34" charset="0"/>
                <a:cs typeface="Arial" pitchFamily="34" charset="0"/>
              </a:rPr>
              <a:t>ij</a:t>
            </a:r>
            <a:r>
              <a:rPr lang="en-US" sz="2000" dirty="0" smtClean="0">
                <a:solidFill>
                  <a:srgbClr val="002060"/>
                </a:solidFill>
                <a:latin typeface="Arial" pitchFamily="34" charset="0"/>
                <a:cs typeface="Arial" pitchFamily="34" charset="0"/>
              </a:rPr>
              <a:t> with </a:t>
            </a:r>
            <a:r>
              <a:rPr lang="en-US" sz="2000" dirty="0" err="1" smtClean="0">
                <a:solidFill>
                  <a:srgbClr val="002060"/>
                </a:solidFill>
                <a:latin typeface="Arial" pitchFamily="34" charset="0"/>
                <a:cs typeface="Arial" pitchFamily="34" charset="0"/>
              </a:rPr>
              <a:t>i</a:t>
            </a:r>
            <a:r>
              <a:rPr lang="en-US" sz="2000" dirty="0" smtClean="0">
                <a:solidFill>
                  <a:srgbClr val="002060"/>
                </a:solidFill>
                <a:latin typeface="Arial" pitchFamily="34" charset="0"/>
                <a:cs typeface="Arial" pitchFamily="34" charset="0"/>
              </a:rPr>
              <a:t> </a:t>
            </a:r>
            <a:r>
              <a:rPr lang="en-US" sz="2000" dirty="0" smtClean="0">
                <a:solidFill>
                  <a:srgbClr val="002060"/>
                </a:solidFill>
                <a:latin typeface="Arial Unicode MS" pitchFamily="34" charset="-128"/>
                <a:ea typeface="Arial Unicode MS" pitchFamily="34" charset="-128"/>
                <a:cs typeface="Arial Unicode MS" pitchFamily="34" charset="-128"/>
              </a:rPr>
              <a:t>≠ j, are called the </a:t>
            </a:r>
            <a:r>
              <a:rPr lang="en-US" sz="2000" dirty="0" smtClean="0">
                <a:solidFill>
                  <a:srgbClr val="C00000"/>
                </a:solidFill>
                <a:latin typeface="Arial Unicode MS" pitchFamily="34" charset="-128"/>
                <a:ea typeface="Arial Unicode MS" pitchFamily="34" charset="-128"/>
                <a:cs typeface="Arial Unicode MS" pitchFamily="34" charset="-128"/>
              </a:rPr>
              <a:t>shear</a:t>
            </a:r>
            <a:r>
              <a:rPr lang="en-US" sz="2000" dirty="0" smtClean="0">
                <a:solidFill>
                  <a:srgbClr val="002060"/>
                </a:solidFill>
                <a:latin typeface="Arial Unicode MS" pitchFamily="34" charset="-128"/>
                <a:ea typeface="Arial Unicode MS" pitchFamily="34" charset="-128"/>
                <a:cs typeface="Arial Unicode MS" pitchFamily="34" charset="-128"/>
              </a:rPr>
              <a:t> stress</a:t>
            </a:r>
          </a:p>
        </p:txBody>
      </p:sp>
      <p:sp>
        <p:nvSpPr>
          <p:cNvPr id="12" name="Text Box 6"/>
          <p:cNvSpPr txBox="1">
            <a:spLocks noChangeArrowheads="1"/>
          </p:cNvSpPr>
          <p:nvPr/>
        </p:nvSpPr>
        <p:spPr bwMode="auto">
          <a:xfrm>
            <a:off x="152400" y="2257425"/>
            <a:ext cx="320040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altLang="zh-TW" sz="2000" dirty="0" smtClean="0">
                <a:solidFill>
                  <a:srgbClr val="C00000"/>
                </a:solidFill>
                <a:latin typeface="Arial Unicode MS" pitchFamily="34" charset="-128"/>
                <a:ea typeface="Arial Unicode MS" pitchFamily="34" charset="-128"/>
                <a:cs typeface="Arial Unicode MS" pitchFamily="34" charset="-128"/>
              </a:rPr>
              <a:t>Hydrostatic pressure</a:t>
            </a:r>
            <a:r>
              <a:rPr lang="en-US" altLang="zh-TW" sz="2000" dirty="0" smtClean="0">
                <a:solidFill>
                  <a:srgbClr val="002060"/>
                </a:solidFill>
                <a:latin typeface="Arial Unicode MS" pitchFamily="34" charset="-128"/>
                <a:ea typeface="Arial Unicode MS" pitchFamily="34" charset="-128"/>
                <a:cs typeface="Arial Unicode MS" pitchFamily="34" charset="-128"/>
              </a:rPr>
              <a:t> : </a:t>
            </a:r>
          </a:p>
        </p:txBody>
      </p:sp>
      <p:sp>
        <p:nvSpPr>
          <p:cNvPr id="14" name="Text Box 6"/>
          <p:cNvSpPr txBox="1">
            <a:spLocks noChangeArrowheads="1"/>
          </p:cNvSpPr>
          <p:nvPr/>
        </p:nvSpPr>
        <p:spPr bwMode="auto">
          <a:xfrm>
            <a:off x="152400" y="3124200"/>
            <a:ext cx="8382000" cy="707886"/>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altLang="zh-TW" sz="2000" dirty="0" smtClean="0">
                <a:solidFill>
                  <a:srgbClr val="002060"/>
                </a:solidFill>
                <a:latin typeface="Arial Unicode MS" pitchFamily="34" charset="-128"/>
                <a:ea typeface="Arial Unicode MS" pitchFamily="34" charset="-128"/>
                <a:cs typeface="Arial Unicode MS" pitchFamily="34" charset="-128"/>
              </a:rPr>
              <a:t>Stress tensor may be decomposed in hydrostatic pressure (</a:t>
            </a:r>
            <a:r>
              <a:rPr lang="en-US" altLang="zh-TW" sz="2000" i="1" dirty="0" smtClean="0">
                <a:solidFill>
                  <a:srgbClr val="002060"/>
                </a:solidFill>
                <a:latin typeface="Times New Roman" pitchFamily="18" charset="0"/>
                <a:ea typeface="Arial Unicode MS" pitchFamily="34" charset="-128"/>
                <a:cs typeface="Times New Roman" pitchFamily="18" charset="0"/>
              </a:rPr>
              <a:t>P</a:t>
            </a:r>
            <a:r>
              <a:rPr lang="en-US" altLang="zh-TW" sz="2000" dirty="0" smtClean="0">
                <a:solidFill>
                  <a:srgbClr val="002060"/>
                </a:solidFill>
                <a:latin typeface="Arial Unicode MS" pitchFamily="34" charset="-128"/>
                <a:ea typeface="Arial Unicode MS" pitchFamily="34" charset="-128"/>
                <a:cs typeface="Arial Unicode MS" pitchFamily="34" charset="-128"/>
              </a:rPr>
              <a:t>), and </a:t>
            </a:r>
            <a:r>
              <a:rPr lang="en-US" altLang="zh-TW" sz="2000" dirty="0" err="1" smtClean="0">
                <a:solidFill>
                  <a:srgbClr val="C00000"/>
                </a:solidFill>
                <a:latin typeface="Arial Unicode MS" pitchFamily="34" charset="-128"/>
                <a:ea typeface="Arial Unicode MS" pitchFamily="34" charset="-128"/>
                <a:cs typeface="Arial Unicode MS" pitchFamily="34" charset="-128"/>
              </a:rPr>
              <a:t>deviatoric</a:t>
            </a:r>
            <a:r>
              <a:rPr lang="en-US" altLang="zh-TW" sz="2000" dirty="0" smtClean="0">
                <a:solidFill>
                  <a:srgbClr val="C00000"/>
                </a:solidFill>
                <a:latin typeface="Arial Unicode MS" pitchFamily="34" charset="-128"/>
                <a:ea typeface="Arial Unicode MS" pitchFamily="34" charset="-128"/>
                <a:cs typeface="Arial Unicode MS" pitchFamily="34" charset="-128"/>
              </a:rPr>
              <a:t> </a:t>
            </a:r>
            <a:r>
              <a:rPr lang="en-US" altLang="zh-TW" sz="2000" dirty="0" smtClean="0">
                <a:solidFill>
                  <a:srgbClr val="002060"/>
                </a:solidFill>
                <a:latin typeface="Arial Unicode MS" pitchFamily="34" charset="-128"/>
                <a:ea typeface="Arial Unicode MS" pitchFamily="34" charset="-128"/>
                <a:cs typeface="Arial Unicode MS" pitchFamily="34" charset="-128"/>
              </a:rPr>
              <a:t>stress </a:t>
            </a:r>
            <a:r>
              <a:rPr lang="en-US" altLang="zh-TW" sz="2000" b="1" i="1" dirty="0" smtClean="0">
                <a:solidFill>
                  <a:srgbClr val="002060"/>
                </a:solidFill>
                <a:latin typeface="Symbol" pitchFamily="18" charset="2"/>
                <a:ea typeface="Arial Unicode MS" pitchFamily="34" charset="-128"/>
                <a:cs typeface="Arial Unicode MS" pitchFamily="34" charset="-128"/>
              </a:rPr>
              <a:t>t</a:t>
            </a:r>
            <a:r>
              <a:rPr lang="en-US" altLang="zh-TW" sz="2000" dirty="0" smtClean="0">
                <a:solidFill>
                  <a:srgbClr val="002060"/>
                </a:solidFill>
                <a:latin typeface="Arial Unicode MS" pitchFamily="34" charset="-128"/>
                <a:ea typeface="Arial Unicode MS" pitchFamily="34" charset="-128"/>
                <a:cs typeface="Arial Unicode MS" pitchFamily="34" charset="-128"/>
              </a:rPr>
              <a:t> : </a:t>
            </a:r>
          </a:p>
        </p:txBody>
      </p:sp>
      <p:sp>
        <p:nvSpPr>
          <p:cNvPr id="15" name="Text Box 6"/>
          <p:cNvSpPr txBox="1">
            <a:spLocks noChangeArrowheads="1"/>
          </p:cNvSpPr>
          <p:nvPr/>
        </p:nvSpPr>
        <p:spPr bwMode="auto">
          <a:xfrm>
            <a:off x="381000" y="5467290"/>
            <a:ext cx="1600200" cy="400110"/>
          </a:xfrm>
          <a:prstGeom prst="rect">
            <a:avLst/>
          </a:prstGeom>
          <a:noFill/>
          <a:ln w="9525">
            <a:noFill/>
            <a:miter lim="800000"/>
            <a:headEnd/>
            <a:tailEnd/>
          </a:ln>
          <a:effectLst/>
        </p:spPr>
        <p:txBody>
          <a:bodyPr wrap="square">
            <a:spAutoFit/>
          </a:bodyPr>
          <a:lstStyle/>
          <a:p>
            <a:pPr>
              <a:spcBef>
                <a:spcPct val="50000"/>
              </a:spcBef>
            </a:pPr>
            <a:r>
              <a:rPr lang="en-US" altLang="zh-TW" sz="2000" dirty="0" smtClean="0">
                <a:solidFill>
                  <a:srgbClr val="002060"/>
                </a:solidFill>
                <a:latin typeface="Arial Unicode MS" pitchFamily="34" charset="-128"/>
                <a:ea typeface="Arial Unicode MS" pitchFamily="34" charset="-128"/>
                <a:cs typeface="Arial Unicode MS" pitchFamily="34" charset="-128"/>
              </a:rPr>
              <a:t>or simply :</a:t>
            </a:r>
          </a:p>
        </p:txBody>
      </p:sp>
      <p:graphicFrame>
        <p:nvGraphicFramePr>
          <p:cNvPr id="22532" name="Object 4"/>
          <p:cNvGraphicFramePr>
            <a:graphicFrameLocks noChangeAspect="1"/>
          </p:cNvGraphicFramePr>
          <p:nvPr>
            <p:extLst>
              <p:ext uri="{D42A27DB-BD31-4B8C-83A1-F6EECF244321}">
                <p14:modId xmlns:p14="http://schemas.microsoft.com/office/powerpoint/2010/main" val="2359969877"/>
              </p:ext>
            </p:extLst>
          </p:nvPr>
        </p:nvGraphicFramePr>
        <p:xfrm>
          <a:off x="895350" y="4038600"/>
          <a:ext cx="7518400" cy="1279525"/>
        </p:xfrm>
        <a:graphic>
          <a:graphicData uri="http://schemas.openxmlformats.org/presentationml/2006/ole">
            <mc:AlternateContent xmlns:mc="http://schemas.openxmlformats.org/markup-compatibility/2006">
              <mc:Choice xmlns:v="urn:schemas-microsoft-com:vml" Requires="v">
                <p:oleObj spid="_x0000_s56549" name="Equation" r:id="rId7" imgW="4178160" imgH="711000" progId="Equation.3">
                  <p:embed/>
                </p:oleObj>
              </mc:Choice>
              <mc:Fallback>
                <p:oleObj name="Equation" r:id="rId7" imgW="4178160" imgH="711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350" y="4038600"/>
                        <a:ext cx="7518400" cy="127952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7" name="Left Brace 16"/>
          <p:cNvSpPr/>
          <p:nvPr/>
        </p:nvSpPr>
        <p:spPr>
          <a:xfrm rot="16200000">
            <a:off x="6684345" y="4004940"/>
            <a:ext cx="216194" cy="302671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a:off x="6705600" y="5715000"/>
            <a:ext cx="285656" cy="369332"/>
          </a:xfrm>
          <a:prstGeom prst="rect">
            <a:avLst/>
          </a:prstGeom>
        </p:spPr>
        <p:txBody>
          <a:bodyPr wrap="none">
            <a:spAutoFit/>
          </a:bodyPr>
          <a:lstStyle/>
          <a:p>
            <a:r>
              <a:rPr lang="en-US" altLang="zh-TW" b="1" i="1" dirty="0" smtClean="0">
                <a:latin typeface="Symbol" pitchFamily="18" charset="2"/>
                <a:ea typeface="Arial Unicode MS" pitchFamily="34" charset="-128"/>
                <a:cs typeface="Arial Unicode MS" pitchFamily="34" charset="-128"/>
              </a:rPr>
              <a:t>t</a:t>
            </a:r>
            <a:endParaRPr lang="zh-TW" altLang="en-US" dirty="0"/>
          </a:p>
        </p:txBody>
      </p:sp>
    </p:spTree>
    <p:extLst>
      <p:ext uri="{BB962C8B-B14F-4D97-AF65-F5344CB8AC3E}">
        <p14:creationId xmlns:p14="http://schemas.microsoft.com/office/powerpoint/2010/main" val="355626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60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7" grpId="0" animBg="1"/>
      <p:bldP spid="1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12"/>
          <p:cNvSpPr>
            <a:spLocks noGrp="1"/>
          </p:cNvSpPr>
          <p:nvPr>
            <p:ph type="title"/>
          </p:nvPr>
        </p:nvSpPr>
        <p:spPr>
          <a:xfrm>
            <a:off x="142844" y="142852"/>
            <a:ext cx="7715304" cy="489790"/>
          </a:xfrm>
        </p:spPr>
        <p:txBody>
          <a:bodyPr>
            <a:noAutofit/>
          </a:bodyPr>
          <a:lstStyle/>
          <a:p>
            <a:pPr algn="just"/>
            <a:r>
              <a:rPr lang="fr-CH" sz="3600" dirty="0" smtClean="0">
                <a:solidFill>
                  <a:schemeClr val="bg1"/>
                </a:solidFill>
              </a:rPr>
              <a:t>Giant </a:t>
            </a:r>
            <a:r>
              <a:rPr lang="fr-CH" sz="3600" dirty="0" err="1" smtClean="0">
                <a:solidFill>
                  <a:schemeClr val="bg1"/>
                </a:solidFill>
              </a:rPr>
              <a:t>gaseous</a:t>
            </a:r>
            <a:r>
              <a:rPr lang="fr-CH" sz="3600" dirty="0" smtClean="0">
                <a:solidFill>
                  <a:schemeClr val="bg1"/>
                </a:solidFill>
              </a:rPr>
              <a:t> </a:t>
            </a:r>
            <a:r>
              <a:rPr lang="fr-CH" sz="3600" dirty="0" err="1" smtClean="0">
                <a:solidFill>
                  <a:schemeClr val="bg1"/>
                </a:solidFill>
              </a:rPr>
              <a:t>planets</a:t>
            </a:r>
            <a:endParaRPr lang="fr-CH" sz="3600" dirty="0">
              <a:solidFill>
                <a:schemeClr val="bg1"/>
              </a:solidFill>
            </a:endParaRPr>
          </a:p>
        </p:txBody>
      </p:sp>
      <p:pic>
        <p:nvPicPr>
          <p:cNvPr id="6" name="Picture 4"/>
          <p:cNvPicPr>
            <a:picLocks noChangeAspect="1" noChangeArrowheads="1"/>
          </p:cNvPicPr>
          <p:nvPr/>
        </p:nvPicPr>
        <p:blipFill>
          <a:blip r:embed="rId2" cstate="print"/>
          <a:srcRect/>
          <a:stretch>
            <a:fillRect/>
          </a:stretch>
        </p:blipFill>
        <p:spPr bwMode="auto">
          <a:xfrm>
            <a:off x="2393000" y="3717032"/>
            <a:ext cx="6571488" cy="2722474"/>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3763397" y="980728"/>
            <a:ext cx="4048963" cy="2669134"/>
          </a:xfrm>
          <a:prstGeom prst="rect">
            <a:avLst/>
          </a:prstGeom>
          <a:noFill/>
        </p:spPr>
      </p:pic>
      <p:sp>
        <p:nvSpPr>
          <p:cNvPr id="8" name="Rectangle 3"/>
          <p:cNvSpPr txBox="1">
            <a:spLocks noChangeArrowheads="1"/>
          </p:cNvSpPr>
          <p:nvPr/>
        </p:nvSpPr>
        <p:spPr>
          <a:xfrm>
            <a:off x="179512" y="1124744"/>
            <a:ext cx="3240360" cy="2160240"/>
          </a:xfrm>
          <a:prstGeom prst="rect">
            <a:avLst/>
          </a:prstGeom>
        </p:spPr>
        <p:txBody>
          <a:bodyPr>
            <a:normAutofit/>
          </a:bodyPr>
          <a:lstStyle/>
          <a:p>
            <a:pPr marR="0" lvl="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1400" b="0" i="0" u="none" strike="noStrike" kern="1200" cap="none" spc="0" normalizeH="0" baseline="0" noProof="0" dirty="0" smtClean="0">
                <a:ln>
                  <a:noFill/>
                </a:ln>
                <a:effectLst/>
                <a:uLnTx/>
                <a:uFillTx/>
                <a:latin typeface="Wingdings" pitchFamily="2" charset="2"/>
                <a:ea typeface="+mn-ea"/>
                <a:cs typeface="+mn-cs"/>
              </a:rPr>
              <a:t>l</a:t>
            </a:r>
            <a:r>
              <a:rPr kumimoji="0" lang="en-US" sz="24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1800" i="0" u="none" strike="noStrike" kern="1200" cap="none" spc="0" normalizeH="0" baseline="0" noProof="0" dirty="0" smtClean="0">
                <a:ln>
                  <a:noFill/>
                </a:ln>
                <a:solidFill>
                  <a:srgbClr val="C00000"/>
                </a:solidFill>
                <a:effectLst/>
                <a:uLnTx/>
                <a:uFillTx/>
                <a:latin typeface="Arial" pitchFamily="34" charset="0"/>
                <a:cs typeface="Arial" pitchFamily="34" charset="0"/>
              </a:rPr>
              <a:t>Strips</a:t>
            </a:r>
            <a:r>
              <a:rPr kumimoji="0" lang="en-US" sz="1800" b="0" i="0" u="none" strike="noStrike" kern="1200" cap="none" spc="0" normalizeH="0" baseline="0" noProof="0" dirty="0" smtClean="0">
                <a:ln>
                  <a:noFill/>
                </a:ln>
                <a:solidFill>
                  <a:srgbClr val="002060"/>
                </a:solidFill>
                <a:effectLst/>
                <a:uLnTx/>
                <a:uFillTx/>
                <a:latin typeface="Arial" pitchFamily="34" charset="0"/>
                <a:cs typeface="Arial" pitchFamily="34" charset="0"/>
              </a:rPr>
              <a:t> (in red): hot gases, low altitude clouds</a:t>
            </a:r>
            <a:r>
              <a:rPr kumimoji="0" lang="en-US" sz="1800" b="0" i="0" u="none" strike="noStrike" kern="1200" cap="none" spc="0" normalizeH="0" noProof="0" dirty="0" smtClean="0">
                <a:ln>
                  <a:noFill/>
                </a:ln>
                <a:solidFill>
                  <a:srgbClr val="002060"/>
                </a:solidFill>
                <a:effectLst/>
                <a:uLnTx/>
                <a:uFillTx/>
                <a:latin typeface="Arial" pitchFamily="34" charset="0"/>
                <a:cs typeface="Arial" pitchFamily="34" charset="0"/>
              </a:rPr>
              <a:t>.</a:t>
            </a:r>
            <a:endParaRPr kumimoji="0" lang="en-US" sz="1800" b="0" i="0" u="none" strike="noStrike" kern="1200" cap="none" spc="0" normalizeH="0" baseline="0" noProof="0" dirty="0" smtClean="0">
              <a:ln>
                <a:noFill/>
              </a:ln>
              <a:solidFill>
                <a:srgbClr val="002060"/>
              </a:solidFill>
              <a:effectLst/>
              <a:uLnTx/>
              <a:uFillTx/>
              <a:latin typeface="Arial" pitchFamily="34" charset="0"/>
              <a:cs typeface="Arial" pitchFamily="34" charset="0"/>
            </a:endParaRPr>
          </a:p>
          <a:p>
            <a:pPr lvl="0" algn="just" fontAlgn="auto">
              <a:spcBef>
                <a:spcPct val="20000"/>
              </a:spcBef>
              <a:spcAft>
                <a:spcPts val="0"/>
              </a:spcAft>
              <a:buClr>
                <a:schemeClr val="accent3"/>
              </a:buClr>
              <a:buSzPct val="95000"/>
            </a:pPr>
            <a:r>
              <a:rPr kumimoji="0" lang="en-US" sz="1400" b="0" i="0" u="none" strike="noStrike" kern="1200" cap="none" spc="0" normalizeH="0" baseline="0" noProof="0" dirty="0" smtClean="0">
                <a:ln>
                  <a:noFill/>
                </a:ln>
                <a:effectLst/>
                <a:uLnTx/>
                <a:uFillTx/>
                <a:latin typeface="Wingdings" pitchFamily="2" charset="2"/>
                <a:ea typeface="+mn-ea"/>
                <a:cs typeface="+mn-cs"/>
              </a:rPr>
              <a:t>l</a:t>
            </a:r>
            <a:r>
              <a:rPr kumimoji="0" lang="en-US" sz="2600" b="1" i="0" u="none" strike="noStrike" kern="1200" cap="none" spc="0" normalizeH="0" baseline="0" noProof="0" dirty="0" smtClean="0">
                <a:ln>
                  <a:noFill/>
                </a:ln>
                <a:solidFill>
                  <a:srgbClr val="002060"/>
                </a:solidFill>
                <a:effectLst/>
                <a:uLnTx/>
                <a:uFillTx/>
                <a:latin typeface="+mn-lt"/>
                <a:ea typeface="+mn-ea"/>
                <a:cs typeface="+mn-cs"/>
              </a:rPr>
              <a:t> </a:t>
            </a:r>
            <a:r>
              <a:rPr kumimoji="0" lang="en-US" sz="1800" i="0" u="none" strike="noStrike" kern="1200" cap="none" spc="0" normalizeH="0" baseline="0" noProof="0" dirty="0" smtClean="0">
                <a:ln>
                  <a:noFill/>
                </a:ln>
                <a:solidFill>
                  <a:srgbClr val="C00000"/>
                </a:solidFill>
                <a:effectLst/>
                <a:uLnTx/>
                <a:uFillTx/>
                <a:latin typeface="Arial" pitchFamily="34" charset="0"/>
                <a:cs typeface="Arial" pitchFamily="34" charset="0"/>
              </a:rPr>
              <a:t>Zones</a:t>
            </a:r>
            <a:r>
              <a:rPr kumimoji="0" lang="en-US" sz="1800" b="0" i="0" u="none" strike="noStrike" kern="1200" cap="none" spc="0" normalizeH="0" baseline="0" noProof="0" dirty="0" smtClean="0">
                <a:ln>
                  <a:noFill/>
                </a:ln>
                <a:solidFill>
                  <a:srgbClr val="002060"/>
                </a:solidFill>
                <a:effectLst/>
                <a:uLnTx/>
                <a:uFillTx/>
                <a:latin typeface="Arial" pitchFamily="34" charset="0"/>
                <a:cs typeface="Arial" pitchFamily="34" charset="0"/>
              </a:rPr>
              <a:t> (in white): cold gases</a:t>
            </a:r>
            <a:r>
              <a:rPr lang="en-US" sz="1800" dirty="0" smtClean="0">
                <a:solidFill>
                  <a:srgbClr val="002060"/>
                </a:solidFill>
                <a:latin typeface="Arial" pitchFamily="34" charset="0"/>
                <a:cs typeface="Arial" pitchFamily="34" charset="0"/>
              </a:rPr>
              <a:t>, high altitude clouds.</a:t>
            </a:r>
            <a:endParaRPr kumimoji="0" lang="en-US" sz="1800" b="0" i="0" u="none" strike="noStrike" kern="1200" cap="none" spc="0" normalizeH="0" baseline="0" noProof="0" dirty="0">
              <a:ln>
                <a:noFill/>
              </a:ln>
              <a:solidFill>
                <a:srgbClr val="00206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71560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77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8"/>
          <p:cNvSpPr>
            <a:spLocks noGrp="1"/>
          </p:cNvSpPr>
          <p:nvPr>
            <p:ph type="title"/>
          </p:nvPr>
        </p:nvSpPr>
        <p:spPr>
          <a:xfrm>
            <a:off x="323528" y="71438"/>
            <a:ext cx="6768752" cy="500062"/>
          </a:xfrm>
        </p:spPr>
        <p:txBody>
          <a:bodyPr>
            <a:noAutofit/>
          </a:bodyPr>
          <a:lstStyle/>
          <a:p>
            <a:pPr algn="just" eaLnBrk="1" hangingPunct="1"/>
            <a:r>
              <a:rPr lang="en-US" sz="3600" dirty="0" smtClean="0">
                <a:solidFill>
                  <a:schemeClr val="bg1"/>
                </a:solidFill>
              </a:rPr>
              <a:t>Venus</a:t>
            </a:r>
            <a:endParaRPr lang="fr-CH" sz="3200" i="1" dirty="0" smtClean="0">
              <a:solidFill>
                <a:schemeClr val="bg1"/>
              </a:solidFill>
            </a:endParaRPr>
          </a:p>
        </p:txBody>
      </p:sp>
      <p:sp>
        <p:nvSpPr>
          <p:cNvPr id="7" name="Text Box 6"/>
          <p:cNvSpPr txBox="1">
            <a:spLocks noChangeArrowheads="1"/>
          </p:cNvSpPr>
          <p:nvPr/>
        </p:nvSpPr>
        <p:spPr bwMode="auto">
          <a:xfrm>
            <a:off x="179512" y="5661248"/>
            <a:ext cx="8678198" cy="646331"/>
          </a:xfrm>
          <a:prstGeom prst="rect">
            <a:avLst/>
          </a:prstGeom>
          <a:noFill/>
          <a:ln w="9525">
            <a:noFill/>
            <a:miter lim="800000"/>
            <a:headEnd/>
            <a:tailEnd/>
          </a:ln>
          <a:effectLst/>
        </p:spPr>
        <p:txBody>
          <a:bodyPr wrap="square">
            <a:spAutoFit/>
          </a:bodyPr>
          <a:lstStyle/>
          <a:p>
            <a:pPr>
              <a:spcBef>
                <a:spcPts val="600"/>
              </a:spcBef>
              <a:defRPr/>
            </a:pPr>
            <a:r>
              <a:rPr lang="en-US" sz="1100" dirty="0" smtClean="0">
                <a:latin typeface="Wingdings" pitchFamily="2" charset="2"/>
              </a:rPr>
              <a:t>l</a:t>
            </a:r>
            <a:r>
              <a:rPr lang="en-US" sz="1800" dirty="0" smtClean="0">
                <a:solidFill>
                  <a:srgbClr val="002060"/>
                </a:solidFill>
                <a:latin typeface="Arial" charset="0"/>
              </a:rPr>
              <a:t> Venus’s mantle may </a:t>
            </a:r>
            <a:r>
              <a:rPr lang="en-US" dirty="0" smtClean="0">
                <a:solidFill>
                  <a:srgbClr val="002060"/>
                </a:solidFill>
                <a:latin typeface="Arial" charset="0"/>
              </a:rPr>
              <a:t>be animated with stagnant lid thermal convection, maybe due to lack of water in the lithosphere of Venus</a:t>
            </a:r>
            <a:endParaRPr lang="en-US" sz="1800" dirty="0" smtClean="0">
              <a:solidFill>
                <a:srgbClr val="002060"/>
              </a:solidFill>
              <a:latin typeface="Arial" charset="0"/>
            </a:endParaRPr>
          </a:p>
        </p:txBody>
      </p:sp>
      <p:pic>
        <p:nvPicPr>
          <p:cNvPr id="8" name="Picture 3"/>
          <p:cNvPicPr>
            <a:picLocks noChangeAspect="1" noChangeArrowheads="1"/>
          </p:cNvPicPr>
          <p:nvPr/>
        </p:nvPicPr>
        <p:blipFill>
          <a:blip r:embed="rId2" cstate="print"/>
          <a:srcRect/>
          <a:stretch>
            <a:fillRect/>
          </a:stretch>
        </p:blipFill>
        <p:spPr bwMode="auto">
          <a:xfrm>
            <a:off x="4211960" y="1800200"/>
            <a:ext cx="4572000" cy="3429000"/>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410344" y="1715616"/>
            <a:ext cx="3657600" cy="3657600"/>
          </a:xfrm>
          <a:prstGeom prst="rect">
            <a:avLst/>
          </a:prstGeom>
          <a:noFill/>
          <a:ln w="9525">
            <a:noFill/>
            <a:miter lim="800000"/>
            <a:headEnd/>
            <a:tailEnd/>
          </a:ln>
        </p:spPr>
      </p:pic>
      <p:sp>
        <p:nvSpPr>
          <p:cNvPr id="10" name="Text Box 6"/>
          <p:cNvSpPr txBox="1">
            <a:spLocks noChangeArrowheads="1"/>
          </p:cNvSpPr>
          <p:nvPr/>
        </p:nvSpPr>
        <p:spPr bwMode="auto">
          <a:xfrm>
            <a:off x="251520" y="836712"/>
            <a:ext cx="8678198" cy="369332"/>
          </a:xfrm>
          <a:prstGeom prst="rect">
            <a:avLst/>
          </a:prstGeom>
          <a:noFill/>
          <a:ln w="9525">
            <a:noFill/>
            <a:miter lim="800000"/>
            <a:headEnd/>
            <a:tailEnd/>
          </a:ln>
          <a:effectLst/>
        </p:spPr>
        <p:txBody>
          <a:bodyPr wrap="square">
            <a:spAutoFit/>
          </a:bodyPr>
          <a:lstStyle/>
          <a:p>
            <a:pPr>
              <a:spcBef>
                <a:spcPts val="600"/>
              </a:spcBef>
              <a:defRPr/>
            </a:pPr>
            <a:r>
              <a:rPr lang="en-US" sz="1100" dirty="0" smtClean="0">
                <a:latin typeface="Wingdings" pitchFamily="2" charset="2"/>
              </a:rPr>
              <a:t>l</a:t>
            </a:r>
            <a:r>
              <a:rPr lang="en-US" sz="1800" dirty="0" smtClean="0">
                <a:solidFill>
                  <a:srgbClr val="002060"/>
                </a:solidFill>
                <a:latin typeface="Arial" charset="0"/>
              </a:rPr>
              <a:t> Surface: many volcanic structures (domes, coronae), but no plate tectonics.</a:t>
            </a:r>
          </a:p>
        </p:txBody>
      </p:sp>
    </p:spTree>
    <p:extLst>
      <p:ext uri="{BB962C8B-B14F-4D97-AF65-F5344CB8AC3E}">
        <p14:creationId xmlns:p14="http://schemas.microsoft.com/office/powerpoint/2010/main" val="225696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12"/>
          <p:cNvSpPr>
            <a:spLocks noGrp="1"/>
          </p:cNvSpPr>
          <p:nvPr>
            <p:ph type="title"/>
          </p:nvPr>
        </p:nvSpPr>
        <p:spPr>
          <a:xfrm>
            <a:off x="142844" y="142852"/>
            <a:ext cx="7715304" cy="489790"/>
          </a:xfrm>
        </p:spPr>
        <p:txBody>
          <a:bodyPr>
            <a:noAutofit/>
          </a:bodyPr>
          <a:lstStyle/>
          <a:p>
            <a:pPr algn="just"/>
            <a:r>
              <a:rPr lang="fr-CH" sz="3600" dirty="0" err="1" smtClean="0">
                <a:solidFill>
                  <a:schemeClr val="bg1"/>
                </a:solidFill>
              </a:rPr>
              <a:t>Icy</a:t>
            </a:r>
            <a:r>
              <a:rPr lang="fr-CH" sz="3600" dirty="0" smtClean="0">
                <a:solidFill>
                  <a:schemeClr val="bg1"/>
                </a:solidFill>
              </a:rPr>
              <a:t> </a:t>
            </a:r>
            <a:r>
              <a:rPr lang="fr-CH" sz="3600" dirty="0" err="1" smtClean="0">
                <a:solidFill>
                  <a:schemeClr val="bg1"/>
                </a:solidFill>
              </a:rPr>
              <a:t>moons</a:t>
            </a:r>
            <a:endParaRPr lang="fr-CH" sz="3600" dirty="0">
              <a:solidFill>
                <a:schemeClr val="bg1"/>
              </a:solidFill>
            </a:endParaRPr>
          </a:p>
        </p:txBody>
      </p:sp>
      <p:pic>
        <p:nvPicPr>
          <p:cNvPr id="6" name="Picture 5" descr="icy-moon_.jpg"/>
          <p:cNvPicPr>
            <a:picLocks noChangeAspect="1"/>
          </p:cNvPicPr>
          <p:nvPr/>
        </p:nvPicPr>
        <p:blipFill>
          <a:blip r:embed="rId2" cstate="print"/>
          <a:stretch>
            <a:fillRect/>
          </a:stretch>
        </p:blipFill>
        <p:spPr>
          <a:xfrm>
            <a:off x="180000" y="1124744"/>
            <a:ext cx="4500000" cy="3059642"/>
          </a:xfrm>
          <a:prstGeom prst="rect">
            <a:avLst/>
          </a:prstGeom>
        </p:spPr>
      </p:pic>
      <p:sp>
        <p:nvSpPr>
          <p:cNvPr id="7" name="Text Box 6"/>
          <p:cNvSpPr txBox="1">
            <a:spLocks noChangeArrowheads="1"/>
          </p:cNvSpPr>
          <p:nvPr/>
        </p:nvSpPr>
        <p:spPr bwMode="auto">
          <a:xfrm>
            <a:off x="251520" y="4613066"/>
            <a:ext cx="8640960" cy="677108"/>
          </a:xfrm>
          <a:prstGeom prst="rect">
            <a:avLst/>
          </a:prstGeom>
          <a:noFill/>
          <a:ln w="9525">
            <a:noFill/>
            <a:miter lim="800000"/>
            <a:headEnd/>
            <a:tailEnd/>
          </a:ln>
          <a:effectLst/>
        </p:spPr>
        <p:txBody>
          <a:bodyPr wrap="square">
            <a:spAutoFit/>
          </a:bodyPr>
          <a:lstStyle/>
          <a:p>
            <a:pPr marL="180000" indent="-180000" algn="just">
              <a:spcBef>
                <a:spcPts val="600"/>
              </a:spcBef>
            </a:pPr>
            <a:r>
              <a:rPr lang="en-US" sz="1200" dirty="0" smtClean="0">
                <a:latin typeface="Wingdings" pitchFamily="2" charset="2"/>
              </a:rPr>
              <a:t>l</a:t>
            </a:r>
            <a:r>
              <a:rPr lang="en-US" sz="2000" dirty="0" smtClean="0">
                <a:solidFill>
                  <a:srgbClr val="002060"/>
                </a:solidFill>
                <a:latin typeface="Arial" charset="0"/>
              </a:rPr>
              <a:t> </a:t>
            </a:r>
            <a:r>
              <a:rPr lang="en-US" sz="1800" dirty="0" smtClean="0">
                <a:solidFill>
                  <a:srgbClr val="002060"/>
                </a:solidFill>
                <a:latin typeface="Arial" charset="0"/>
              </a:rPr>
              <a:t>Heat transfer through the outer ice layer is controlling the cooling and thermal history </a:t>
            </a:r>
            <a:r>
              <a:rPr lang="en-US" sz="1800" dirty="0" err="1" smtClean="0">
                <a:solidFill>
                  <a:srgbClr val="002060"/>
                </a:solidFill>
                <a:latin typeface="Arial" charset="0"/>
              </a:rPr>
              <a:t>ot</a:t>
            </a:r>
            <a:r>
              <a:rPr lang="en-US" sz="1800" dirty="0" smtClean="0">
                <a:solidFill>
                  <a:srgbClr val="002060"/>
                </a:solidFill>
                <a:latin typeface="Arial" charset="0"/>
              </a:rPr>
              <a:t> icy moons.</a:t>
            </a:r>
          </a:p>
        </p:txBody>
      </p:sp>
      <p:pic>
        <p:nvPicPr>
          <p:cNvPr id="8" name="Picture 7" descr="stagnant-lid_3D-Cartesian.jpg"/>
          <p:cNvPicPr>
            <a:picLocks noChangeAspect="1"/>
          </p:cNvPicPr>
          <p:nvPr/>
        </p:nvPicPr>
        <p:blipFill>
          <a:blip r:embed="rId3" cstate="print"/>
          <a:stretch>
            <a:fillRect/>
          </a:stretch>
        </p:blipFill>
        <p:spPr>
          <a:xfrm>
            <a:off x="4939200" y="1124744"/>
            <a:ext cx="4023969" cy="3060000"/>
          </a:xfrm>
          <a:prstGeom prst="rect">
            <a:avLst/>
          </a:prstGeom>
        </p:spPr>
      </p:pic>
      <p:grpSp>
        <p:nvGrpSpPr>
          <p:cNvPr id="9" name="Group 8"/>
          <p:cNvGrpSpPr/>
          <p:nvPr/>
        </p:nvGrpSpPr>
        <p:grpSpPr>
          <a:xfrm>
            <a:off x="3851920" y="1340768"/>
            <a:ext cx="1872208" cy="2592288"/>
            <a:chOff x="3851920" y="1340768"/>
            <a:chExt cx="1872208" cy="2592288"/>
          </a:xfrm>
        </p:grpSpPr>
        <p:sp>
          <p:nvSpPr>
            <p:cNvPr id="10" name="Oval 9"/>
            <p:cNvSpPr/>
            <p:nvPr/>
          </p:nvSpPr>
          <p:spPr>
            <a:xfrm>
              <a:off x="3851920" y="1628800"/>
              <a:ext cx="720080" cy="792088"/>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1" name="Straight Connector 10"/>
            <p:cNvCxnSpPr>
              <a:endCxn id="10" idx="0"/>
            </p:cNvCxnSpPr>
            <p:nvPr/>
          </p:nvCxnSpPr>
          <p:spPr>
            <a:xfrm rot="10800000" flipV="1">
              <a:off x="4211960" y="1340768"/>
              <a:ext cx="1512168" cy="2880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10" idx="4"/>
            </p:cNvCxnSpPr>
            <p:nvPr/>
          </p:nvCxnSpPr>
          <p:spPr>
            <a:xfrm rot="16200000" flipV="1">
              <a:off x="4031940" y="2600908"/>
              <a:ext cx="1512168" cy="11521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3" name="Text Box 6"/>
          <p:cNvSpPr txBox="1">
            <a:spLocks noChangeArrowheads="1"/>
          </p:cNvSpPr>
          <p:nvPr/>
        </p:nvSpPr>
        <p:spPr bwMode="auto">
          <a:xfrm>
            <a:off x="251520" y="5373216"/>
            <a:ext cx="8640960" cy="400110"/>
          </a:xfrm>
          <a:prstGeom prst="rect">
            <a:avLst/>
          </a:prstGeom>
          <a:noFill/>
          <a:ln w="9525">
            <a:noFill/>
            <a:miter lim="800000"/>
            <a:headEnd/>
            <a:tailEnd/>
          </a:ln>
          <a:effectLst/>
        </p:spPr>
        <p:txBody>
          <a:bodyPr wrap="square">
            <a:spAutoFit/>
          </a:bodyPr>
          <a:lstStyle/>
          <a:p>
            <a:pPr marL="180000" indent="-180000" algn="just"/>
            <a:r>
              <a:rPr lang="en-US" sz="1200" dirty="0" smtClean="0">
                <a:latin typeface="Wingdings" pitchFamily="2" charset="2"/>
              </a:rPr>
              <a:t>l</a:t>
            </a:r>
            <a:r>
              <a:rPr lang="en-US" sz="2000" dirty="0" smtClean="0">
                <a:solidFill>
                  <a:srgbClr val="002060"/>
                </a:solidFill>
                <a:latin typeface="Arial" charset="0"/>
              </a:rPr>
              <a:t> </a:t>
            </a:r>
            <a:r>
              <a:rPr lang="en-US" sz="1800" dirty="0" smtClean="0">
                <a:solidFill>
                  <a:srgbClr val="002060"/>
                </a:solidFill>
                <a:latin typeface="Arial" charset="0"/>
              </a:rPr>
              <a:t>If thick enough, this layer may be animated with convection.</a:t>
            </a:r>
          </a:p>
        </p:txBody>
      </p:sp>
    </p:spTree>
    <p:extLst>
      <p:ext uri="{BB962C8B-B14F-4D97-AF65-F5344CB8AC3E}">
        <p14:creationId xmlns:p14="http://schemas.microsoft.com/office/powerpoint/2010/main" val="375000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624"/>
            <a:ext cx="5866668" cy="586666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836712"/>
            <a:ext cx="2839229" cy="4409021"/>
          </a:xfrm>
          <a:prstGeom prst="rect">
            <a:avLst/>
          </a:prstGeom>
        </p:spPr>
      </p:pic>
      <p:sp>
        <p:nvSpPr>
          <p:cNvPr id="10" name="Title 24"/>
          <p:cNvSpPr txBox="1">
            <a:spLocks/>
          </p:cNvSpPr>
          <p:nvPr/>
        </p:nvSpPr>
        <p:spPr>
          <a:xfrm>
            <a:off x="179511" y="5157192"/>
            <a:ext cx="8856985" cy="926994"/>
          </a:xfrm>
          <a:prstGeom prst="rect">
            <a:avLst/>
          </a:prstGeom>
          <a:noFill/>
          <a:ln w="38100">
            <a:noFill/>
          </a:ln>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marL="0" marR="0" lvl="0" indent="0" algn="ctr" defTabSz="914400" rtl="0" eaLnBrk="1" fontAlgn="auto" latinLnBrk="0" hangingPunct="1">
              <a:lnSpc>
                <a:spcPts val="3200"/>
              </a:lnSpc>
              <a:spcBef>
                <a:spcPct val="0"/>
              </a:spcBef>
              <a:spcAft>
                <a:spcPts val="0"/>
              </a:spcAft>
              <a:buClrTx/>
              <a:buSzTx/>
              <a:buFontTx/>
              <a:buNone/>
              <a:tabLst/>
              <a:defRPr/>
            </a:pPr>
            <a:r>
              <a:rPr kumimoji="0" lang="en-US" sz="3600" i="1" u="none" strike="noStrike" kern="1200" cap="none" spc="-50" normalizeH="0" baseline="0" noProof="0" dirty="0" smtClean="0">
                <a:ln>
                  <a:noFill/>
                </a:ln>
                <a:solidFill>
                  <a:schemeClr val="bg1"/>
                </a:solidFill>
                <a:effectLst/>
                <a:uLnTx/>
                <a:uFillTx/>
                <a:latin typeface="Calibri"/>
                <a:ea typeface="+mj-ea"/>
                <a:cs typeface="+mj-cs"/>
              </a:rPr>
              <a:t>What is the origin of Pluto’s polygonal pattern</a:t>
            </a:r>
            <a:r>
              <a:rPr kumimoji="0" lang="en-US" sz="3600" i="1" u="none" strike="noStrike" kern="1200" cap="none" spc="-50" normalizeH="0" noProof="0" dirty="0" smtClean="0">
                <a:ln>
                  <a:noFill/>
                </a:ln>
                <a:solidFill>
                  <a:schemeClr val="bg1"/>
                </a:solidFill>
                <a:effectLst/>
                <a:uLnTx/>
                <a:uFillTx/>
                <a:latin typeface="Calibri"/>
                <a:ea typeface="+mj-ea"/>
                <a:cs typeface="+mj-cs"/>
              </a:rPr>
              <a:t> </a:t>
            </a:r>
            <a:r>
              <a:rPr lang="en-US" sz="3600" i="1" spc="-50" dirty="0" smtClean="0">
                <a:solidFill>
                  <a:schemeClr val="bg1"/>
                </a:solidFill>
                <a:latin typeface="Calibri"/>
                <a:ea typeface="+mj-ea"/>
                <a:cs typeface="+mj-cs"/>
              </a:rPr>
              <a:t>?</a:t>
            </a:r>
            <a:endParaRPr kumimoji="0" lang="en-US" sz="3600" i="1" u="none" strike="noStrike" kern="1200" cap="none" spc="-50" normalizeH="0" baseline="0" noProof="0" dirty="0" smtClean="0">
              <a:ln>
                <a:noFill/>
              </a:ln>
              <a:solidFill>
                <a:schemeClr val="bg1"/>
              </a:solidFill>
              <a:effectLst/>
              <a:uLnTx/>
              <a:uFillTx/>
              <a:latin typeface="Calibri"/>
              <a:ea typeface="+mj-ea"/>
              <a:cs typeface="+mj-cs"/>
            </a:endParaRPr>
          </a:p>
        </p:txBody>
      </p:sp>
      <p:sp>
        <p:nvSpPr>
          <p:cNvPr id="11" name="Title 24"/>
          <p:cNvSpPr txBox="1">
            <a:spLocks/>
          </p:cNvSpPr>
          <p:nvPr/>
        </p:nvSpPr>
        <p:spPr>
          <a:xfrm>
            <a:off x="411609" y="6237312"/>
            <a:ext cx="8048823" cy="422938"/>
          </a:xfrm>
          <a:prstGeom prst="rect">
            <a:avLst/>
          </a:prstGeom>
          <a:noFill/>
          <a:ln w="38100">
            <a:noFill/>
          </a:ln>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lvl="0" algn="ctr" fontAlgn="auto">
              <a:lnSpc>
                <a:spcPts val="3200"/>
              </a:lnSpc>
              <a:spcAft>
                <a:spcPts val="0"/>
              </a:spcAft>
              <a:defRPr/>
            </a:pPr>
            <a:r>
              <a:rPr kumimoji="0" lang="en-US" u="none" strike="noStrike" kern="1200" cap="none" spc="-50" normalizeH="0" baseline="0" noProof="0" dirty="0" smtClean="0">
                <a:ln>
                  <a:noFill/>
                </a:ln>
                <a:solidFill>
                  <a:schemeClr val="bg1"/>
                </a:solidFill>
                <a:effectLst/>
                <a:uLnTx/>
                <a:uFillTx/>
                <a:latin typeface="Calibri"/>
                <a:ea typeface="+mj-ea"/>
                <a:cs typeface="+mj-cs"/>
              </a:rPr>
              <a:t>D</a:t>
            </a:r>
            <a:r>
              <a:rPr lang="en-US" spc="-50" dirty="0" err="1" smtClean="0">
                <a:solidFill>
                  <a:schemeClr val="bg1"/>
                </a:solidFill>
                <a:latin typeface="Calibri"/>
              </a:rPr>
              <a:t>ynamics</a:t>
            </a:r>
            <a:r>
              <a:rPr lang="en-US" spc="-50" dirty="0" smtClean="0">
                <a:solidFill>
                  <a:schemeClr val="bg1"/>
                </a:solidFill>
                <a:latin typeface="Calibri"/>
              </a:rPr>
              <a:t> of s</a:t>
            </a:r>
            <a:r>
              <a:rPr kumimoji="0" lang="en-US" u="none" strike="noStrike" kern="1200" cap="none" spc="-50" normalizeH="0" baseline="0" noProof="0" dirty="0" err="1" smtClean="0">
                <a:ln>
                  <a:noFill/>
                </a:ln>
                <a:solidFill>
                  <a:schemeClr val="bg1"/>
                </a:solidFill>
                <a:effectLst/>
                <a:uLnTx/>
                <a:uFillTx/>
                <a:latin typeface="Calibri"/>
                <a:ea typeface="+mj-ea"/>
                <a:cs typeface="+mj-cs"/>
              </a:rPr>
              <a:t>putnik</a:t>
            </a:r>
            <a:r>
              <a:rPr kumimoji="0" lang="en-US" u="none" strike="noStrike" kern="1200" cap="none" spc="-50" normalizeH="0" baseline="0" noProof="0" dirty="0" smtClean="0">
                <a:ln>
                  <a:noFill/>
                </a:ln>
                <a:solidFill>
                  <a:schemeClr val="bg1"/>
                </a:solidFill>
                <a:effectLst/>
                <a:uLnTx/>
                <a:uFillTx/>
                <a:latin typeface="Calibri"/>
                <a:ea typeface="+mj-ea"/>
                <a:cs typeface="+mj-cs"/>
              </a:rPr>
              <a:t> </a:t>
            </a:r>
            <a:r>
              <a:rPr kumimoji="0" lang="en-US" u="none" strike="noStrike" kern="1200" cap="none" spc="-50" normalizeH="0" baseline="0" noProof="0" dirty="0" err="1" smtClean="0">
                <a:ln>
                  <a:noFill/>
                </a:ln>
                <a:solidFill>
                  <a:schemeClr val="bg1"/>
                </a:solidFill>
                <a:effectLst/>
                <a:uLnTx/>
                <a:uFillTx/>
                <a:latin typeface="Calibri"/>
                <a:ea typeface="+mj-ea"/>
                <a:cs typeface="+mj-cs"/>
              </a:rPr>
              <a:t>Planitia</a:t>
            </a:r>
            <a:r>
              <a:rPr kumimoji="0" lang="en-US" u="none" strike="noStrike" kern="1200" cap="none" spc="-50" normalizeH="0" baseline="0" noProof="0" dirty="0" smtClean="0">
                <a:ln>
                  <a:noFill/>
                </a:ln>
                <a:solidFill>
                  <a:schemeClr val="bg1"/>
                </a:solidFill>
                <a:effectLst/>
                <a:uLnTx/>
                <a:uFillTx/>
                <a:latin typeface="Calibri"/>
                <a:ea typeface="+mj-ea"/>
                <a:cs typeface="+mj-cs"/>
              </a:rPr>
              <a:t> (with Kenny </a:t>
            </a:r>
            <a:r>
              <a:rPr kumimoji="0" lang="en-US" u="none" strike="noStrike" kern="1200" cap="none" spc="-50" normalizeH="0" baseline="0" noProof="0" dirty="0" err="1" smtClean="0">
                <a:ln>
                  <a:noFill/>
                </a:ln>
                <a:solidFill>
                  <a:schemeClr val="bg1"/>
                </a:solidFill>
                <a:effectLst/>
                <a:uLnTx/>
                <a:uFillTx/>
                <a:latin typeface="Calibri"/>
                <a:ea typeface="+mj-ea"/>
                <a:cs typeface="+mj-cs"/>
              </a:rPr>
              <a:t>Vilella</a:t>
            </a:r>
            <a:r>
              <a:rPr kumimoji="0" lang="en-US" u="none" strike="noStrike" kern="1200" cap="none" spc="-50" normalizeH="0" baseline="0" noProof="0" dirty="0" smtClean="0">
                <a:ln>
                  <a:noFill/>
                </a:ln>
                <a:solidFill>
                  <a:schemeClr val="bg1"/>
                </a:solidFill>
                <a:effectLst/>
                <a:uLnTx/>
                <a:uFillTx/>
                <a:latin typeface="Calibri"/>
                <a:ea typeface="+mj-ea"/>
                <a:cs typeface="+mj-cs"/>
              </a:rPr>
              <a:t>)</a:t>
            </a:r>
          </a:p>
        </p:txBody>
      </p:sp>
      <p:sp>
        <p:nvSpPr>
          <p:cNvPr id="2" name="Rectangle 1"/>
          <p:cNvSpPr/>
          <p:nvPr/>
        </p:nvSpPr>
        <p:spPr>
          <a:xfrm>
            <a:off x="3275856" y="3573016"/>
            <a:ext cx="720080" cy="504056"/>
          </a:xfrm>
          <a:prstGeom prst="rect">
            <a:avLst/>
          </a:prstGeom>
          <a:solidFill>
            <a:srgbClr val="FFC000">
              <a:alpha val="25000"/>
            </a:srgbClr>
          </a:solidFill>
          <a:ln>
            <a:solidFill>
              <a:srgbClr val="FF8B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292624" y="4005064"/>
            <a:ext cx="72008" cy="720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012159" y="908720"/>
            <a:ext cx="148509" cy="1440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1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 grpId="0" animBg="1"/>
      <p:bldP spid="3" grpId="0" animBg="1"/>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858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24"/>
          <p:cNvSpPr>
            <a:spLocks noGrp="1"/>
          </p:cNvSpPr>
          <p:nvPr>
            <p:ph type="title"/>
          </p:nvPr>
        </p:nvSpPr>
        <p:spPr>
          <a:xfrm>
            <a:off x="142844" y="142852"/>
            <a:ext cx="8821644" cy="489790"/>
          </a:xfrm>
        </p:spPr>
        <p:txBody>
          <a:bodyPr>
            <a:normAutofit fontScale="90000"/>
          </a:bodyPr>
          <a:lstStyle/>
          <a:p>
            <a:r>
              <a:rPr lang="en-US" altLang="zh-TW" sz="4000" dirty="0" smtClean="0">
                <a:solidFill>
                  <a:schemeClr val="bg1"/>
                </a:solidFill>
              </a:rPr>
              <a:t>Sputnik </a:t>
            </a:r>
            <a:r>
              <a:rPr lang="en-US" altLang="zh-TW" sz="4000" dirty="0" err="1" smtClean="0">
                <a:solidFill>
                  <a:schemeClr val="bg1"/>
                </a:solidFill>
              </a:rPr>
              <a:t>Planitia</a:t>
            </a:r>
            <a:r>
              <a:rPr lang="en-US" altLang="zh-TW" sz="4000" dirty="0" smtClean="0">
                <a:solidFill>
                  <a:schemeClr val="bg1"/>
                </a:solidFill>
              </a:rPr>
              <a:t> polygonal pattern</a:t>
            </a:r>
            <a:endParaRPr lang="fr-CH"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0563" y="2825715"/>
            <a:ext cx="2137081" cy="878108"/>
          </a:xfrm>
          <a:prstGeom prst="rect">
            <a:avLst/>
          </a:prstGeom>
        </p:spPr>
      </p:pic>
      <p:sp>
        <p:nvSpPr>
          <p:cNvPr id="8" name="Rectangle 7"/>
          <p:cNvSpPr/>
          <p:nvPr/>
        </p:nvSpPr>
        <p:spPr>
          <a:xfrm>
            <a:off x="3923928" y="943022"/>
            <a:ext cx="5040560" cy="1569660"/>
          </a:xfrm>
          <a:prstGeom prst="rect">
            <a:avLst/>
          </a:prstGeom>
        </p:spPr>
        <p:txBody>
          <a:bodyPr wrap="square">
            <a:spAutoFit/>
          </a:bodyPr>
          <a:lstStyle/>
          <a:p>
            <a:r>
              <a:rPr lang="en-US" sz="1800" dirty="0" smtClean="0">
                <a:solidFill>
                  <a:srgbClr val="002060"/>
                </a:solidFill>
                <a:latin typeface="Arial" panose="020B0604020202020204" pitchFamily="34" charset="0"/>
                <a:cs typeface="Arial" panose="020B0604020202020204" pitchFamily="34" charset="0"/>
              </a:rPr>
              <a:t>- Polygon </a:t>
            </a:r>
            <a:r>
              <a:rPr lang="en-US" sz="1800" dirty="0">
                <a:solidFill>
                  <a:srgbClr val="002060"/>
                </a:solidFill>
                <a:latin typeface="Arial" panose="020B0604020202020204" pitchFamily="34" charset="0"/>
                <a:cs typeface="Arial" panose="020B0604020202020204" pitchFamily="34" charset="0"/>
              </a:rPr>
              <a:t>size : </a:t>
            </a:r>
            <a:r>
              <a:rPr lang="en-US" sz="1800" dirty="0" smtClean="0">
                <a:solidFill>
                  <a:srgbClr val="002060"/>
                </a:solidFill>
                <a:latin typeface="Arial" panose="020B0604020202020204" pitchFamily="34" charset="0"/>
                <a:cs typeface="Arial" panose="020B0604020202020204" pitchFamily="34" charset="0"/>
              </a:rPr>
              <a:t>20-40 km.</a:t>
            </a:r>
            <a:endParaRPr lang="en-US" sz="1800" dirty="0">
              <a:solidFill>
                <a:srgbClr val="002060"/>
              </a:solidFill>
              <a:latin typeface="Arial" panose="020B0604020202020204" pitchFamily="34" charset="0"/>
              <a:cs typeface="Arial" panose="020B0604020202020204" pitchFamily="34" charset="0"/>
            </a:endParaRPr>
          </a:p>
          <a:p>
            <a:endParaRPr lang="en-US" sz="1200" dirty="0" smtClean="0">
              <a:solidFill>
                <a:srgbClr val="002060"/>
              </a:solidFill>
              <a:latin typeface="Arial" panose="020B0604020202020204" pitchFamily="34" charset="0"/>
              <a:cs typeface="Arial" panose="020B0604020202020204" pitchFamily="34" charset="0"/>
            </a:endParaRPr>
          </a:p>
          <a:p>
            <a:r>
              <a:rPr lang="en-US" sz="1800" dirty="0" smtClean="0">
                <a:solidFill>
                  <a:srgbClr val="002060"/>
                </a:solidFill>
                <a:latin typeface="Arial" panose="020B0604020202020204" pitchFamily="34" charset="0"/>
                <a:cs typeface="Arial" panose="020B0604020202020204" pitchFamily="34" charset="0"/>
              </a:rPr>
              <a:t>- Amplitude </a:t>
            </a:r>
            <a:r>
              <a:rPr lang="en-US" sz="1800" dirty="0">
                <a:solidFill>
                  <a:srgbClr val="002060"/>
                </a:solidFill>
                <a:latin typeface="Arial" panose="020B0604020202020204" pitchFamily="34" charset="0"/>
                <a:cs typeface="Arial" panose="020B0604020202020204" pitchFamily="34" charset="0"/>
              </a:rPr>
              <a:t>of topography : </a:t>
            </a:r>
            <a:r>
              <a:rPr lang="en-US" sz="1800" dirty="0" smtClean="0">
                <a:solidFill>
                  <a:srgbClr val="002060"/>
                </a:solidFill>
                <a:latin typeface="Arial" panose="020B0604020202020204" pitchFamily="34" charset="0"/>
                <a:cs typeface="Arial" panose="020B0604020202020204" pitchFamily="34" charset="0"/>
              </a:rPr>
              <a:t>100-150 m.</a:t>
            </a:r>
            <a:endParaRPr lang="en-US" sz="1800" dirty="0">
              <a:solidFill>
                <a:srgbClr val="002060"/>
              </a:solidFill>
              <a:latin typeface="Arial" panose="020B0604020202020204" pitchFamily="34" charset="0"/>
              <a:cs typeface="Arial" panose="020B0604020202020204" pitchFamily="34" charset="0"/>
            </a:endParaRPr>
          </a:p>
          <a:p>
            <a:endParaRPr lang="en-US" sz="1200" dirty="0" smtClean="0">
              <a:solidFill>
                <a:srgbClr val="002060"/>
              </a:solidFill>
              <a:latin typeface="Arial" panose="020B0604020202020204" pitchFamily="34" charset="0"/>
              <a:cs typeface="Arial" panose="020B0604020202020204" pitchFamily="34" charset="0"/>
            </a:endParaRPr>
          </a:p>
          <a:p>
            <a:r>
              <a:rPr lang="en-US" sz="1800" spc="-50" dirty="0" smtClean="0">
                <a:solidFill>
                  <a:srgbClr val="002060"/>
                </a:solidFill>
                <a:latin typeface="Arial" panose="020B0604020202020204" pitchFamily="34" charset="0"/>
                <a:cs typeface="Arial" panose="020B0604020202020204" pitchFamily="34" charset="0"/>
              </a:rPr>
              <a:t>- Cell </a:t>
            </a:r>
            <a:r>
              <a:rPr lang="en-US" sz="1800" spc="-50" dirty="0">
                <a:solidFill>
                  <a:srgbClr val="002060"/>
                </a:solidFill>
                <a:latin typeface="Arial" panose="020B0604020202020204" pitchFamily="34" charset="0"/>
                <a:cs typeface="Arial" panose="020B0604020202020204" pitchFamily="34" charset="0"/>
              </a:rPr>
              <a:t>borders : </a:t>
            </a:r>
            <a:r>
              <a:rPr lang="en-US" sz="1800" spc="-50" dirty="0" smtClean="0">
                <a:solidFill>
                  <a:srgbClr val="002060"/>
                </a:solidFill>
                <a:latin typeface="Arial" panose="020B0604020202020204" pitchFamily="34" charset="0"/>
                <a:cs typeface="Arial" panose="020B0604020202020204" pitchFamily="34" charset="0"/>
              </a:rPr>
              <a:t>depressions 2-3 </a:t>
            </a:r>
            <a:r>
              <a:rPr lang="en-US" sz="1800" spc="-50" dirty="0">
                <a:solidFill>
                  <a:srgbClr val="002060"/>
                </a:solidFill>
                <a:latin typeface="Arial" panose="020B0604020202020204" pitchFamily="34" charset="0"/>
                <a:cs typeface="Arial" panose="020B0604020202020204" pitchFamily="34" charset="0"/>
              </a:rPr>
              <a:t>km </a:t>
            </a:r>
            <a:r>
              <a:rPr lang="en-US" sz="1800" spc="-50" dirty="0" smtClean="0">
                <a:solidFill>
                  <a:srgbClr val="002060"/>
                </a:solidFill>
                <a:latin typeface="Arial" panose="020B0604020202020204" pitchFamily="34" charset="0"/>
                <a:cs typeface="Arial" panose="020B0604020202020204" pitchFamily="34" charset="0"/>
              </a:rPr>
              <a:t>wide with double-ditch structure.</a:t>
            </a:r>
            <a:endParaRPr lang="en-US" sz="1800" spc="-50" dirty="0">
              <a:solidFill>
                <a:srgbClr val="002060"/>
              </a:solidFill>
              <a:latin typeface="Arial" panose="020B0604020202020204" pitchFamily="34" charset="0"/>
              <a:cs typeface="Arial" panose="020B0604020202020204" pitchFamily="34" charset="0"/>
            </a:endParaRPr>
          </a:p>
        </p:txBody>
      </p:sp>
      <p:sp>
        <p:nvSpPr>
          <p:cNvPr id="9" name="Rectangle 8"/>
          <p:cNvSpPr/>
          <p:nvPr/>
        </p:nvSpPr>
        <p:spPr>
          <a:xfrm>
            <a:off x="3804586" y="4797152"/>
            <a:ext cx="5159901" cy="1661993"/>
          </a:xfrm>
          <a:prstGeom prst="rect">
            <a:avLst/>
          </a:prstGeom>
        </p:spPr>
        <p:txBody>
          <a:bodyPr wrap="square">
            <a:spAutoFit/>
          </a:bodyPr>
          <a:lstStyle/>
          <a:p>
            <a:pPr algn="just"/>
            <a:r>
              <a:rPr lang="en-US" sz="1800" spc="-130" dirty="0">
                <a:solidFill>
                  <a:srgbClr val="002060"/>
                </a:solidFill>
                <a:latin typeface="Arial" panose="020B0604020202020204" pitchFamily="34" charset="0"/>
                <a:cs typeface="Arial" panose="020B0604020202020204" pitchFamily="34" charset="0"/>
              </a:rPr>
              <a:t>Convection </a:t>
            </a:r>
            <a:r>
              <a:rPr lang="en-US" sz="1800" spc="-130" dirty="0" smtClean="0">
                <a:solidFill>
                  <a:srgbClr val="002060"/>
                </a:solidFill>
                <a:latin typeface="Arial" panose="020B0604020202020204" pitchFamily="34" charset="0"/>
                <a:cs typeface="Arial" panose="020B0604020202020204" pitchFamily="34" charset="0"/>
              </a:rPr>
              <a:t>induces dynamic</a:t>
            </a:r>
            <a:r>
              <a:rPr lang="en-US" sz="1800" spc="-120" dirty="0" smtClean="0">
                <a:solidFill>
                  <a:srgbClr val="002060"/>
                </a:solidFill>
                <a:latin typeface="Arial" panose="020B0604020202020204" pitchFamily="34" charset="0"/>
                <a:cs typeface="Arial" panose="020B0604020202020204" pitchFamily="34" charset="0"/>
              </a:rPr>
              <a:t> </a:t>
            </a:r>
          </a:p>
          <a:p>
            <a:pPr algn="just"/>
            <a:r>
              <a:rPr lang="en-US" sz="1800" dirty="0" smtClean="0">
                <a:solidFill>
                  <a:srgbClr val="002060"/>
                </a:solidFill>
                <a:latin typeface="Arial" panose="020B0604020202020204" pitchFamily="34" charset="0"/>
                <a:cs typeface="Arial" panose="020B0604020202020204" pitchFamily="34" charset="0"/>
              </a:rPr>
              <a:t>topography, with </a:t>
            </a:r>
            <a:r>
              <a:rPr lang="en-US" sz="1800" dirty="0" smtClean="0">
                <a:solidFill>
                  <a:srgbClr val="DD0806"/>
                </a:solidFill>
                <a:latin typeface="Arial" panose="020B0604020202020204" pitchFamily="34" charset="0"/>
                <a:cs typeface="Arial" panose="020B0604020202020204" pitchFamily="34" charset="0"/>
              </a:rPr>
              <a:t>plumes</a:t>
            </a:r>
            <a:r>
              <a:rPr lang="en-US" sz="1800" dirty="0" smtClean="0">
                <a:solidFill>
                  <a:srgbClr val="002060"/>
                </a:solidFill>
                <a:latin typeface="Arial" panose="020B0604020202020204" pitchFamily="34" charset="0"/>
                <a:cs typeface="Arial" panose="020B0604020202020204" pitchFamily="34" charset="0"/>
              </a:rPr>
              <a:t> </a:t>
            </a:r>
          </a:p>
          <a:p>
            <a:pPr algn="just"/>
            <a:r>
              <a:rPr lang="en-US" sz="1800" spc="-130" dirty="0" smtClean="0">
                <a:solidFill>
                  <a:srgbClr val="002060"/>
                </a:solidFill>
                <a:latin typeface="Arial" panose="020B0604020202020204" pitchFamily="34" charset="0"/>
                <a:cs typeface="Arial" panose="020B0604020202020204" pitchFamily="34" charset="0"/>
              </a:rPr>
              <a:t>(</a:t>
            </a:r>
            <a:r>
              <a:rPr lang="en-US" sz="1800" spc="-130" dirty="0" err="1" smtClean="0">
                <a:solidFill>
                  <a:srgbClr val="0000D4"/>
                </a:solidFill>
                <a:latin typeface="Arial" panose="020B0604020202020204" pitchFamily="34" charset="0"/>
                <a:cs typeface="Arial" panose="020B0604020202020204" pitchFamily="34" charset="0"/>
              </a:rPr>
              <a:t>downwellings</a:t>
            </a:r>
            <a:r>
              <a:rPr lang="en-US" sz="1800" spc="-130" dirty="0" smtClean="0">
                <a:solidFill>
                  <a:srgbClr val="002060"/>
                </a:solidFill>
                <a:latin typeface="Arial" panose="020B0604020202020204" pitchFamily="34" charset="0"/>
                <a:cs typeface="Arial" panose="020B0604020202020204" pitchFamily="34" charset="0"/>
              </a:rPr>
              <a:t>) generating </a:t>
            </a:r>
            <a:r>
              <a:rPr lang="en-US" sz="1800" spc="-130" dirty="0" smtClean="0">
                <a:solidFill>
                  <a:srgbClr val="DD0806"/>
                </a:solidFill>
                <a:latin typeface="Arial" panose="020B0604020202020204" pitchFamily="34" charset="0"/>
                <a:cs typeface="Arial" panose="020B0604020202020204" pitchFamily="34" charset="0"/>
              </a:rPr>
              <a:t>positive</a:t>
            </a:r>
            <a:r>
              <a:rPr lang="en-US" sz="1800" spc="-130" dirty="0" smtClean="0">
                <a:solidFill>
                  <a:srgbClr val="002060"/>
                </a:solidFill>
                <a:latin typeface="Arial" panose="020B0604020202020204" pitchFamily="34" charset="0"/>
                <a:cs typeface="Arial" panose="020B0604020202020204" pitchFamily="34" charset="0"/>
              </a:rPr>
              <a:t> (</a:t>
            </a:r>
            <a:r>
              <a:rPr lang="en-US" sz="1800" spc="-130" dirty="0" smtClean="0">
                <a:solidFill>
                  <a:srgbClr val="0000D4"/>
                </a:solidFill>
                <a:latin typeface="Arial" panose="020B0604020202020204" pitchFamily="34" charset="0"/>
                <a:cs typeface="Arial" panose="020B0604020202020204" pitchFamily="34" charset="0"/>
              </a:rPr>
              <a:t>negative</a:t>
            </a:r>
            <a:r>
              <a:rPr lang="en-US" sz="1800" spc="-130" dirty="0" smtClean="0">
                <a:solidFill>
                  <a:srgbClr val="002060"/>
                </a:solidFill>
                <a:latin typeface="Arial" panose="020B0604020202020204" pitchFamily="34" charset="0"/>
                <a:cs typeface="Arial" panose="020B0604020202020204" pitchFamily="34" charset="0"/>
              </a:rPr>
              <a:t>) topography.</a:t>
            </a:r>
            <a:r>
              <a:rPr lang="en-US" sz="1600" spc="-130" dirty="0" smtClean="0">
                <a:solidFill>
                  <a:srgbClr val="002060"/>
                </a:solidFill>
                <a:latin typeface="Arial" panose="020B0604020202020204" pitchFamily="34" charset="0"/>
                <a:cs typeface="Arial" panose="020B0604020202020204" pitchFamily="34" charset="0"/>
              </a:rPr>
              <a:t> </a:t>
            </a:r>
            <a:endParaRPr lang="en-US" sz="1600" spc="-130" dirty="0">
              <a:solidFill>
                <a:srgbClr val="002060"/>
              </a:solidFill>
              <a:latin typeface="Arial" panose="020B0604020202020204" pitchFamily="34" charset="0"/>
              <a:cs typeface="Arial" panose="020B0604020202020204" pitchFamily="34" charset="0"/>
            </a:endParaRPr>
          </a:p>
          <a:p>
            <a:endParaRPr lang="en-US" sz="1200" dirty="0" smtClean="0">
              <a:solidFill>
                <a:srgbClr val="002060"/>
              </a:solidFill>
              <a:latin typeface="Arial" panose="020B0604020202020204" pitchFamily="34" charset="0"/>
              <a:cs typeface="Arial" panose="020B0604020202020204" pitchFamily="34" charset="0"/>
            </a:endParaRPr>
          </a:p>
          <a:p>
            <a:pPr algn="just"/>
            <a:r>
              <a:rPr lang="en-US" sz="1800" dirty="0" smtClean="0">
                <a:solidFill>
                  <a:srgbClr val="002060"/>
                </a:solidFill>
                <a:latin typeface="Arial" panose="020B0604020202020204" pitchFamily="34" charset="0"/>
                <a:cs typeface="Arial" panose="020B0604020202020204" pitchFamily="34" charset="0"/>
              </a:rPr>
              <a:t>- </a:t>
            </a:r>
            <a:r>
              <a:rPr lang="en-US" sz="1800" spc="-60" dirty="0" smtClean="0">
                <a:solidFill>
                  <a:srgbClr val="002060"/>
                </a:solidFill>
                <a:latin typeface="Arial" panose="020B0604020202020204" pitchFamily="34" charset="0"/>
                <a:cs typeface="Arial" panose="020B0604020202020204" pitchFamily="34" charset="0"/>
              </a:rPr>
              <a:t>Topography induced </a:t>
            </a:r>
            <a:r>
              <a:rPr lang="en-US" sz="1800" spc="-60" dirty="0">
                <a:solidFill>
                  <a:srgbClr val="002060"/>
                </a:solidFill>
                <a:latin typeface="Arial" panose="020B0604020202020204" pitchFamily="34" charset="0"/>
                <a:cs typeface="Arial" panose="020B0604020202020204" pitchFamily="34" charset="0"/>
              </a:rPr>
              <a:t>by </a:t>
            </a:r>
            <a:r>
              <a:rPr lang="en-US" sz="1800" spc="-60" dirty="0" smtClean="0">
                <a:solidFill>
                  <a:srgbClr val="002060"/>
                </a:solidFill>
                <a:latin typeface="Arial" panose="020B0604020202020204" pitchFamily="34" charset="0"/>
                <a:cs typeface="Arial" panose="020B0604020202020204" pitchFamily="34" charset="0"/>
              </a:rPr>
              <a:t>cold </a:t>
            </a:r>
            <a:r>
              <a:rPr lang="en-US" sz="1800" spc="-60" dirty="0" err="1" smtClean="0">
                <a:solidFill>
                  <a:srgbClr val="002060"/>
                </a:solidFill>
                <a:latin typeface="Arial" panose="020B0604020202020204" pitchFamily="34" charset="0"/>
                <a:cs typeface="Arial" panose="020B0604020202020204" pitchFamily="34" charset="0"/>
              </a:rPr>
              <a:t>downwelling</a:t>
            </a:r>
            <a:r>
              <a:rPr lang="en-US" sz="1800" spc="-60" dirty="0" smtClean="0">
                <a:solidFill>
                  <a:srgbClr val="002060"/>
                </a:solidFill>
                <a:latin typeface="Arial" panose="020B0604020202020204" pitchFamily="34" charset="0"/>
                <a:cs typeface="Arial" panose="020B0604020202020204" pitchFamily="34" charset="0"/>
              </a:rPr>
              <a:t> explains</a:t>
            </a:r>
            <a:r>
              <a:rPr lang="en-US" sz="1800" dirty="0" smtClean="0">
                <a:solidFill>
                  <a:srgbClr val="002060"/>
                </a:solidFill>
                <a:latin typeface="Arial" panose="020B0604020202020204" pitchFamily="34" charset="0"/>
                <a:cs typeface="Arial" panose="020B0604020202020204" pitchFamily="34" charset="0"/>
              </a:rPr>
              <a:t> polygonal structure (McKinnon et al., 2016).</a:t>
            </a:r>
            <a:endParaRPr lang="en-US" sz="1800" dirty="0">
              <a:solidFill>
                <a:srgbClr val="00206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6588224" y="2400343"/>
            <a:ext cx="2384716" cy="2606960"/>
          </a:xfrm>
          <a:prstGeom prst="rect">
            <a:avLst/>
          </a:prstGeom>
        </p:spPr>
      </p:pic>
      <p:sp>
        <p:nvSpPr>
          <p:cNvPr id="23" name="TextBox 22"/>
          <p:cNvSpPr txBox="1"/>
          <p:nvPr/>
        </p:nvSpPr>
        <p:spPr>
          <a:xfrm>
            <a:off x="7532940" y="4610218"/>
            <a:ext cx="1287532" cy="338554"/>
          </a:xfrm>
          <a:prstGeom prst="rect">
            <a:avLst/>
          </a:prstGeom>
          <a:solidFill>
            <a:schemeClr val="bg1"/>
          </a:solidFill>
        </p:spPr>
        <p:txBody>
          <a:bodyPr wrap="none" rtlCol="0">
            <a:spAutoFit/>
          </a:bodyPr>
          <a:lstStyle/>
          <a:p>
            <a:r>
              <a:rPr lang="en-US" sz="1600" dirty="0" smtClean="0"/>
              <a:t>White (1988)</a:t>
            </a:r>
            <a:endParaRPr lang="en-US" sz="1600"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56" y="847888"/>
            <a:ext cx="3631317" cy="5639050"/>
          </a:xfrm>
          <a:prstGeom prst="rect">
            <a:avLst/>
          </a:prstGeom>
        </p:spPr>
      </p:pic>
      <p:sp>
        <p:nvSpPr>
          <p:cNvPr id="11" name="Rectangle 10"/>
          <p:cNvSpPr/>
          <p:nvPr/>
        </p:nvSpPr>
        <p:spPr>
          <a:xfrm>
            <a:off x="3800144" y="4077072"/>
            <a:ext cx="2635612" cy="646331"/>
          </a:xfrm>
          <a:prstGeom prst="rect">
            <a:avLst/>
          </a:prstGeom>
        </p:spPr>
        <p:txBody>
          <a:bodyPr wrap="square">
            <a:spAutoFit/>
          </a:bodyPr>
          <a:lstStyle/>
          <a:p>
            <a:pPr algn="just"/>
            <a:r>
              <a:rPr lang="en-US" sz="1800" dirty="0" smtClean="0">
                <a:solidFill>
                  <a:srgbClr val="002060"/>
                </a:solidFill>
                <a:latin typeface="Arial" panose="020B0604020202020204" pitchFamily="34" charset="0"/>
                <a:cs typeface="Arial" panose="020B0604020202020204" pitchFamily="34" charset="0"/>
              </a:rPr>
              <a:t>- </a:t>
            </a:r>
            <a:r>
              <a:rPr lang="en-US" sz="1800" spc="-60" dirty="0" smtClean="0">
                <a:solidFill>
                  <a:srgbClr val="002060"/>
                </a:solidFill>
                <a:latin typeface="Arial" panose="020B0604020202020204" pitchFamily="34" charset="0"/>
                <a:cs typeface="Arial" panose="020B0604020202020204" pitchFamily="34" charset="0"/>
              </a:rPr>
              <a:t>Surface expression of thermal convection :</a:t>
            </a:r>
          </a:p>
        </p:txBody>
      </p:sp>
    </p:spTree>
    <p:extLst>
      <p:ext uri="{BB962C8B-B14F-4D97-AF65-F5344CB8AC3E}">
        <p14:creationId xmlns:p14="http://schemas.microsoft.com/office/powerpoint/2010/main" val="225988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1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12"/>
          <p:cNvSpPr>
            <a:spLocks noGrp="1"/>
          </p:cNvSpPr>
          <p:nvPr>
            <p:ph type="title"/>
          </p:nvPr>
        </p:nvSpPr>
        <p:spPr>
          <a:xfrm>
            <a:off x="142844" y="142852"/>
            <a:ext cx="7715304" cy="489790"/>
          </a:xfrm>
        </p:spPr>
        <p:txBody>
          <a:bodyPr>
            <a:noAutofit/>
          </a:bodyPr>
          <a:lstStyle/>
          <a:p>
            <a:pPr algn="just"/>
            <a:r>
              <a:rPr lang="fr-CH" sz="3600" b="1" dirty="0" smtClean="0">
                <a:solidFill>
                  <a:schemeClr val="bg1"/>
                </a:solidFill>
              </a:rPr>
              <a:t>The Sun</a:t>
            </a:r>
            <a:endParaRPr lang="fr-CH" sz="3600" b="1" dirty="0">
              <a:solidFill>
                <a:schemeClr val="bg1"/>
              </a:solidFill>
            </a:endParaRPr>
          </a:p>
        </p:txBody>
      </p:sp>
      <p:pic>
        <p:nvPicPr>
          <p:cNvPr id="6" name="Picture 5" descr="L10_sun.jpg"/>
          <p:cNvPicPr>
            <a:picLocks noChangeAspect="1"/>
          </p:cNvPicPr>
          <p:nvPr/>
        </p:nvPicPr>
        <p:blipFill>
          <a:blip r:embed="rId2" cstate="print"/>
          <a:stretch>
            <a:fillRect/>
          </a:stretch>
        </p:blipFill>
        <p:spPr>
          <a:xfrm>
            <a:off x="256032" y="764704"/>
            <a:ext cx="3240360" cy="2903363"/>
          </a:xfrm>
          <a:prstGeom prst="rect">
            <a:avLst/>
          </a:prstGeom>
        </p:spPr>
      </p:pic>
      <p:pic>
        <p:nvPicPr>
          <p:cNvPr id="7" name="Picture 6" descr="L10_granulations-color.gif"/>
          <p:cNvPicPr>
            <a:picLocks noChangeAspect="1"/>
          </p:cNvPicPr>
          <p:nvPr/>
        </p:nvPicPr>
        <p:blipFill>
          <a:blip r:embed="rId3" cstate="print"/>
          <a:stretch>
            <a:fillRect/>
          </a:stretch>
        </p:blipFill>
        <p:spPr>
          <a:xfrm>
            <a:off x="256032" y="3753336"/>
            <a:ext cx="3240000" cy="2724743"/>
          </a:xfrm>
          <a:prstGeom prst="rect">
            <a:avLst/>
          </a:prstGeom>
        </p:spPr>
      </p:pic>
      <p:sp>
        <p:nvSpPr>
          <p:cNvPr id="8" name="TextBox 7"/>
          <p:cNvSpPr txBox="1"/>
          <p:nvPr/>
        </p:nvSpPr>
        <p:spPr>
          <a:xfrm>
            <a:off x="4716016" y="3645024"/>
            <a:ext cx="3905191" cy="307777"/>
          </a:xfrm>
          <a:prstGeom prst="rect">
            <a:avLst/>
          </a:prstGeom>
          <a:noFill/>
        </p:spPr>
        <p:txBody>
          <a:bodyPr wrap="square" rtlCol="0">
            <a:spAutoFit/>
          </a:bodyPr>
          <a:lstStyle/>
          <a:p>
            <a:r>
              <a:rPr lang="fr-CH" sz="1400" i="1" dirty="0" smtClean="0">
                <a:solidFill>
                  <a:schemeClr val="tx1"/>
                </a:solidFill>
                <a:latin typeface="Arial" pitchFamily="34" charset="0"/>
                <a:cs typeface="Arial" pitchFamily="34" charset="0"/>
              </a:rPr>
              <a:t>T = 10</a:t>
            </a:r>
            <a:r>
              <a:rPr lang="fr-CH" sz="1400" i="1" baseline="30000" dirty="0" smtClean="0">
                <a:solidFill>
                  <a:schemeClr val="tx1"/>
                </a:solidFill>
                <a:latin typeface="Arial" pitchFamily="34" charset="0"/>
                <a:cs typeface="Arial" pitchFamily="34" charset="0"/>
              </a:rPr>
              <a:t>6</a:t>
            </a:r>
            <a:r>
              <a:rPr lang="fr-CH" sz="1400" i="1" dirty="0" smtClean="0">
                <a:solidFill>
                  <a:schemeClr val="tx1"/>
                </a:solidFill>
                <a:latin typeface="Arial" pitchFamily="34" charset="0"/>
                <a:cs typeface="Arial" pitchFamily="34" charset="0"/>
              </a:rPr>
              <a:t> K, P = 10</a:t>
            </a:r>
            <a:r>
              <a:rPr lang="fr-CH" sz="1400" i="1" baseline="30000" dirty="0" smtClean="0">
                <a:solidFill>
                  <a:schemeClr val="tx1"/>
                </a:solidFill>
                <a:latin typeface="Arial" pitchFamily="34" charset="0"/>
                <a:cs typeface="Arial" pitchFamily="34" charset="0"/>
              </a:rPr>
              <a:t>11</a:t>
            </a:r>
            <a:r>
              <a:rPr lang="fr-CH" sz="1400" i="1" dirty="0" smtClean="0">
                <a:solidFill>
                  <a:schemeClr val="tx1"/>
                </a:solidFill>
                <a:latin typeface="Arial" pitchFamily="34" charset="0"/>
                <a:cs typeface="Arial" pitchFamily="34" charset="0"/>
              </a:rPr>
              <a:t> Pa, H</a:t>
            </a:r>
            <a:r>
              <a:rPr lang="fr-CH" sz="1400" i="1" baseline="30000" dirty="0" smtClean="0">
                <a:solidFill>
                  <a:schemeClr val="tx1"/>
                </a:solidFill>
                <a:latin typeface="Arial" pitchFamily="34" charset="0"/>
                <a:cs typeface="Arial" pitchFamily="34" charset="0"/>
              </a:rPr>
              <a:t>+</a:t>
            </a:r>
            <a:endParaRPr lang="fr-CH" sz="1400" i="1" baseline="30000" dirty="0">
              <a:solidFill>
                <a:schemeClr val="tx1"/>
              </a:solidFill>
              <a:latin typeface="Arial" pitchFamily="34" charset="0"/>
              <a:cs typeface="Arial" pitchFamily="34" charset="0"/>
            </a:endParaRPr>
          </a:p>
        </p:txBody>
      </p:sp>
      <p:sp>
        <p:nvSpPr>
          <p:cNvPr id="9" name="TextBox 8"/>
          <p:cNvSpPr txBox="1"/>
          <p:nvPr/>
        </p:nvSpPr>
        <p:spPr>
          <a:xfrm>
            <a:off x="4716016" y="1196752"/>
            <a:ext cx="3456384" cy="307777"/>
          </a:xfrm>
          <a:prstGeom prst="rect">
            <a:avLst/>
          </a:prstGeom>
          <a:noFill/>
        </p:spPr>
        <p:txBody>
          <a:bodyPr wrap="square" rtlCol="0">
            <a:spAutoFit/>
          </a:bodyPr>
          <a:lstStyle/>
          <a:p>
            <a:r>
              <a:rPr lang="fr-CH" sz="1400" i="1" dirty="0" smtClean="0">
                <a:solidFill>
                  <a:schemeClr val="tx1"/>
                </a:solidFill>
                <a:latin typeface="Arial" pitchFamily="34" charset="0"/>
                <a:cs typeface="Arial" pitchFamily="34" charset="0"/>
              </a:rPr>
              <a:t>T = 7.0×10</a:t>
            </a:r>
            <a:r>
              <a:rPr lang="fr-CH" sz="1400" i="1" baseline="30000" dirty="0" smtClean="0">
                <a:solidFill>
                  <a:schemeClr val="tx1"/>
                </a:solidFill>
                <a:latin typeface="Arial" pitchFamily="34" charset="0"/>
                <a:cs typeface="Arial" pitchFamily="34" charset="0"/>
              </a:rPr>
              <a:t>4</a:t>
            </a:r>
            <a:r>
              <a:rPr lang="fr-CH" sz="1400" i="1" dirty="0" smtClean="0">
                <a:solidFill>
                  <a:schemeClr val="tx1"/>
                </a:solidFill>
                <a:latin typeface="Arial" pitchFamily="34" charset="0"/>
                <a:cs typeface="Arial" pitchFamily="34" charset="0"/>
              </a:rPr>
              <a:t> K, P = 1.5×10</a:t>
            </a:r>
            <a:r>
              <a:rPr lang="fr-CH" sz="1400" i="1" baseline="30000" dirty="0" smtClean="0">
                <a:solidFill>
                  <a:schemeClr val="tx1"/>
                </a:solidFill>
                <a:latin typeface="Arial" pitchFamily="34" charset="0"/>
                <a:cs typeface="Arial" pitchFamily="34" charset="0"/>
              </a:rPr>
              <a:t>4</a:t>
            </a:r>
            <a:r>
              <a:rPr lang="fr-CH" sz="1400" i="1" dirty="0" smtClean="0">
                <a:solidFill>
                  <a:schemeClr val="tx1"/>
                </a:solidFill>
                <a:latin typeface="Arial" pitchFamily="34" charset="0"/>
                <a:cs typeface="Arial" pitchFamily="34" charset="0"/>
              </a:rPr>
              <a:t> Pa, H</a:t>
            </a:r>
            <a:endParaRPr lang="fr-CH" sz="1400" i="1" baseline="30000" dirty="0">
              <a:solidFill>
                <a:schemeClr val="tx1"/>
              </a:solidFill>
              <a:latin typeface="Arial" pitchFamily="34" charset="0"/>
              <a:cs typeface="Arial" pitchFamily="34" charset="0"/>
            </a:endParaRPr>
          </a:p>
        </p:txBody>
      </p:sp>
      <p:pic>
        <p:nvPicPr>
          <p:cNvPr id="10" name="Picture 9" descr="L10_convection-sun.gif"/>
          <p:cNvPicPr>
            <a:picLocks noChangeAspect="1"/>
          </p:cNvPicPr>
          <p:nvPr/>
        </p:nvPicPr>
        <p:blipFill>
          <a:blip r:embed="rId4" cstate="print"/>
          <a:stretch>
            <a:fillRect/>
          </a:stretch>
        </p:blipFill>
        <p:spPr>
          <a:xfrm>
            <a:off x="4690872" y="1501884"/>
            <a:ext cx="3986701" cy="2143140"/>
          </a:xfrm>
          <a:prstGeom prst="rect">
            <a:avLst/>
          </a:prstGeom>
        </p:spPr>
      </p:pic>
      <p:sp>
        <p:nvSpPr>
          <p:cNvPr id="11" name="Text Box 4"/>
          <p:cNvSpPr txBox="1">
            <a:spLocks noChangeArrowheads="1"/>
          </p:cNvSpPr>
          <p:nvPr/>
        </p:nvSpPr>
        <p:spPr bwMode="auto">
          <a:xfrm>
            <a:off x="3635896" y="5714672"/>
            <a:ext cx="5256584" cy="738664"/>
          </a:xfrm>
          <a:prstGeom prst="rect">
            <a:avLst/>
          </a:prstGeom>
          <a:noFill/>
          <a:ln w="9525">
            <a:noFill/>
            <a:miter lim="800000"/>
            <a:headEnd/>
            <a:tailEnd/>
          </a:ln>
        </p:spPr>
        <p:txBody>
          <a:bodyPr wrap="square">
            <a:spAutoFit/>
          </a:bodyPr>
          <a:lstStyle/>
          <a:p>
            <a:pPr algn="just"/>
            <a:r>
              <a:rPr lang="en-US" sz="1200" b="0" dirty="0" smtClean="0">
                <a:solidFill>
                  <a:schemeClr val="tx1"/>
                </a:solidFill>
                <a:latin typeface="Wingdings" pitchFamily="2" charset="2"/>
              </a:rPr>
              <a:t>l</a:t>
            </a:r>
            <a:r>
              <a:rPr lang="en-US" sz="2400" b="0" dirty="0" smtClean="0">
                <a:solidFill>
                  <a:schemeClr val="tx1"/>
                </a:solidFill>
              </a:rPr>
              <a:t> </a:t>
            </a:r>
            <a:r>
              <a:rPr lang="en-US" sz="1800" b="0" dirty="0" smtClean="0">
                <a:solidFill>
                  <a:srgbClr val="002060"/>
                </a:solidFill>
                <a:latin typeface="Arial" pitchFamily="34" charset="0"/>
                <a:cs typeface="Arial" pitchFamily="34" charset="0"/>
              </a:rPr>
              <a:t>Small </a:t>
            </a:r>
            <a:r>
              <a:rPr lang="en-US" sz="1800" b="0" dirty="0" err="1" smtClean="0">
                <a:solidFill>
                  <a:srgbClr val="002060"/>
                </a:solidFill>
                <a:latin typeface="Arial" pitchFamily="34" charset="0"/>
                <a:cs typeface="Arial" pitchFamily="34" charset="0"/>
              </a:rPr>
              <a:t>Prandtl</a:t>
            </a:r>
            <a:r>
              <a:rPr lang="en-US" sz="1800" b="0" dirty="0" smtClean="0">
                <a:solidFill>
                  <a:srgbClr val="002060"/>
                </a:solidFill>
                <a:latin typeface="Arial" pitchFamily="34" charset="0"/>
                <a:cs typeface="Arial" pitchFamily="34" charset="0"/>
              </a:rPr>
              <a:t> number: acceleration cannot be neglected</a:t>
            </a:r>
            <a:r>
              <a:rPr lang="en-US" sz="1800" dirty="0" smtClean="0">
                <a:solidFill>
                  <a:srgbClr val="002060"/>
                </a:solidFill>
                <a:latin typeface="Arial" pitchFamily="34" charset="0"/>
                <a:cs typeface="Arial" pitchFamily="34" charset="0"/>
              </a:rPr>
              <a:t>.</a:t>
            </a:r>
            <a:endParaRPr lang="en-US" sz="1800" b="0" dirty="0" smtClean="0">
              <a:solidFill>
                <a:srgbClr val="002060"/>
              </a:solidFill>
              <a:latin typeface="Arial" pitchFamily="34" charset="0"/>
              <a:cs typeface="Arial" pitchFamily="34" charset="0"/>
            </a:endParaRPr>
          </a:p>
        </p:txBody>
      </p:sp>
      <p:sp>
        <p:nvSpPr>
          <p:cNvPr id="12" name="Text Box 4"/>
          <p:cNvSpPr txBox="1">
            <a:spLocks noChangeArrowheads="1"/>
          </p:cNvSpPr>
          <p:nvPr/>
        </p:nvSpPr>
        <p:spPr bwMode="auto">
          <a:xfrm>
            <a:off x="3635896" y="4368586"/>
            <a:ext cx="5256584" cy="1015663"/>
          </a:xfrm>
          <a:prstGeom prst="rect">
            <a:avLst/>
          </a:prstGeom>
          <a:noFill/>
          <a:ln w="9525">
            <a:noFill/>
            <a:miter lim="800000"/>
            <a:headEnd/>
            <a:tailEnd/>
          </a:ln>
        </p:spPr>
        <p:txBody>
          <a:bodyPr wrap="square">
            <a:spAutoFit/>
          </a:bodyPr>
          <a:lstStyle/>
          <a:p>
            <a:pPr algn="just"/>
            <a:r>
              <a:rPr lang="en-US" sz="1200" b="0" dirty="0" smtClean="0">
                <a:solidFill>
                  <a:schemeClr val="tx1"/>
                </a:solidFill>
                <a:latin typeface="Wingdings" pitchFamily="2" charset="2"/>
              </a:rPr>
              <a:t>l</a:t>
            </a:r>
            <a:r>
              <a:rPr lang="en-US" sz="2400" b="0" dirty="0" smtClean="0">
                <a:solidFill>
                  <a:schemeClr val="tx1"/>
                </a:solidFill>
              </a:rPr>
              <a:t> </a:t>
            </a:r>
            <a:r>
              <a:rPr lang="en-US" dirty="0" smtClean="0">
                <a:solidFill>
                  <a:srgbClr val="002060"/>
                </a:solidFill>
                <a:latin typeface="Arial" pitchFamily="34" charset="0"/>
                <a:cs typeface="Arial" pitchFamily="34" charset="0"/>
              </a:rPr>
              <a:t>The outer shell of the Sun is unstable with respect to convection</a:t>
            </a:r>
            <a:r>
              <a:rPr lang="en-US" sz="1800" b="0" dirty="0" smtClean="0">
                <a:solidFill>
                  <a:srgbClr val="002060"/>
                </a:solidFill>
                <a:latin typeface="Arial" pitchFamily="34" charset="0"/>
                <a:cs typeface="Arial" pitchFamily="34" charset="0"/>
              </a:rPr>
              <a:t>: pockets of hot hydrogen gas </a:t>
            </a:r>
            <a:r>
              <a:rPr lang="en-US" dirty="0" smtClean="0">
                <a:solidFill>
                  <a:srgbClr val="002060"/>
                </a:solidFill>
                <a:latin typeface="Arial" pitchFamily="34" charset="0"/>
                <a:cs typeface="Arial" pitchFamily="34" charset="0"/>
              </a:rPr>
              <a:t>rise upwards to the surface and cool down</a:t>
            </a:r>
            <a:r>
              <a:rPr lang="en-US" sz="1800" b="0" dirty="0" smtClean="0">
                <a:solidFill>
                  <a:srgbClr val="002060"/>
                </a:solidFill>
                <a:latin typeface="Arial" pitchFamily="34" charset="0"/>
                <a:cs typeface="Arial" pitchFamily="34" charset="0"/>
              </a:rPr>
              <a:t>. </a:t>
            </a:r>
          </a:p>
        </p:txBody>
      </p:sp>
      <p:grpSp>
        <p:nvGrpSpPr>
          <p:cNvPr id="24" name="Group 23"/>
          <p:cNvGrpSpPr/>
          <p:nvPr/>
        </p:nvGrpSpPr>
        <p:grpSpPr>
          <a:xfrm>
            <a:off x="2699792" y="1484784"/>
            <a:ext cx="5976664" cy="2880320"/>
            <a:chOff x="2699792" y="1484784"/>
            <a:chExt cx="5976664" cy="2880320"/>
          </a:xfrm>
        </p:grpSpPr>
        <p:sp>
          <p:nvSpPr>
            <p:cNvPr id="13" name="Rectangle 12"/>
            <p:cNvSpPr/>
            <p:nvPr/>
          </p:nvSpPr>
          <p:spPr>
            <a:xfrm>
              <a:off x="2699792" y="4005064"/>
              <a:ext cx="648072"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rot="5400000">
              <a:off x="2447764" y="1736812"/>
              <a:ext cx="2520280" cy="201622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3347864" y="3645024"/>
              <a:ext cx="5328592" cy="720080"/>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710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4" name="Title 6"/>
          <p:cNvSpPr>
            <a:spLocks noGrp="1"/>
          </p:cNvSpPr>
          <p:nvPr>
            <p:ph type="title"/>
          </p:nvPr>
        </p:nvSpPr>
        <p:spPr>
          <a:xfrm>
            <a:off x="214282" y="142828"/>
            <a:ext cx="8534182" cy="489790"/>
          </a:xfrm>
        </p:spPr>
        <p:txBody>
          <a:bodyPr>
            <a:noAutofit/>
          </a:bodyPr>
          <a:lstStyle/>
          <a:p>
            <a:pPr algn="l"/>
            <a:r>
              <a:rPr lang="fr-CH" sz="3600" dirty="0" err="1" smtClean="0">
                <a:solidFill>
                  <a:schemeClr val="bg1"/>
                </a:solidFill>
                <a:cs typeface="Arial" pitchFamily="34" charset="0"/>
              </a:rPr>
              <a:t>Strain</a:t>
            </a:r>
            <a:r>
              <a:rPr lang="fr-CH" sz="3600" dirty="0" smtClean="0">
                <a:solidFill>
                  <a:schemeClr val="bg1"/>
                </a:solidFill>
                <a:cs typeface="Arial" pitchFamily="34" charset="0"/>
              </a:rPr>
              <a:t> (1)</a:t>
            </a:r>
            <a:endParaRPr lang="fr-CH" sz="3200" i="1" dirty="0">
              <a:solidFill>
                <a:schemeClr val="bg1"/>
              </a:solidFill>
              <a:cs typeface="Arial" pitchFamily="34" charset="0"/>
            </a:endParaRPr>
          </a:p>
        </p:txBody>
      </p:sp>
      <p:sp>
        <p:nvSpPr>
          <p:cNvPr id="18" name="Text Box 6"/>
          <p:cNvSpPr txBox="1">
            <a:spLocks noChangeArrowheads="1"/>
          </p:cNvSpPr>
          <p:nvPr/>
        </p:nvSpPr>
        <p:spPr bwMode="auto">
          <a:xfrm>
            <a:off x="152400" y="838200"/>
            <a:ext cx="8382000" cy="1123384"/>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ea typeface="Arial Unicode MS" pitchFamily="34" charset="-128"/>
                <a:cs typeface="Arial" pitchFamily="34" charset="0"/>
              </a:rPr>
              <a:t>Displacement </a:t>
            </a:r>
            <a:r>
              <a:rPr lang="en-US" altLang="zh-TW" sz="2000" b="1" i="1" dirty="0" smtClean="0">
                <a:solidFill>
                  <a:srgbClr val="002060"/>
                </a:solidFill>
                <a:latin typeface="Times New Roman" pitchFamily="18" charset="0"/>
                <a:cs typeface="Times New Roman" pitchFamily="18" charset="0"/>
              </a:rPr>
              <a:t>u</a:t>
            </a:r>
            <a:r>
              <a:rPr lang="en-US" altLang="zh-TW" sz="2000" i="1" dirty="0" smtClean="0">
                <a:solidFill>
                  <a:srgbClr val="002060"/>
                </a:solidFill>
                <a:latin typeface="Arial" charset="0"/>
              </a:rPr>
              <a:t>(</a:t>
            </a:r>
            <a:r>
              <a:rPr lang="en-US" altLang="zh-TW" sz="2000" i="1" dirty="0" smtClean="0">
                <a:solidFill>
                  <a:srgbClr val="002060"/>
                </a:solidFill>
                <a:latin typeface="Times New Roman" pitchFamily="18" charset="0"/>
                <a:cs typeface="Times New Roman" pitchFamily="18" charset="0"/>
              </a:rPr>
              <a:t>u</a:t>
            </a:r>
            <a:r>
              <a:rPr lang="en-US" altLang="zh-TW" sz="2000" i="1" baseline="-25000" dirty="0" smtClean="0">
                <a:solidFill>
                  <a:srgbClr val="002060"/>
                </a:solidFill>
                <a:latin typeface="Times New Roman" pitchFamily="18" charset="0"/>
                <a:cs typeface="Times New Roman" pitchFamily="18" charset="0"/>
              </a:rPr>
              <a:t>1</a:t>
            </a:r>
            <a:r>
              <a:rPr lang="en-US" altLang="zh-TW" sz="2000" i="1" dirty="0" smtClean="0">
                <a:solidFill>
                  <a:srgbClr val="002060"/>
                </a:solidFill>
                <a:latin typeface="Arial" charset="0"/>
              </a:rPr>
              <a:t>, </a:t>
            </a:r>
            <a:r>
              <a:rPr lang="en-US" altLang="zh-TW" sz="2000" i="1" dirty="0" smtClean="0">
                <a:solidFill>
                  <a:srgbClr val="002060"/>
                </a:solidFill>
                <a:latin typeface="Times New Roman" pitchFamily="18" charset="0"/>
                <a:cs typeface="Times New Roman" pitchFamily="18" charset="0"/>
              </a:rPr>
              <a:t>u</a:t>
            </a:r>
            <a:r>
              <a:rPr lang="en-US" altLang="zh-TW" sz="2000" i="1" baseline="-25000" dirty="0" smtClean="0">
                <a:solidFill>
                  <a:srgbClr val="002060"/>
                </a:solidFill>
                <a:latin typeface="Times New Roman" pitchFamily="18" charset="0"/>
                <a:cs typeface="Times New Roman" pitchFamily="18" charset="0"/>
              </a:rPr>
              <a:t>2</a:t>
            </a:r>
            <a:r>
              <a:rPr lang="en-US" altLang="zh-TW" sz="2000" i="1" dirty="0" smtClean="0">
                <a:solidFill>
                  <a:srgbClr val="002060"/>
                </a:solidFill>
                <a:latin typeface="Arial" charset="0"/>
              </a:rPr>
              <a:t>, </a:t>
            </a:r>
            <a:r>
              <a:rPr lang="en-US" altLang="zh-TW" sz="2000" i="1" dirty="0" smtClean="0">
                <a:solidFill>
                  <a:srgbClr val="002060"/>
                </a:solidFill>
                <a:latin typeface="Times New Roman" pitchFamily="18" charset="0"/>
                <a:cs typeface="Times New Roman" pitchFamily="18" charset="0"/>
              </a:rPr>
              <a:t>u</a:t>
            </a:r>
            <a:r>
              <a:rPr lang="en-US" altLang="zh-TW" sz="2000" i="1" baseline="-25000" dirty="0" smtClean="0">
                <a:solidFill>
                  <a:srgbClr val="002060"/>
                </a:solidFill>
                <a:latin typeface="Times New Roman" pitchFamily="18" charset="0"/>
                <a:cs typeface="Times New Roman" pitchFamily="18" charset="0"/>
              </a:rPr>
              <a:t>3</a:t>
            </a:r>
            <a:r>
              <a:rPr lang="en-US" altLang="zh-TW" sz="2000" i="1" dirty="0" smtClean="0">
                <a:solidFill>
                  <a:srgbClr val="002060"/>
                </a:solidFill>
                <a:latin typeface="Arial" charset="0"/>
              </a:rPr>
              <a:t>)</a:t>
            </a:r>
            <a:r>
              <a:rPr lang="en-US" altLang="zh-TW" sz="2000" dirty="0" smtClean="0">
                <a:solidFill>
                  <a:srgbClr val="002060"/>
                </a:solidFill>
                <a:latin typeface="Arial" charset="0"/>
              </a:rPr>
              <a:t>,</a:t>
            </a:r>
            <a:r>
              <a:rPr lang="en-US" altLang="zh-TW" sz="2000" i="1" dirty="0" smtClean="0">
                <a:solidFill>
                  <a:srgbClr val="002060"/>
                </a:solidFill>
                <a:latin typeface="Arial" charset="0"/>
              </a:rPr>
              <a:t> </a:t>
            </a:r>
            <a:r>
              <a:rPr lang="en-US" altLang="zh-TW" sz="2000" dirty="0" smtClean="0">
                <a:solidFill>
                  <a:srgbClr val="002060"/>
                </a:solidFill>
                <a:latin typeface="Arial" charset="0"/>
              </a:rPr>
              <a:t>i</a:t>
            </a:r>
            <a:r>
              <a:rPr lang="en-US" sz="2000" dirty="0" smtClean="0">
                <a:solidFill>
                  <a:srgbClr val="002060"/>
                </a:solidFill>
                <a:latin typeface="Arial" pitchFamily="34" charset="0"/>
                <a:cs typeface="Arial" pitchFamily="34" charset="0"/>
              </a:rPr>
              <a:t>n response to applied forces :</a:t>
            </a:r>
          </a:p>
          <a:p>
            <a:pPr>
              <a:spcBef>
                <a:spcPts val="1200"/>
              </a:spcBef>
            </a:pPr>
            <a:r>
              <a:rPr lang="en-US" sz="1600" dirty="0" smtClean="0">
                <a:solidFill>
                  <a:srgbClr val="002060"/>
                </a:solidFill>
                <a:latin typeface="Arial" pitchFamily="34" charset="0"/>
                <a:cs typeface="Arial" pitchFamily="34" charset="0"/>
              </a:rPr>
              <a:t>   - Uniform displacement throughout the body : rigid translation, no deformation .</a:t>
            </a:r>
          </a:p>
          <a:p>
            <a:pPr>
              <a:spcBef>
                <a:spcPts val="600"/>
              </a:spcBef>
            </a:pPr>
            <a:r>
              <a:rPr lang="en-US" sz="1600" dirty="0" smtClean="0">
                <a:solidFill>
                  <a:srgbClr val="002060"/>
                </a:solidFill>
                <a:latin typeface="Arial" pitchFamily="34" charset="0"/>
                <a:cs typeface="Arial" pitchFamily="34" charset="0"/>
              </a:rPr>
              <a:t>   - Non-uniform displacement : the body is deforming.</a:t>
            </a:r>
          </a:p>
        </p:txBody>
      </p:sp>
      <p:pic>
        <p:nvPicPr>
          <p:cNvPr id="15" name="Picture 14" descr="strains-in-2D_1.jpg"/>
          <p:cNvPicPr>
            <a:picLocks noChangeAspect="1"/>
          </p:cNvPicPr>
          <p:nvPr/>
        </p:nvPicPr>
        <p:blipFill>
          <a:blip r:embed="rId4" cstate="print"/>
          <a:stretch>
            <a:fillRect/>
          </a:stretch>
        </p:blipFill>
        <p:spPr>
          <a:xfrm>
            <a:off x="4953000" y="2703004"/>
            <a:ext cx="3809619" cy="3086100"/>
          </a:xfrm>
          <a:prstGeom prst="rect">
            <a:avLst/>
          </a:prstGeom>
        </p:spPr>
      </p:pic>
      <p:pic>
        <p:nvPicPr>
          <p:cNvPr id="16" name="Picture 15" descr="strains-in-2D_2.jpg"/>
          <p:cNvPicPr>
            <a:picLocks noChangeAspect="1"/>
          </p:cNvPicPr>
          <p:nvPr/>
        </p:nvPicPr>
        <p:blipFill>
          <a:blip r:embed="rId5" cstate="print"/>
          <a:stretch>
            <a:fillRect/>
          </a:stretch>
        </p:blipFill>
        <p:spPr>
          <a:xfrm>
            <a:off x="4953000" y="2703004"/>
            <a:ext cx="3878199" cy="3392996"/>
          </a:xfrm>
          <a:prstGeom prst="rect">
            <a:avLst/>
          </a:prstGeom>
        </p:spPr>
      </p:pic>
      <p:sp>
        <p:nvSpPr>
          <p:cNvPr id="17" name="Text Box 6"/>
          <p:cNvSpPr txBox="1">
            <a:spLocks noChangeArrowheads="1"/>
          </p:cNvSpPr>
          <p:nvPr/>
        </p:nvSpPr>
        <p:spPr bwMode="auto">
          <a:xfrm>
            <a:off x="152400" y="2114490"/>
            <a:ext cx="822960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ea typeface="Arial Unicode MS" pitchFamily="34" charset="-128"/>
                <a:cs typeface="Arial" pitchFamily="34" charset="0"/>
              </a:rPr>
              <a:t>Strain may be defined from displacement </a:t>
            </a:r>
            <a:r>
              <a:rPr lang="en-US" altLang="zh-TW" sz="2000" dirty="0" smtClean="0">
                <a:solidFill>
                  <a:srgbClr val="002060"/>
                </a:solidFill>
                <a:latin typeface="Arial" charset="0"/>
              </a:rPr>
              <a:t>gradient</a:t>
            </a:r>
            <a:r>
              <a:rPr lang="en-US" sz="2000" dirty="0" smtClean="0">
                <a:solidFill>
                  <a:srgbClr val="002060"/>
                </a:solidFill>
                <a:latin typeface="Arial" pitchFamily="34" charset="0"/>
                <a:cs typeface="Arial" pitchFamily="34" charset="0"/>
              </a:rPr>
              <a:t> :</a:t>
            </a:r>
          </a:p>
        </p:txBody>
      </p:sp>
      <p:sp>
        <p:nvSpPr>
          <p:cNvPr id="23" name="Rectangle 22"/>
          <p:cNvSpPr/>
          <p:nvPr/>
        </p:nvSpPr>
        <p:spPr>
          <a:xfrm>
            <a:off x="228600" y="2590800"/>
            <a:ext cx="4038600" cy="1046440"/>
          </a:xfrm>
          <a:prstGeom prst="rect">
            <a:avLst/>
          </a:prstGeom>
        </p:spPr>
        <p:txBody>
          <a:bodyPr wrap="square">
            <a:spAutoFit/>
          </a:bodyPr>
          <a:lstStyle/>
          <a:p>
            <a:pPr>
              <a:spcBef>
                <a:spcPts val="1200"/>
              </a:spcBef>
            </a:pPr>
            <a:r>
              <a:rPr lang="en-US" altLang="zh-TW" sz="1600" dirty="0" smtClean="0">
                <a:solidFill>
                  <a:srgbClr val="002060"/>
                </a:solidFill>
                <a:latin typeface="Arial" pitchFamily="34" charset="0"/>
                <a:cs typeface="Arial" pitchFamily="34" charset="0"/>
              </a:rPr>
              <a:t>Displacement gradient :</a:t>
            </a:r>
          </a:p>
          <a:p>
            <a:pPr>
              <a:spcBef>
                <a:spcPts val="600"/>
              </a:spcBef>
            </a:pPr>
            <a:r>
              <a:rPr lang="en-US" altLang="zh-TW" sz="1600" dirty="0" smtClean="0">
                <a:solidFill>
                  <a:srgbClr val="002060"/>
                </a:solidFill>
                <a:latin typeface="Arial" pitchFamily="34" charset="0"/>
                <a:cs typeface="Arial" pitchFamily="34" charset="0"/>
              </a:rPr>
              <a:t> - at A’ in </a:t>
            </a:r>
            <a:r>
              <a:rPr lang="en-US" altLang="zh-TW" sz="1600" i="1" dirty="0" smtClean="0">
                <a:solidFill>
                  <a:srgbClr val="002060"/>
                </a:solidFill>
                <a:latin typeface="Times New Roman" pitchFamily="18" charset="0"/>
                <a:cs typeface="Times New Roman" pitchFamily="18" charset="0"/>
              </a:rPr>
              <a:t>x</a:t>
            </a:r>
            <a:r>
              <a:rPr lang="en-US" altLang="zh-TW" sz="1600" baseline="-25000" dirty="0" smtClean="0">
                <a:solidFill>
                  <a:srgbClr val="002060"/>
                </a:solidFill>
                <a:latin typeface="Times New Roman" pitchFamily="18" charset="0"/>
                <a:cs typeface="Times New Roman" pitchFamily="18" charset="0"/>
              </a:rPr>
              <a:t>1</a:t>
            </a:r>
            <a:r>
              <a:rPr lang="en-US" altLang="zh-TW" sz="1600" dirty="0" smtClean="0">
                <a:solidFill>
                  <a:srgbClr val="002060"/>
                </a:solidFill>
                <a:latin typeface="Arial" pitchFamily="34" charset="0"/>
                <a:cs typeface="Arial" pitchFamily="34" charset="0"/>
              </a:rPr>
              <a:t> direction : </a:t>
            </a:r>
            <a:r>
              <a:rPr lang="en-US" altLang="zh-TW" dirty="0" smtClean="0">
                <a:solidFill>
                  <a:srgbClr val="002060"/>
                </a:solidFill>
                <a:latin typeface="Times New Roman"/>
                <a:cs typeface="Times New Roman"/>
              </a:rPr>
              <a:t>∂</a:t>
            </a:r>
            <a:r>
              <a:rPr lang="en-US" altLang="zh-TW" i="1" dirty="0" smtClean="0">
                <a:solidFill>
                  <a:srgbClr val="002060"/>
                </a:solidFill>
                <a:latin typeface="Times New Roman" pitchFamily="18" charset="0"/>
                <a:cs typeface="Times New Roman" pitchFamily="18" charset="0"/>
              </a:rPr>
              <a:t>u</a:t>
            </a:r>
            <a:r>
              <a:rPr lang="en-US" altLang="zh-TW" baseline="-25000" dirty="0" smtClean="0">
                <a:solidFill>
                  <a:srgbClr val="002060"/>
                </a:solidFill>
                <a:latin typeface="Times New Roman" pitchFamily="18" charset="0"/>
                <a:cs typeface="Times New Roman" pitchFamily="18" charset="0"/>
              </a:rPr>
              <a:t>2</a:t>
            </a:r>
            <a:r>
              <a:rPr lang="en-US" altLang="zh-TW" dirty="0" smtClean="0">
                <a:solidFill>
                  <a:srgbClr val="002060"/>
                </a:solidFill>
                <a:latin typeface="Times New Roman" pitchFamily="18" charset="0"/>
                <a:cs typeface="Times New Roman" pitchFamily="18" charset="0"/>
              </a:rPr>
              <a:t>/</a:t>
            </a:r>
            <a:r>
              <a:rPr lang="en-US" altLang="zh-TW" dirty="0" smtClean="0">
                <a:solidFill>
                  <a:srgbClr val="002060"/>
                </a:solidFill>
                <a:latin typeface="Times New Roman"/>
                <a:cs typeface="Times New Roman"/>
              </a:rPr>
              <a:t> ∂ </a:t>
            </a:r>
            <a:r>
              <a:rPr lang="en-US" altLang="zh-TW" i="1" dirty="0" smtClean="0">
                <a:solidFill>
                  <a:srgbClr val="002060"/>
                </a:solidFill>
                <a:latin typeface="Times New Roman" pitchFamily="18" charset="0"/>
                <a:cs typeface="Times New Roman" pitchFamily="18" charset="0"/>
              </a:rPr>
              <a:t>x</a:t>
            </a:r>
            <a:r>
              <a:rPr lang="en-US" altLang="zh-TW" baseline="-25000" dirty="0" smtClean="0">
                <a:solidFill>
                  <a:srgbClr val="002060"/>
                </a:solidFill>
                <a:latin typeface="Times New Roman" pitchFamily="18" charset="0"/>
                <a:cs typeface="Times New Roman" pitchFamily="18" charset="0"/>
              </a:rPr>
              <a:t>1</a:t>
            </a:r>
            <a:r>
              <a:rPr lang="en-US" altLang="zh-TW" dirty="0" smtClean="0">
                <a:solidFill>
                  <a:srgbClr val="002060"/>
                </a:solidFill>
                <a:latin typeface="Times New Roman" pitchFamily="18" charset="0"/>
                <a:cs typeface="Times New Roman" pitchFamily="18" charset="0"/>
              </a:rPr>
              <a:t> = </a:t>
            </a:r>
            <a:r>
              <a:rPr lang="en-US" altLang="zh-TW" dirty="0" err="1" smtClean="0">
                <a:solidFill>
                  <a:srgbClr val="002060"/>
                </a:solidFill>
                <a:latin typeface="Times New Roman" pitchFamily="18" charset="0"/>
                <a:cs typeface="Times New Roman" pitchFamily="18" charset="0"/>
              </a:rPr>
              <a:t>tan</a:t>
            </a:r>
            <a:r>
              <a:rPr lang="en-US" altLang="zh-TW" dirty="0" err="1" smtClean="0">
                <a:solidFill>
                  <a:srgbClr val="002060"/>
                </a:solidFill>
                <a:latin typeface="Symbol" pitchFamily="18" charset="2"/>
                <a:cs typeface="Times New Roman" pitchFamily="18" charset="0"/>
              </a:rPr>
              <a:t>a</a:t>
            </a:r>
            <a:endParaRPr lang="en-US" altLang="zh-TW" baseline="-25000" dirty="0" smtClean="0">
              <a:solidFill>
                <a:srgbClr val="002060"/>
              </a:solidFill>
              <a:latin typeface="Symbol" pitchFamily="18" charset="2"/>
              <a:cs typeface="Times New Roman" pitchFamily="18" charset="0"/>
            </a:endParaRPr>
          </a:p>
          <a:p>
            <a:pPr>
              <a:spcBef>
                <a:spcPts val="600"/>
              </a:spcBef>
            </a:pPr>
            <a:r>
              <a:rPr lang="en-US" altLang="zh-TW" sz="1600" dirty="0" smtClean="0">
                <a:solidFill>
                  <a:srgbClr val="002060"/>
                </a:solidFill>
                <a:latin typeface="Arial" pitchFamily="34" charset="0"/>
                <a:cs typeface="Arial" pitchFamily="34" charset="0"/>
              </a:rPr>
              <a:t> - at B’ in </a:t>
            </a:r>
            <a:r>
              <a:rPr lang="en-US" altLang="zh-TW" sz="1600" i="1" dirty="0" smtClean="0">
                <a:solidFill>
                  <a:srgbClr val="002060"/>
                </a:solidFill>
                <a:latin typeface="Times New Roman" pitchFamily="18" charset="0"/>
                <a:cs typeface="Times New Roman" pitchFamily="18" charset="0"/>
              </a:rPr>
              <a:t>x</a:t>
            </a:r>
            <a:r>
              <a:rPr lang="en-US" altLang="zh-TW" sz="1600" baseline="-25000" dirty="0" smtClean="0">
                <a:solidFill>
                  <a:srgbClr val="002060"/>
                </a:solidFill>
                <a:latin typeface="Times New Roman" pitchFamily="18" charset="0"/>
                <a:cs typeface="Times New Roman" pitchFamily="18" charset="0"/>
              </a:rPr>
              <a:t>2</a:t>
            </a:r>
            <a:r>
              <a:rPr lang="en-US" altLang="zh-TW" sz="1600" dirty="0" smtClean="0">
                <a:solidFill>
                  <a:srgbClr val="002060"/>
                </a:solidFill>
                <a:latin typeface="Arial" pitchFamily="34" charset="0"/>
                <a:cs typeface="Arial" pitchFamily="34" charset="0"/>
              </a:rPr>
              <a:t> direction : </a:t>
            </a:r>
            <a:r>
              <a:rPr lang="en-US" altLang="zh-TW" dirty="0" smtClean="0">
                <a:solidFill>
                  <a:srgbClr val="002060"/>
                </a:solidFill>
                <a:latin typeface="Times New Roman"/>
                <a:cs typeface="Times New Roman"/>
              </a:rPr>
              <a:t>∂</a:t>
            </a:r>
            <a:r>
              <a:rPr lang="en-US" altLang="zh-TW" i="1" dirty="0" smtClean="0">
                <a:solidFill>
                  <a:srgbClr val="002060"/>
                </a:solidFill>
                <a:latin typeface="Times New Roman" pitchFamily="18" charset="0"/>
                <a:cs typeface="Times New Roman" pitchFamily="18" charset="0"/>
              </a:rPr>
              <a:t>u</a:t>
            </a:r>
            <a:r>
              <a:rPr lang="en-US" altLang="zh-TW" baseline="-25000" dirty="0" smtClean="0">
                <a:solidFill>
                  <a:srgbClr val="002060"/>
                </a:solidFill>
                <a:latin typeface="Times New Roman" pitchFamily="18" charset="0"/>
                <a:cs typeface="Times New Roman" pitchFamily="18" charset="0"/>
              </a:rPr>
              <a:t>1</a:t>
            </a:r>
            <a:r>
              <a:rPr lang="en-US" altLang="zh-TW" dirty="0" smtClean="0">
                <a:solidFill>
                  <a:srgbClr val="002060"/>
                </a:solidFill>
                <a:latin typeface="Times New Roman" pitchFamily="18" charset="0"/>
                <a:cs typeface="Times New Roman" pitchFamily="18" charset="0"/>
              </a:rPr>
              <a:t>/</a:t>
            </a:r>
            <a:r>
              <a:rPr lang="en-US" altLang="zh-TW" dirty="0" smtClean="0">
                <a:solidFill>
                  <a:srgbClr val="002060"/>
                </a:solidFill>
                <a:latin typeface="Times New Roman"/>
                <a:cs typeface="Times New Roman"/>
              </a:rPr>
              <a:t> ∂ </a:t>
            </a:r>
            <a:r>
              <a:rPr lang="en-US" altLang="zh-TW" i="1" dirty="0" smtClean="0">
                <a:solidFill>
                  <a:srgbClr val="002060"/>
                </a:solidFill>
                <a:latin typeface="Times New Roman" pitchFamily="18" charset="0"/>
                <a:cs typeface="Times New Roman" pitchFamily="18" charset="0"/>
              </a:rPr>
              <a:t>x</a:t>
            </a:r>
            <a:r>
              <a:rPr lang="en-US" altLang="zh-TW" baseline="-25000" dirty="0" smtClean="0">
                <a:solidFill>
                  <a:srgbClr val="002060"/>
                </a:solidFill>
                <a:latin typeface="Times New Roman" pitchFamily="18" charset="0"/>
                <a:cs typeface="Times New Roman" pitchFamily="18" charset="0"/>
              </a:rPr>
              <a:t>2</a:t>
            </a:r>
            <a:r>
              <a:rPr lang="en-US" altLang="zh-TW" dirty="0" smtClean="0">
                <a:solidFill>
                  <a:srgbClr val="002060"/>
                </a:solidFill>
                <a:latin typeface="Times New Roman" pitchFamily="18" charset="0"/>
                <a:cs typeface="Times New Roman" pitchFamily="18" charset="0"/>
              </a:rPr>
              <a:t> = - </a:t>
            </a:r>
            <a:r>
              <a:rPr lang="en-US" altLang="zh-TW" dirty="0" err="1" smtClean="0">
                <a:solidFill>
                  <a:srgbClr val="002060"/>
                </a:solidFill>
                <a:latin typeface="Times New Roman" pitchFamily="18" charset="0"/>
                <a:cs typeface="Times New Roman" pitchFamily="18" charset="0"/>
              </a:rPr>
              <a:t>tan</a:t>
            </a:r>
            <a:r>
              <a:rPr lang="en-US" altLang="zh-TW" dirty="0" err="1" smtClean="0">
                <a:solidFill>
                  <a:srgbClr val="002060"/>
                </a:solidFill>
                <a:latin typeface="Symbol" pitchFamily="18" charset="2"/>
                <a:cs typeface="Times New Roman" pitchFamily="18" charset="0"/>
              </a:rPr>
              <a:t>b</a:t>
            </a:r>
            <a:endParaRPr lang="en-US" altLang="zh-TW" baseline="-25000" dirty="0" smtClean="0">
              <a:solidFill>
                <a:srgbClr val="002060"/>
              </a:solidFill>
              <a:latin typeface="Times New Roman" pitchFamily="18" charset="0"/>
              <a:cs typeface="Times New Roman" pitchFamily="18" charset="0"/>
            </a:endParaRPr>
          </a:p>
        </p:txBody>
      </p:sp>
      <p:sp>
        <p:nvSpPr>
          <p:cNvPr id="26" name="Rectangle 25"/>
          <p:cNvSpPr/>
          <p:nvPr/>
        </p:nvSpPr>
        <p:spPr>
          <a:xfrm>
            <a:off x="228600" y="3657600"/>
            <a:ext cx="4953000" cy="1554272"/>
          </a:xfrm>
          <a:prstGeom prst="rect">
            <a:avLst/>
          </a:prstGeom>
        </p:spPr>
        <p:txBody>
          <a:bodyPr wrap="square">
            <a:spAutoFit/>
          </a:bodyPr>
          <a:lstStyle/>
          <a:p>
            <a:pPr>
              <a:spcBef>
                <a:spcPts val="1200"/>
              </a:spcBef>
            </a:pPr>
            <a:r>
              <a:rPr lang="en-US" altLang="zh-TW" sz="1600" dirty="0" smtClean="0">
                <a:solidFill>
                  <a:srgbClr val="002060"/>
                </a:solidFill>
                <a:latin typeface="Symbol" pitchFamily="18" charset="2"/>
                <a:cs typeface="Arial" pitchFamily="34" charset="0"/>
              </a:rPr>
              <a:t>a</a:t>
            </a:r>
            <a:r>
              <a:rPr lang="en-US" altLang="zh-TW" sz="1600" dirty="0" smtClean="0">
                <a:solidFill>
                  <a:srgbClr val="002060"/>
                </a:solidFill>
                <a:latin typeface="Arial" pitchFamily="34" charset="0"/>
                <a:cs typeface="Arial" pitchFamily="34" charset="0"/>
              </a:rPr>
              <a:t> = </a:t>
            </a:r>
            <a:r>
              <a:rPr lang="en-US" altLang="zh-TW" sz="1600" dirty="0" smtClean="0">
                <a:solidFill>
                  <a:srgbClr val="002060"/>
                </a:solidFill>
                <a:latin typeface="Symbol" pitchFamily="18" charset="2"/>
                <a:cs typeface="Arial" pitchFamily="34" charset="0"/>
              </a:rPr>
              <a:t>b</a:t>
            </a:r>
            <a:r>
              <a:rPr lang="en-US" altLang="zh-TW" sz="1600" dirty="0" smtClean="0">
                <a:solidFill>
                  <a:srgbClr val="002060"/>
                </a:solidFill>
                <a:latin typeface="Arial" pitchFamily="34" charset="0"/>
                <a:cs typeface="Arial" pitchFamily="34" charset="0"/>
              </a:rPr>
              <a:t> : pure rotation (no deformation)</a:t>
            </a:r>
          </a:p>
          <a:p>
            <a:pPr>
              <a:spcBef>
                <a:spcPts val="600"/>
              </a:spcBef>
            </a:pPr>
            <a:r>
              <a:rPr lang="en-US" altLang="zh-TW" sz="1600" dirty="0" smtClean="0">
                <a:solidFill>
                  <a:srgbClr val="002060"/>
                </a:solidFill>
                <a:latin typeface="Symbol" pitchFamily="18" charset="2"/>
                <a:cs typeface="Arial" pitchFamily="34" charset="0"/>
              </a:rPr>
              <a:t>a</a:t>
            </a:r>
            <a:r>
              <a:rPr lang="en-US" altLang="zh-TW" sz="1600" dirty="0" smtClean="0">
                <a:solidFill>
                  <a:srgbClr val="002060"/>
                </a:solidFill>
                <a:latin typeface="Arial" pitchFamily="34" charset="0"/>
                <a:cs typeface="Arial" pitchFamily="34" charset="0"/>
              </a:rPr>
              <a:t> = -</a:t>
            </a:r>
            <a:r>
              <a:rPr lang="en-US" altLang="zh-TW" sz="1600" dirty="0" smtClean="0">
                <a:solidFill>
                  <a:srgbClr val="002060"/>
                </a:solidFill>
                <a:latin typeface="Symbol" pitchFamily="18" charset="2"/>
                <a:cs typeface="Arial" pitchFamily="34" charset="0"/>
              </a:rPr>
              <a:t>b</a:t>
            </a:r>
            <a:r>
              <a:rPr lang="en-US" altLang="zh-TW" sz="1600" dirty="0" smtClean="0">
                <a:solidFill>
                  <a:srgbClr val="002060"/>
                </a:solidFill>
                <a:latin typeface="Arial" pitchFamily="34" charset="0"/>
                <a:cs typeface="Arial" pitchFamily="34" charset="0"/>
              </a:rPr>
              <a:t> (</a:t>
            </a:r>
            <a:r>
              <a:rPr lang="en-US" altLang="zh-TW" sz="1600" dirty="0">
                <a:solidFill>
                  <a:srgbClr val="002060"/>
                </a:solidFill>
                <a:latin typeface="Symbol" pitchFamily="18" charset="2"/>
                <a:cs typeface="Arial" pitchFamily="34" charset="0"/>
              </a:rPr>
              <a:t>a</a:t>
            </a:r>
            <a:r>
              <a:rPr lang="en-US" altLang="zh-TW" sz="1600" dirty="0">
                <a:solidFill>
                  <a:srgbClr val="002060"/>
                </a:solidFill>
                <a:latin typeface="Arial" pitchFamily="34" charset="0"/>
                <a:cs typeface="Arial" pitchFamily="34" charset="0"/>
              </a:rPr>
              <a:t> </a:t>
            </a:r>
            <a:r>
              <a:rPr lang="en-US" altLang="zh-TW" sz="1600" dirty="0" smtClean="0">
                <a:solidFill>
                  <a:srgbClr val="002060"/>
                </a:solidFill>
                <a:latin typeface="Arial" pitchFamily="34" charset="0"/>
                <a:cs typeface="Arial" pitchFamily="34" charset="0"/>
              </a:rPr>
              <a:t>+ </a:t>
            </a:r>
            <a:r>
              <a:rPr lang="en-US" altLang="zh-TW" sz="1600" dirty="0" smtClean="0">
                <a:solidFill>
                  <a:srgbClr val="002060"/>
                </a:solidFill>
                <a:latin typeface="Symbol" pitchFamily="18" charset="2"/>
                <a:cs typeface="Arial" pitchFamily="34" charset="0"/>
              </a:rPr>
              <a:t>b </a:t>
            </a:r>
            <a:r>
              <a:rPr lang="en-US" altLang="zh-TW" sz="1600" dirty="0" smtClean="0">
                <a:solidFill>
                  <a:srgbClr val="002060"/>
                </a:solidFill>
                <a:latin typeface="Arial" pitchFamily="34" charset="0"/>
                <a:cs typeface="Arial" pitchFamily="34" charset="0"/>
              </a:rPr>
              <a:t>= 0) : pure shear</a:t>
            </a:r>
          </a:p>
          <a:p>
            <a:pPr>
              <a:spcBef>
                <a:spcPts val="600"/>
              </a:spcBef>
            </a:pPr>
            <a:r>
              <a:rPr lang="en-US" altLang="zh-TW" sz="1600" dirty="0" smtClean="0">
                <a:solidFill>
                  <a:srgbClr val="002060"/>
                </a:solidFill>
                <a:latin typeface="Symbol" pitchFamily="18" charset="2"/>
                <a:cs typeface="Arial" pitchFamily="34" charset="0"/>
              </a:rPr>
              <a:t>a</a:t>
            </a:r>
            <a:r>
              <a:rPr lang="en-US" altLang="zh-TW" sz="1600" dirty="0" smtClean="0">
                <a:solidFill>
                  <a:srgbClr val="002060"/>
                </a:solidFill>
                <a:latin typeface="Arial" pitchFamily="34" charset="0"/>
                <a:cs typeface="Arial" pitchFamily="34" charset="0"/>
              </a:rPr>
              <a:t> + </a:t>
            </a:r>
            <a:r>
              <a:rPr lang="en-US" altLang="zh-TW" sz="1600" dirty="0" smtClean="0">
                <a:solidFill>
                  <a:srgbClr val="002060"/>
                </a:solidFill>
                <a:latin typeface="Symbol" pitchFamily="18" charset="2"/>
                <a:cs typeface="Arial" pitchFamily="34" charset="0"/>
              </a:rPr>
              <a:t>b</a:t>
            </a:r>
            <a:r>
              <a:rPr lang="en-US" altLang="zh-TW" sz="1600" dirty="0" smtClean="0">
                <a:solidFill>
                  <a:srgbClr val="002060"/>
                </a:solidFill>
                <a:latin typeface="Arial" pitchFamily="34" charset="0"/>
                <a:cs typeface="Arial" pitchFamily="34" charset="0"/>
              </a:rPr>
              <a:t> </a:t>
            </a:r>
            <a:r>
              <a:rPr lang="en-US" altLang="zh-TW" sz="1600" dirty="0" smtClean="0">
                <a:solidFill>
                  <a:srgbClr val="002060"/>
                </a:solidFill>
                <a:latin typeface="Times New Roman"/>
                <a:cs typeface="Times New Roman"/>
              </a:rPr>
              <a:t>≠</a:t>
            </a:r>
            <a:r>
              <a:rPr lang="en-US" altLang="zh-TW" sz="1600" dirty="0" smtClean="0">
                <a:solidFill>
                  <a:srgbClr val="002060"/>
                </a:solidFill>
                <a:latin typeface="Arial" pitchFamily="34" charset="0"/>
                <a:cs typeface="Arial" pitchFamily="34" charset="0"/>
              </a:rPr>
              <a:t>  0 : deformation + rotation</a:t>
            </a:r>
          </a:p>
          <a:p>
            <a:pPr>
              <a:spcBef>
                <a:spcPts val="600"/>
              </a:spcBef>
            </a:pPr>
            <a:r>
              <a:rPr lang="en-US" altLang="zh-TW" sz="1600" dirty="0" err="1" smtClean="0">
                <a:solidFill>
                  <a:srgbClr val="002060"/>
                </a:solidFill>
                <a:latin typeface="Arial" pitchFamily="34" charset="0"/>
                <a:cs typeface="Arial" pitchFamily="34" charset="0"/>
              </a:rPr>
              <a:t>tan</a:t>
            </a:r>
            <a:r>
              <a:rPr lang="en-US" altLang="zh-TW" sz="1600" dirty="0" err="1" smtClean="0">
                <a:solidFill>
                  <a:srgbClr val="002060"/>
                </a:solidFill>
                <a:latin typeface="Symbol" pitchFamily="18" charset="2"/>
                <a:cs typeface="Arial" pitchFamily="34" charset="0"/>
              </a:rPr>
              <a:t>a</a:t>
            </a:r>
            <a:r>
              <a:rPr lang="en-US" altLang="zh-TW" sz="1600" dirty="0" smtClean="0">
                <a:solidFill>
                  <a:srgbClr val="002060"/>
                </a:solidFill>
                <a:latin typeface="Arial" pitchFamily="34" charset="0"/>
                <a:cs typeface="Arial" pitchFamily="34" charset="0"/>
              </a:rPr>
              <a:t> and </a:t>
            </a:r>
            <a:r>
              <a:rPr lang="en-US" altLang="zh-TW" sz="1600" dirty="0" err="1" smtClean="0">
                <a:solidFill>
                  <a:srgbClr val="002060"/>
                </a:solidFill>
                <a:latin typeface="Arial" pitchFamily="34" charset="0"/>
                <a:cs typeface="Arial" pitchFamily="34" charset="0"/>
              </a:rPr>
              <a:t>tan</a:t>
            </a:r>
            <a:r>
              <a:rPr lang="en-US" altLang="zh-TW" sz="1600" dirty="0" err="1" smtClean="0">
                <a:solidFill>
                  <a:srgbClr val="002060"/>
                </a:solidFill>
                <a:latin typeface="Symbol" pitchFamily="18" charset="2"/>
                <a:cs typeface="Arial" pitchFamily="34" charset="0"/>
              </a:rPr>
              <a:t>b</a:t>
            </a:r>
            <a:r>
              <a:rPr lang="en-US" altLang="zh-TW" sz="1600" dirty="0" smtClean="0">
                <a:solidFill>
                  <a:srgbClr val="002060"/>
                </a:solidFill>
                <a:latin typeface="Arial" pitchFamily="34" charset="0"/>
                <a:cs typeface="Arial" pitchFamily="34" charset="0"/>
              </a:rPr>
              <a:t> may be used to measure rotation (</a:t>
            </a:r>
            <a:r>
              <a:rPr lang="en-US" altLang="zh-TW" sz="1600" dirty="0" smtClean="0">
                <a:solidFill>
                  <a:srgbClr val="002060"/>
                </a:solidFill>
                <a:latin typeface="Symbol" pitchFamily="18" charset="2"/>
                <a:cs typeface="Arial" pitchFamily="34" charset="0"/>
              </a:rPr>
              <a:t>w</a:t>
            </a:r>
            <a:r>
              <a:rPr lang="en-US" altLang="zh-TW" sz="1600" dirty="0" smtClean="0">
                <a:solidFill>
                  <a:srgbClr val="002060"/>
                </a:solidFill>
                <a:latin typeface="Arial" pitchFamily="34" charset="0"/>
                <a:cs typeface="Arial" pitchFamily="34" charset="0"/>
              </a:rPr>
              <a:t>) and deformation (</a:t>
            </a:r>
            <a:r>
              <a:rPr lang="en-US" altLang="zh-TW" sz="1600" dirty="0" smtClean="0">
                <a:solidFill>
                  <a:srgbClr val="002060"/>
                </a:solidFill>
                <a:latin typeface="Symbol" pitchFamily="18" charset="2"/>
                <a:cs typeface="Arial" pitchFamily="34" charset="0"/>
              </a:rPr>
              <a:t>e</a:t>
            </a:r>
            <a:r>
              <a:rPr lang="en-US" altLang="zh-TW" sz="1600" dirty="0" smtClean="0">
                <a:solidFill>
                  <a:srgbClr val="002060"/>
                </a:solidFill>
                <a:latin typeface="Arial" pitchFamily="34" charset="0"/>
                <a:cs typeface="Arial" pitchFamily="34" charset="0"/>
              </a:rPr>
              <a:t>) :</a:t>
            </a:r>
          </a:p>
        </p:txBody>
      </p:sp>
      <p:graphicFrame>
        <p:nvGraphicFramePr>
          <p:cNvPr id="19473" name="Object 17"/>
          <p:cNvGraphicFramePr>
            <a:graphicFrameLocks noChangeAspect="1"/>
          </p:cNvGraphicFramePr>
          <p:nvPr/>
        </p:nvGraphicFramePr>
        <p:xfrm>
          <a:off x="847725" y="5875337"/>
          <a:ext cx="3419475" cy="677863"/>
        </p:xfrm>
        <a:graphic>
          <a:graphicData uri="http://schemas.openxmlformats.org/presentationml/2006/ole">
            <mc:AlternateContent xmlns:mc="http://schemas.openxmlformats.org/markup-compatibility/2006">
              <mc:Choice xmlns:v="urn:schemas-microsoft-com:vml" Requires="v">
                <p:oleObj spid="_x0000_s57498" name="Equation" r:id="rId6" imgW="2438280" imgH="482400" progId="Equation.3">
                  <p:embed/>
                </p:oleObj>
              </mc:Choice>
              <mc:Fallback>
                <p:oleObj name="Equation" r:id="rId6" imgW="2438280" imgH="482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725" y="5875337"/>
                        <a:ext cx="3419475" cy="677863"/>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19474" name="Object 18"/>
          <p:cNvGraphicFramePr>
            <a:graphicFrameLocks noChangeAspect="1"/>
          </p:cNvGraphicFramePr>
          <p:nvPr/>
        </p:nvGraphicFramePr>
        <p:xfrm>
          <a:off x="811213" y="5105400"/>
          <a:ext cx="3455987" cy="676275"/>
        </p:xfrm>
        <a:graphic>
          <a:graphicData uri="http://schemas.openxmlformats.org/presentationml/2006/ole">
            <mc:AlternateContent xmlns:mc="http://schemas.openxmlformats.org/markup-compatibility/2006">
              <mc:Choice xmlns:v="urn:schemas-microsoft-com:vml" Requires="v">
                <p:oleObj spid="_x0000_s57499" name="Equation" r:id="rId8" imgW="2463480" imgH="482400" progId="Equation.3">
                  <p:embed/>
                </p:oleObj>
              </mc:Choice>
              <mc:Fallback>
                <p:oleObj name="Equation" r:id="rId8" imgW="2463480" imgH="482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213" y="5105400"/>
                        <a:ext cx="3455987" cy="67627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Tree>
    <p:extLst>
      <p:ext uri="{BB962C8B-B14F-4D97-AF65-F5344CB8AC3E}">
        <p14:creationId xmlns:p14="http://schemas.microsoft.com/office/powerpoint/2010/main" val="36693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47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4" name="Title 6"/>
          <p:cNvSpPr>
            <a:spLocks noGrp="1"/>
          </p:cNvSpPr>
          <p:nvPr>
            <p:ph type="title"/>
          </p:nvPr>
        </p:nvSpPr>
        <p:spPr>
          <a:xfrm>
            <a:off x="214282" y="142828"/>
            <a:ext cx="8534182" cy="489790"/>
          </a:xfrm>
        </p:spPr>
        <p:txBody>
          <a:bodyPr>
            <a:noAutofit/>
          </a:bodyPr>
          <a:lstStyle/>
          <a:p>
            <a:pPr algn="l"/>
            <a:r>
              <a:rPr lang="fr-CH" sz="3600" dirty="0" err="1" smtClean="0">
                <a:solidFill>
                  <a:schemeClr val="bg1"/>
                </a:solidFill>
                <a:cs typeface="Arial" pitchFamily="34" charset="0"/>
              </a:rPr>
              <a:t>Strain</a:t>
            </a:r>
            <a:r>
              <a:rPr lang="fr-CH" sz="3600" dirty="0" smtClean="0">
                <a:solidFill>
                  <a:schemeClr val="bg1"/>
                </a:solidFill>
                <a:cs typeface="Arial" pitchFamily="34" charset="0"/>
              </a:rPr>
              <a:t> (2)</a:t>
            </a:r>
            <a:endParaRPr lang="fr-CH" sz="3200" i="1" dirty="0">
              <a:solidFill>
                <a:schemeClr val="bg1"/>
              </a:solidFill>
              <a:cs typeface="Arial" pitchFamily="34" charset="0"/>
            </a:endParaRPr>
          </a:p>
        </p:txBody>
      </p:sp>
      <p:sp>
        <p:nvSpPr>
          <p:cNvPr id="31" name="Text Box 6"/>
          <p:cNvSpPr txBox="1">
            <a:spLocks noChangeArrowheads="1"/>
          </p:cNvSpPr>
          <p:nvPr/>
        </p:nvSpPr>
        <p:spPr bwMode="auto">
          <a:xfrm>
            <a:off x="228600" y="3914179"/>
            <a:ext cx="4191000" cy="369332"/>
          </a:xfrm>
          <a:prstGeom prst="rect">
            <a:avLst/>
          </a:prstGeom>
          <a:noFill/>
          <a:ln w="9525">
            <a:noFill/>
            <a:miter lim="800000"/>
            <a:headEnd/>
            <a:tailEnd/>
          </a:ln>
          <a:effectLst/>
        </p:spPr>
        <p:txBody>
          <a:bodyPr wrap="square">
            <a:spAutoFit/>
          </a:bodyPr>
          <a:lstStyle/>
          <a:p>
            <a:pPr>
              <a:spcBef>
                <a:spcPct val="50000"/>
              </a:spcBef>
            </a:pPr>
            <a:r>
              <a:rPr lang="en-US" dirty="0" smtClean="0">
                <a:solidFill>
                  <a:srgbClr val="002060"/>
                </a:solidFill>
                <a:latin typeface="Arial Unicode MS" pitchFamily="34" charset="-128"/>
                <a:ea typeface="Arial Unicode MS" pitchFamily="34" charset="-128"/>
                <a:cs typeface="Arial Unicode MS" pitchFamily="34" charset="-128"/>
              </a:rPr>
              <a:t>- </a:t>
            </a:r>
            <a:r>
              <a:rPr lang="en-US" altLang="zh-TW" dirty="0" smtClean="0">
                <a:solidFill>
                  <a:srgbClr val="C00000"/>
                </a:solidFill>
                <a:latin typeface="Arial Unicode MS" pitchFamily="34" charset="-128"/>
                <a:ea typeface="Arial Unicode MS" pitchFamily="34" charset="-128"/>
                <a:cs typeface="Arial Unicode MS" pitchFamily="34" charset="-128"/>
              </a:rPr>
              <a:t>Dilatation </a:t>
            </a:r>
            <a:r>
              <a:rPr lang="en-US" altLang="zh-TW" dirty="0" smtClean="0">
                <a:solidFill>
                  <a:srgbClr val="002060"/>
                </a:solidFill>
                <a:latin typeface="Arial Unicode MS" pitchFamily="34" charset="-128"/>
                <a:ea typeface="Arial Unicode MS" pitchFamily="34" charset="-128"/>
                <a:cs typeface="Arial Unicode MS" pitchFamily="34" charset="-128"/>
              </a:rPr>
              <a:t>(pure volume change) : </a:t>
            </a:r>
          </a:p>
        </p:txBody>
      </p:sp>
      <p:graphicFrame>
        <p:nvGraphicFramePr>
          <p:cNvPr id="19468" name="Object 12"/>
          <p:cNvGraphicFramePr>
            <a:graphicFrameLocks noChangeAspect="1"/>
          </p:cNvGraphicFramePr>
          <p:nvPr>
            <p:extLst>
              <p:ext uri="{D42A27DB-BD31-4B8C-83A1-F6EECF244321}">
                <p14:modId xmlns:p14="http://schemas.microsoft.com/office/powerpoint/2010/main" val="3855777495"/>
              </p:ext>
            </p:extLst>
          </p:nvPr>
        </p:nvGraphicFramePr>
        <p:xfrm>
          <a:off x="808038" y="4332288"/>
          <a:ext cx="2989262" cy="712787"/>
        </p:xfrm>
        <a:graphic>
          <a:graphicData uri="http://schemas.openxmlformats.org/presentationml/2006/ole">
            <mc:AlternateContent xmlns:mc="http://schemas.openxmlformats.org/markup-compatibility/2006">
              <mc:Choice xmlns:v="urn:schemas-microsoft-com:vml" Requires="v">
                <p:oleObj spid="_x0000_s58678" name="Equation" r:id="rId4" imgW="1650960" imgH="393480" progId="Equation.3">
                  <p:embed/>
                </p:oleObj>
              </mc:Choice>
              <mc:Fallback>
                <p:oleObj name="Equation" r:id="rId4" imgW="1650960" imgH="393480" progId="Equation.3">
                  <p:embed/>
                  <p:pic>
                    <p:nvPicPr>
                      <p:cNvPr id="0" name=""/>
                      <p:cNvPicPr>
                        <a:picLocks noChangeAspect="1" noChangeArrowheads="1"/>
                      </p:cNvPicPr>
                      <p:nvPr/>
                    </p:nvPicPr>
                    <p:blipFill>
                      <a:blip r:embed="rId5"/>
                      <a:srcRect/>
                      <a:stretch>
                        <a:fillRect/>
                      </a:stretch>
                    </p:blipFill>
                    <p:spPr bwMode="auto">
                      <a:xfrm>
                        <a:off x="808038" y="4332288"/>
                        <a:ext cx="2989262" cy="712787"/>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33" name="Text Box 6"/>
          <p:cNvSpPr txBox="1">
            <a:spLocks noChangeArrowheads="1"/>
          </p:cNvSpPr>
          <p:nvPr/>
        </p:nvSpPr>
        <p:spPr bwMode="auto">
          <a:xfrm>
            <a:off x="228600" y="5285779"/>
            <a:ext cx="5334000" cy="369332"/>
          </a:xfrm>
          <a:prstGeom prst="rect">
            <a:avLst/>
          </a:prstGeom>
          <a:noFill/>
          <a:ln w="9525">
            <a:noFill/>
            <a:miter lim="800000"/>
            <a:headEnd/>
            <a:tailEnd/>
          </a:ln>
          <a:effectLst/>
        </p:spPr>
        <p:txBody>
          <a:bodyPr wrap="square">
            <a:spAutoFit/>
          </a:bodyPr>
          <a:lstStyle/>
          <a:p>
            <a:pPr>
              <a:spcBef>
                <a:spcPct val="50000"/>
              </a:spcBef>
            </a:pPr>
            <a:r>
              <a:rPr lang="en-US" dirty="0" smtClean="0">
                <a:solidFill>
                  <a:srgbClr val="002060"/>
                </a:solidFill>
                <a:latin typeface="Arial Unicode MS" pitchFamily="34" charset="-128"/>
                <a:ea typeface="Arial Unicode MS" pitchFamily="34" charset="-128"/>
                <a:cs typeface="Arial Unicode MS" pitchFamily="34" charset="-128"/>
              </a:rPr>
              <a:t>- </a:t>
            </a:r>
            <a:r>
              <a:rPr lang="en-US" altLang="zh-TW" dirty="0" err="1" smtClean="0">
                <a:solidFill>
                  <a:srgbClr val="C00000"/>
                </a:solidFill>
                <a:latin typeface="Arial Unicode MS" pitchFamily="34" charset="-128"/>
                <a:ea typeface="Arial Unicode MS" pitchFamily="34" charset="-128"/>
                <a:cs typeface="Arial Unicode MS" pitchFamily="34" charset="-128"/>
              </a:rPr>
              <a:t>Deviatoric</a:t>
            </a:r>
            <a:r>
              <a:rPr lang="en-US" altLang="zh-TW" dirty="0" smtClean="0">
                <a:solidFill>
                  <a:srgbClr val="C00000"/>
                </a:solidFill>
                <a:latin typeface="Arial Unicode MS" pitchFamily="34" charset="-128"/>
                <a:ea typeface="Arial Unicode MS" pitchFamily="34" charset="-128"/>
                <a:cs typeface="Arial Unicode MS" pitchFamily="34" charset="-128"/>
              </a:rPr>
              <a:t> strain </a:t>
            </a:r>
            <a:r>
              <a:rPr lang="en-US" altLang="zh-TW" dirty="0" smtClean="0">
                <a:solidFill>
                  <a:srgbClr val="002060"/>
                </a:solidFill>
                <a:latin typeface="Arial Unicode MS" pitchFamily="34" charset="-128"/>
                <a:ea typeface="Arial Unicode MS" pitchFamily="34" charset="-128"/>
                <a:cs typeface="Arial Unicode MS" pitchFamily="34" charset="-128"/>
              </a:rPr>
              <a:t>(no volume change) : </a:t>
            </a:r>
          </a:p>
        </p:txBody>
      </p:sp>
      <p:graphicFrame>
        <p:nvGraphicFramePr>
          <p:cNvPr id="19471" name="Object 15"/>
          <p:cNvGraphicFramePr>
            <a:graphicFrameLocks noChangeAspect="1"/>
          </p:cNvGraphicFramePr>
          <p:nvPr>
            <p:extLst>
              <p:ext uri="{D42A27DB-BD31-4B8C-83A1-F6EECF244321}">
                <p14:modId xmlns:p14="http://schemas.microsoft.com/office/powerpoint/2010/main" val="4135668087"/>
              </p:ext>
            </p:extLst>
          </p:nvPr>
        </p:nvGraphicFramePr>
        <p:xfrm>
          <a:off x="762000" y="5856723"/>
          <a:ext cx="2093913" cy="712788"/>
        </p:xfrm>
        <a:graphic>
          <a:graphicData uri="http://schemas.openxmlformats.org/presentationml/2006/ole">
            <mc:AlternateContent xmlns:mc="http://schemas.openxmlformats.org/markup-compatibility/2006">
              <mc:Choice xmlns:v="urn:schemas-microsoft-com:vml" Requires="v">
                <p:oleObj spid="_x0000_s58679" name="Equation" r:id="rId6" imgW="1155600" imgH="393480" progId="Equation.3">
                  <p:embed/>
                </p:oleObj>
              </mc:Choice>
              <mc:Fallback>
                <p:oleObj name="Equation" r:id="rId6" imgW="115560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5856723"/>
                        <a:ext cx="2093913" cy="712788"/>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7" name="Text Box 6"/>
          <p:cNvSpPr txBox="1">
            <a:spLocks noChangeArrowheads="1"/>
          </p:cNvSpPr>
          <p:nvPr/>
        </p:nvSpPr>
        <p:spPr bwMode="auto">
          <a:xfrm>
            <a:off x="228600" y="3350001"/>
            <a:ext cx="5943600" cy="400110"/>
          </a:xfrm>
          <a:prstGeom prst="rect">
            <a:avLst/>
          </a:prstGeom>
          <a:noFill/>
          <a:ln w="9525">
            <a:noFill/>
            <a:miter lim="800000"/>
            <a:headEnd/>
            <a:tailEnd/>
          </a:ln>
          <a:effectLst/>
        </p:spPr>
        <p:txBody>
          <a:bodyPr wrap="square">
            <a:spAutoFit/>
          </a:bodyPr>
          <a:lstStyle/>
          <a:p>
            <a:pPr>
              <a:spcBef>
                <a:spcPct val="50000"/>
              </a:spcBef>
            </a:pPr>
            <a:r>
              <a:rPr lang="en-US" altLang="zh-TW" sz="1200" dirty="0" smtClean="0">
                <a:latin typeface="Wingdings" pitchFamily="2" charset="2"/>
              </a:rPr>
              <a:t>l</a:t>
            </a:r>
            <a:r>
              <a:rPr lang="en-US" altLang="zh-TW" sz="2000" dirty="0" smtClean="0">
                <a:latin typeface="Arial Unicode MS" pitchFamily="34" charset="-128"/>
                <a:ea typeface="Arial Unicode MS" pitchFamily="34" charset="-128"/>
                <a:cs typeface="Arial Unicode MS" pitchFamily="34" charset="-128"/>
              </a:rPr>
              <a:t> </a:t>
            </a:r>
            <a:r>
              <a:rPr lang="en-US" sz="2000" dirty="0" smtClean="0">
                <a:solidFill>
                  <a:srgbClr val="002060"/>
                </a:solidFill>
                <a:latin typeface="Arial" pitchFamily="34" charset="0"/>
                <a:cs typeface="Arial" pitchFamily="34" charset="0"/>
              </a:rPr>
              <a:t>Strain tensor may be separated in two parts :</a:t>
            </a:r>
          </a:p>
        </p:txBody>
      </p:sp>
      <p:sp>
        <p:nvSpPr>
          <p:cNvPr id="12" name="Text Box 6"/>
          <p:cNvSpPr txBox="1">
            <a:spLocks noChangeArrowheads="1"/>
          </p:cNvSpPr>
          <p:nvPr/>
        </p:nvSpPr>
        <p:spPr bwMode="auto">
          <a:xfrm>
            <a:off x="228600" y="2248525"/>
            <a:ext cx="5181600" cy="723275"/>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C00000"/>
                </a:solidFill>
                <a:latin typeface="Arial" pitchFamily="34" charset="0"/>
                <a:cs typeface="Arial" pitchFamily="34" charset="0"/>
              </a:rPr>
              <a:t>Strain tensor</a:t>
            </a:r>
            <a:r>
              <a:rPr lang="en-US" sz="2000" dirty="0" smtClean="0">
                <a:solidFill>
                  <a:srgbClr val="002060"/>
                </a:solidFill>
                <a:latin typeface="Arial" pitchFamily="34" charset="0"/>
                <a:cs typeface="Arial" pitchFamily="34" charset="0"/>
              </a:rPr>
              <a:t> :</a:t>
            </a:r>
          </a:p>
          <a:p>
            <a:pPr>
              <a:spcBef>
                <a:spcPts val="600"/>
              </a:spcBef>
            </a:pPr>
            <a:r>
              <a:rPr lang="en-US" sz="1600" dirty="0" smtClean="0">
                <a:solidFill>
                  <a:srgbClr val="002060"/>
                </a:solidFill>
                <a:latin typeface="Arial" pitchFamily="34" charset="0"/>
                <a:cs typeface="Arial" pitchFamily="34" charset="0"/>
              </a:rPr>
              <a:t>symmetric part of displacement gradient tensor</a:t>
            </a:r>
          </a:p>
        </p:txBody>
      </p:sp>
      <p:graphicFrame>
        <p:nvGraphicFramePr>
          <p:cNvPr id="39942" name="Object 6"/>
          <p:cNvGraphicFramePr>
            <a:graphicFrameLocks noChangeAspect="1"/>
          </p:cNvGraphicFramePr>
          <p:nvPr>
            <p:extLst>
              <p:ext uri="{D42A27DB-BD31-4B8C-83A1-F6EECF244321}">
                <p14:modId xmlns:p14="http://schemas.microsoft.com/office/powerpoint/2010/main" val="847939486"/>
              </p:ext>
            </p:extLst>
          </p:nvPr>
        </p:nvGraphicFramePr>
        <p:xfrm>
          <a:off x="5524500" y="2019925"/>
          <a:ext cx="2171700" cy="914400"/>
        </p:xfrm>
        <a:graphic>
          <a:graphicData uri="http://schemas.openxmlformats.org/presentationml/2006/ole">
            <mc:AlternateContent xmlns:mc="http://schemas.openxmlformats.org/markup-compatibility/2006">
              <mc:Choice xmlns:v="urn:schemas-microsoft-com:vml" Requires="v">
                <p:oleObj spid="_x0000_s58680" name="Equation" r:id="rId8" imgW="1206360" imgH="507960" progId="Equation.3">
                  <p:embed/>
                </p:oleObj>
              </mc:Choice>
              <mc:Fallback>
                <p:oleObj name="Equation" r:id="rId8" imgW="1206360" imgH="5079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4500" y="2019925"/>
                        <a:ext cx="2171700" cy="91440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4" name="Text Box 6"/>
          <p:cNvSpPr txBox="1">
            <a:spLocks noChangeArrowheads="1"/>
          </p:cNvSpPr>
          <p:nvPr/>
        </p:nvSpPr>
        <p:spPr bwMode="auto">
          <a:xfrm>
            <a:off x="256456" y="1059359"/>
            <a:ext cx="5001344" cy="769441"/>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err="1" smtClean="0">
                <a:solidFill>
                  <a:srgbClr val="C00000"/>
                </a:solidFill>
                <a:latin typeface="Arial" pitchFamily="34" charset="0"/>
                <a:cs typeface="Arial" pitchFamily="34" charset="0"/>
              </a:rPr>
              <a:t>Vorticity</a:t>
            </a:r>
            <a:r>
              <a:rPr lang="en-US" sz="2000" dirty="0" smtClean="0">
                <a:solidFill>
                  <a:srgbClr val="C0000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(pure rotation)</a:t>
            </a:r>
            <a:r>
              <a:rPr lang="en-US" sz="2000" dirty="0" smtClean="0">
                <a:solidFill>
                  <a:srgbClr val="C0000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a:t>
            </a:r>
          </a:p>
          <a:p>
            <a:pPr>
              <a:spcBef>
                <a:spcPct val="50000"/>
              </a:spcBef>
            </a:pPr>
            <a:r>
              <a:rPr lang="en-US" altLang="zh-TW" sz="1600" dirty="0" smtClean="0">
                <a:solidFill>
                  <a:srgbClr val="002060"/>
                </a:solidFill>
                <a:latin typeface="Arial" pitchFamily="34" charset="0"/>
                <a:cs typeface="Arial" pitchFamily="34" charset="0"/>
              </a:rPr>
              <a:t>anti-symmetric part of displacement gradient tensor</a:t>
            </a:r>
          </a:p>
        </p:txBody>
      </p:sp>
      <p:graphicFrame>
        <p:nvGraphicFramePr>
          <p:cNvPr id="15" name="Object 13"/>
          <p:cNvGraphicFramePr>
            <a:graphicFrameLocks noChangeAspect="1"/>
          </p:cNvGraphicFramePr>
          <p:nvPr>
            <p:extLst>
              <p:ext uri="{D42A27DB-BD31-4B8C-83A1-F6EECF244321}">
                <p14:modId xmlns:p14="http://schemas.microsoft.com/office/powerpoint/2010/main" val="1738194119"/>
              </p:ext>
            </p:extLst>
          </p:nvPr>
        </p:nvGraphicFramePr>
        <p:xfrm>
          <a:off x="5486400" y="830759"/>
          <a:ext cx="2286000" cy="914400"/>
        </p:xfrm>
        <a:graphic>
          <a:graphicData uri="http://schemas.openxmlformats.org/presentationml/2006/ole">
            <mc:AlternateContent xmlns:mc="http://schemas.openxmlformats.org/markup-compatibility/2006">
              <mc:Choice xmlns:v="urn:schemas-microsoft-com:vml" Requires="v">
                <p:oleObj spid="_x0000_s58681" name="Equation" r:id="rId10" imgW="1269720" imgH="507960" progId="Equation.3">
                  <p:embed/>
                </p:oleObj>
              </mc:Choice>
              <mc:Fallback>
                <p:oleObj name="Equation" r:id="rId10" imgW="1269720" imgH="50796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830759"/>
                        <a:ext cx="2286000" cy="91440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51323" y="3434505"/>
            <a:ext cx="1792224" cy="1611006"/>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03455" y="5312387"/>
            <a:ext cx="1724060" cy="1393213"/>
          </a:xfrm>
          <a:prstGeom prst="rect">
            <a:avLst/>
          </a:prstGeom>
        </p:spPr>
      </p:pic>
    </p:spTree>
    <p:extLst>
      <p:ext uri="{BB962C8B-B14F-4D97-AF65-F5344CB8AC3E}">
        <p14:creationId xmlns:p14="http://schemas.microsoft.com/office/powerpoint/2010/main" val="382917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81000" y="1044714"/>
            <a:ext cx="7848600" cy="830997"/>
          </a:xfrm>
          <a:prstGeom prst="rect">
            <a:avLst/>
          </a:prstGeom>
          <a:noFill/>
          <a:ln w="9525">
            <a:noFill/>
            <a:miter lim="800000"/>
            <a:headEnd/>
            <a:tailEnd/>
          </a:ln>
          <a:effectLst/>
        </p:spPr>
        <p:txBody>
          <a:bodyPr wrap="square">
            <a:spAutoFit/>
          </a:bodyPr>
          <a:lstStyle/>
          <a:p>
            <a:pPr algn="ctr">
              <a:spcBef>
                <a:spcPct val="50000"/>
              </a:spcBef>
            </a:pPr>
            <a:r>
              <a:rPr lang="en-US" sz="2400" dirty="0" smtClean="0">
                <a:solidFill>
                  <a:srgbClr val="002060"/>
                </a:solidFill>
                <a:latin typeface="Arial Unicode MS" pitchFamily="34" charset="-128"/>
                <a:ea typeface="Arial Unicode MS" pitchFamily="34" charset="-128"/>
                <a:cs typeface="Arial Unicode MS" pitchFamily="34" charset="-128"/>
              </a:rPr>
              <a:t>Behavior of Earth’s materials may be describe with one of three </a:t>
            </a:r>
            <a:r>
              <a:rPr lang="en-US" altLang="zh-TW" sz="2400" dirty="0" smtClean="0">
                <a:solidFill>
                  <a:srgbClr val="002060"/>
                </a:solidFill>
                <a:latin typeface="Arial Unicode MS" pitchFamily="34" charset="-128"/>
                <a:ea typeface="Arial Unicode MS" pitchFamily="34" charset="-128"/>
                <a:cs typeface="Arial Unicode MS" pitchFamily="34" charset="-128"/>
              </a:rPr>
              <a:t>main types of deformation :</a:t>
            </a:r>
            <a:endParaRPr lang="en-US" sz="2400" dirty="0" smtClean="0">
              <a:solidFill>
                <a:srgbClr val="002060"/>
              </a:solidFill>
              <a:latin typeface="Arial Unicode MS" pitchFamily="34" charset="-128"/>
              <a:ea typeface="Arial Unicode MS" pitchFamily="34" charset="-128"/>
              <a:cs typeface="Arial Unicode MS" pitchFamily="34" charset="-128"/>
            </a:endParaRPr>
          </a:p>
        </p:txBody>
      </p:sp>
      <p:sp>
        <p:nvSpPr>
          <p:cNvPr id="5" name="Text Box 6"/>
          <p:cNvSpPr txBox="1">
            <a:spLocks noChangeArrowheads="1"/>
          </p:cNvSpPr>
          <p:nvPr/>
        </p:nvSpPr>
        <p:spPr bwMode="auto">
          <a:xfrm>
            <a:off x="228600" y="2393484"/>
            <a:ext cx="8686800" cy="707886"/>
          </a:xfrm>
          <a:prstGeom prst="rect">
            <a:avLst/>
          </a:prstGeom>
          <a:noFill/>
          <a:ln w="9525">
            <a:noFill/>
            <a:miter lim="800000"/>
            <a:headEnd/>
            <a:tailEnd/>
          </a:ln>
          <a:effectLst/>
        </p:spPr>
        <p:txBody>
          <a:bodyPr wrap="square">
            <a:spAutoFit/>
          </a:bodyPr>
          <a:lstStyle/>
          <a:p>
            <a:pPr algn="ct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C00000"/>
                </a:solidFill>
                <a:latin typeface="Arial Unicode MS" pitchFamily="34" charset="-128"/>
                <a:ea typeface="Arial Unicode MS" pitchFamily="34" charset="-128"/>
                <a:cs typeface="Arial Unicode MS" pitchFamily="34" charset="-128"/>
              </a:rPr>
              <a:t>Elastic </a:t>
            </a:r>
            <a:r>
              <a:rPr lang="en-US" sz="2000" dirty="0" smtClean="0">
                <a:solidFill>
                  <a:srgbClr val="002060"/>
                </a:solidFill>
                <a:latin typeface="Arial Unicode MS" pitchFamily="34" charset="-128"/>
                <a:ea typeface="Arial Unicode MS" pitchFamily="34" charset="-128"/>
                <a:cs typeface="Arial Unicode MS" pitchFamily="34" charset="-128"/>
              </a:rPr>
              <a:t>deformation : Seismic waves travels throughout the </a:t>
            </a:r>
            <a:r>
              <a:rPr lang="en-US" sz="2000" dirty="0" smtClean="0">
                <a:solidFill>
                  <a:srgbClr val="C00000"/>
                </a:solidFill>
                <a:latin typeface="Arial Unicode MS" pitchFamily="34" charset="-128"/>
                <a:ea typeface="Arial Unicode MS" pitchFamily="34" charset="-128"/>
                <a:cs typeface="Arial Unicode MS" pitchFamily="34" charset="-128"/>
              </a:rPr>
              <a:t>mantle</a:t>
            </a:r>
            <a:r>
              <a:rPr lang="en-US" sz="2000" dirty="0" smtClean="0">
                <a:solidFill>
                  <a:srgbClr val="002060"/>
                </a:solidFill>
                <a:latin typeface="Arial Unicode MS" pitchFamily="34" charset="-128"/>
                <a:ea typeface="Arial Unicode MS" pitchFamily="34" charset="-128"/>
                <a:cs typeface="Arial Unicode MS" pitchFamily="34" charset="-128"/>
              </a:rPr>
              <a:t>, which deforms elastically.</a:t>
            </a:r>
            <a:endParaRPr lang="en-US" sz="1600" dirty="0" smtClean="0">
              <a:solidFill>
                <a:srgbClr val="002060"/>
              </a:solidFill>
              <a:latin typeface="Arial" pitchFamily="34" charset="0"/>
              <a:cs typeface="Arial" pitchFamily="34" charset="0"/>
            </a:endParaRPr>
          </a:p>
        </p:txBody>
      </p:sp>
      <p:sp>
        <p:nvSpPr>
          <p:cNvPr id="6" name="Rectangle 5"/>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7" name="Title 6"/>
          <p:cNvSpPr txBox="1">
            <a:spLocks/>
          </p:cNvSpPr>
          <p:nvPr/>
        </p:nvSpPr>
        <p:spPr>
          <a:xfrm>
            <a:off x="214282" y="142828"/>
            <a:ext cx="8534182" cy="48979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H" sz="3600" b="0" i="0" u="none" strike="noStrike" kern="1200" cap="none" spc="0" normalizeH="0" baseline="0" noProof="0" dirty="0" err="1" smtClean="0">
                <a:ln>
                  <a:noFill/>
                </a:ln>
                <a:solidFill>
                  <a:schemeClr val="bg1"/>
                </a:solidFill>
                <a:effectLst/>
                <a:uLnTx/>
                <a:uFillTx/>
                <a:latin typeface="+mj-lt"/>
                <a:ea typeface="+mj-ea"/>
                <a:cs typeface="Arial" pitchFamily="34" charset="0"/>
              </a:rPr>
              <a:t>Three</a:t>
            </a:r>
            <a:r>
              <a:rPr kumimoji="0" lang="fr-CH" sz="3600" b="0" i="0" u="none" strike="noStrike" kern="1200" cap="none" spc="0" normalizeH="0" baseline="0" noProof="0" dirty="0" smtClean="0">
                <a:ln>
                  <a:noFill/>
                </a:ln>
                <a:solidFill>
                  <a:schemeClr val="bg1"/>
                </a:solidFill>
                <a:effectLst/>
                <a:uLnTx/>
                <a:uFillTx/>
                <a:latin typeface="+mj-lt"/>
                <a:ea typeface="+mj-ea"/>
                <a:cs typeface="Arial" pitchFamily="34" charset="0"/>
              </a:rPr>
              <a:t> main types of</a:t>
            </a:r>
            <a:r>
              <a:rPr kumimoji="0" lang="fr-CH" sz="3600" b="0" i="0" u="none" strike="noStrike" kern="1200" cap="none" spc="0" normalizeH="0" noProof="0" dirty="0" smtClean="0">
                <a:ln>
                  <a:noFill/>
                </a:ln>
                <a:solidFill>
                  <a:schemeClr val="bg1"/>
                </a:solidFill>
                <a:effectLst/>
                <a:uLnTx/>
                <a:uFillTx/>
                <a:latin typeface="+mj-lt"/>
                <a:ea typeface="+mj-ea"/>
                <a:cs typeface="Arial" pitchFamily="34" charset="0"/>
              </a:rPr>
              <a:t> </a:t>
            </a:r>
            <a:r>
              <a:rPr kumimoji="0" lang="fr-CH" sz="3600" b="0" i="0" u="none" strike="noStrike" kern="1200" cap="none" spc="0" normalizeH="0" noProof="0" dirty="0" err="1" smtClean="0">
                <a:ln>
                  <a:noFill/>
                </a:ln>
                <a:solidFill>
                  <a:schemeClr val="bg1"/>
                </a:solidFill>
                <a:effectLst/>
                <a:uLnTx/>
                <a:uFillTx/>
                <a:latin typeface="+mj-lt"/>
                <a:ea typeface="+mj-ea"/>
                <a:cs typeface="Arial" pitchFamily="34" charset="0"/>
              </a:rPr>
              <a:t>deformation</a:t>
            </a:r>
            <a:endParaRPr kumimoji="0" lang="fr-CH" sz="3200" b="0" i="1" u="none" strike="noStrike" kern="1200" cap="none" spc="0" normalizeH="0" baseline="0" noProof="0" dirty="0">
              <a:ln>
                <a:noFill/>
              </a:ln>
              <a:solidFill>
                <a:schemeClr val="bg1"/>
              </a:solidFill>
              <a:effectLst/>
              <a:uLnTx/>
              <a:uFillTx/>
              <a:latin typeface="+mj-lt"/>
              <a:ea typeface="+mj-ea"/>
              <a:cs typeface="Arial" pitchFamily="34" charset="0"/>
            </a:endParaRPr>
          </a:p>
        </p:txBody>
      </p:sp>
      <p:sp>
        <p:nvSpPr>
          <p:cNvPr id="9" name="Text Box 6"/>
          <p:cNvSpPr txBox="1">
            <a:spLocks noChangeArrowheads="1"/>
          </p:cNvSpPr>
          <p:nvPr/>
        </p:nvSpPr>
        <p:spPr bwMode="auto">
          <a:xfrm>
            <a:off x="838200" y="3786426"/>
            <a:ext cx="7467600" cy="707886"/>
          </a:xfrm>
          <a:prstGeom prst="rect">
            <a:avLst/>
          </a:prstGeom>
          <a:noFill/>
          <a:ln w="9525">
            <a:noFill/>
            <a:miter lim="800000"/>
            <a:headEnd/>
            <a:tailEnd/>
          </a:ln>
          <a:effectLst/>
        </p:spPr>
        <p:txBody>
          <a:bodyPr wrap="square">
            <a:spAutoFit/>
          </a:bodyPr>
          <a:lstStyle/>
          <a:p>
            <a:pPr algn="ct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C00000"/>
                </a:solidFill>
                <a:latin typeface="Arial Unicode MS" pitchFamily="34" charset="-128"/>
                <a:ea typeface="Arial Unicode MS" pitchFamily="34" charset="-128"/>
                <a:cs typeface="Arial Unicode MS" pitchFamily="34" charset="-128"/>
              </a:rPr>
              <a:t>Brittle </a:t>
            </a:r>
            <a:r>
              <a:rPr lang="en-US" sz="2000" dirty="0" smtClean="0">
                <a:solidFill>
                  <a:srgbClr val="002060"/>
                </a:solidFill>
                <a:latin typeface="Arial Unicode MS" pitchFamily="34" charset="-128"/>
                <a:ea typeface="Arial Unicode MS" pitchFamily="34" charset="-128"/>
                <a:cs typeface="Arial Unicode MS" pitchFamily="34" charset="-128"/>
              </a:rPr>
              <a:t>(rupture) deformation : </a:t>
            </a:r>
            <a:r>
              <a:rPr lang="en-US" sz="2000" dirty="0" smtClean="0">
                <a:solidFill>
                  <a:srgbClr val="C00000"/>
                </a:solidFill>
                <a:latin typeface="Arial Unicode MS" pitchFamily="34" charset="-128"/>
                <a:ea typeface="Arial Unicode MS" pitchFamily="34" charset="-128"/>
                <a:cs typeface="Arial Unicode MS" pitchFamily="34" charset="-128"/>
              </a:rPr>
              <a:t>Crust</a:t>
            </a:r>
            <a:r>
              <a:rPr lang="en-US" sz="2000" dirty="0" smtClean="0">
                <a:solidFill>
                  <a:srgbClr val="002060"/>
                </a:solidFill>
                <a:latin typeface="Arial Unicode MS" pitchFamily="34" charset="-128"/>
                <a:ea typeface="Arial Unicode MS" pitchFamily="34" charset="-128"/>
                <a:cs typeface="Arial Unicode MS" pitchFamily="34" charset="-128"/>
              </a:rPr>
              <a:t> experiences faulting, thus has brittle behavior</a:t>
            </a:r>
          </a:p>
        </p:txBody>
      </p:sp>
      <p:sp>
        <p:nvSpPr>
          <p:cNvPr id="10" name="Text Box 6"/>
          <p:cNvSpPr txBox="1">
            <a:spLocks noChangeArrowheads="1"/>
          </p:cNvSpPr>
          <p:nvPr/>
        </p:nvSpPr>
        <p:spPr bwMode="auto">
          <a:xfrm>
            <a:off x="228600" y="5006370"/>
            <a:ext cx="8534400" cy="707886"/>
          </a:xfrm>
          <a:prstGeom prst="rect">
            <a:avLst/>
          </a:prstGeom>
          <a:noFill/>
          <a:ln w="9525">
            <a:noFill/>
            <a:miter lim="800000"/>
            <a:headEnd/>
            <a:tailEnd/>
          </a:ln>
          <a:effectLst/>
        </p:spPr>
        <p:txBody>
          <a:bodyPr wrap="square">
            <a:spAutoFit/>
          </a:bodyPr>
          <a:lstStyle/>
          <a:p>
            <a:pPr algn="ct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C00000"/>
                </a:solidFill>
                <a:latin typeface="Arial Unicode MS" pitchFamily="34" charset="-128"/>
                <a:ea typeface="Arial Unicode MS" pitchFamily="34" charset="-128"/>
                <a:cs typeface="Arial Unicode MS" pitchFamily="34" charset="-128"/>
              </a:rPr>
              <a:t>Viscous </a:t>
            </a:r>
            <a:r>
              <a:rPr lang="en-US" sz="2000" dirty="0" smtClean="0">
                <a:solidFill>
                  <a:srgbClr val="002060"/>
                </a:solidFill>
                <a:latin typeface="Arial Unicode MS" pitchFamily="34" charset="-128"/>
                <a:ea typeface="Arial Unicode MS" pitchFamily="34" charset="-128"/>
                <a:cs typeface="Arial Unicode MS" pitchFamily="34" charset="-128"/>
              </a:rPr>
              <a:t>(or ductile) deformation : </a:t>
            </a:r>
            <a:r>
              <a:rPr lang="en-US" sz="2000" dirty="0" smtClean="0">
                <a:solidFill>
                  <a:srgbClr val="C00000"/>
                </a:solidFill>
                <a:latin typeface="Arial Unicode MS" pitchFamily="34" charset="-128"/>
                <a:ea typeface="Arial Unicode MS" pitchFamily="34" charset="-128"/>
                <a:cs typeface="Arial Unicode MS" pitchFamily="34" charset="-128"/>
              </a:rPr>
              <a:t>Mantle</a:t>
            </a:r>
            <a:r>
              <a:rPr lang="en-US" sz="2000" dirty="0" smtClean="0">
                <a:solidFill>
                  <a:srgbClr val="002060"/>
                </a:solidFill>
                <a:latin typeface="Arial Unicode MS" pitchFamily="34" charset="-128"/>
                <a:ea typeface="Arial Unicode MS" pitchFamily="34" charset="-128"/>
                <a:cs typeface="Arial Unicode MS" pitchFamily="34" charset="-128"/>
              </a:rPr>
              <a:t> flows, and thus experience viscous deformation.</a:t>
            </a:r>
            <a:endParaRPr lang="en-US" sz="2000" dirty="0" smtClean="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9" grpId="0" autoUpdateAnimBg="0"/>
      <p:bldP spid="1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152400" y="2133600"/>
            <a:ext cx="495300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Unicode MS" pitchFamily="34" charset="-128"/>
                <a:ea typeface="Arial Unicode MS" pitchFamily="34" charset="-128"/>
                <a:cs typeface="Arial Unicode MS" pitchFamily="34" charset="-128"/>
              </a:rPr>
              <a:t>Strain is </a:t>
            </a:r>
            <a:r>
              <a:rPr lang="en-US" sz="2000" dirty="0" smtClean="0">
                <a:solidFill>
                  <a:srgbClr val="C00000"/>
                </a:solidFill>
                <a:latin typeface="Arial Unicode MS" pitchFamily="34" charset="-128"/>
                <a:ea typeface="Arial Unicode MS" pitchFamily="34" charset="-128"/>
                <a:cs typeface="Arial Unicode MS" pitchFamily="34" charset="-128"/>
              </a:rPr>
              <a:t>proportional</a:t>
            </a:r>
            <a:r>
              <a:rPr lang="en-US" sz="2000" dirty="0" smtClean="0">
                <a:solidFill>
                  <a:srgbClr val="002060"/>
                </a:solidFill>
                <a:latin typeface="Arial Unicode MS" pitchFamily="34" charset="-128"/>
                <a:ea typeface="Arial Unicode MS" pitchFamily="34" charset="-128"/>
                <a:cs typeface="Arial Unicode MS" pitchFamily="34" charset="-128"/>
              </a:rPr>
              <a:t> to applied stress.</a:t>
            </a:r>
          </a:p>
        </p:txBody>
      </p:sp>
      <p:sp>
        <p:nvSpPr>
          <p:cNvPr id="22" name="Rectangle 21"/>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4" name="Title 6"/>
          <p:cNvSpPr>
            <a:spLocks noGrp="1"/>
          </p:cNvSpPr>
          <p:nvPr>
            <p:ph type="title"/>
          </p:nvPr>
        </p:nvSpPr>
        <p:spPr>
          <a:xfrm>
            <a:off x="214282" y="142828"/>
            <a:ext cx="8534182" cy="489790"/>
          </a:xfrm>
        </p:spPr>
        <p:txBody>
          <a:bodyPr>
            <a:noAutofit/>
          </a:bodyPr>
          <a:lstStyle/>
          <a:p>
            <a:pPr algn="l"/>
            <a:r>
              <a:rPr lang="fr-CH" sz="3600" dirty="0" err="1" smtClean="0">
                <a:solidFill>
                  <a:schemeClr val="bg1"/>
                </a:solidFill>
                <a:cs typeface="Arial" pitchFamily="34" charset="0"/>
              </a:rPr>
              <a:t>Elastic</a:t>
            </a:r>
            <a:r>
              <a:rPr lang="fr-CH" sz="3600" dirty="0" smtClean="0">
                <a:solidFill>
                  <a:schemeClr val="bg1"/>
                </a:solidFill>
                <a:cs typeface="Arial" pitchFamily="34" charset="0"/>
              </a:rPr>
              <a:t> </a:t>
            </a:r>
            <a:r>
              <a:rPr lang="fr-CH" sz="3600" dirty="0" err="1" smtClean="0">
                <a:solidFill>
                  <a:schemeClr val="bg1"/>
                </a:solidFill>
                <a:cs typeface="Arial" pitchFamily="34" charset="0"/>
              </a:rPr>
              <a:t>deformation</a:t>
            </a:r>
            <a:endParaRPr lang="fr-CH" sz="3200" i="1" dirty="0">
              <a:solidFill>
                <a:schemeClr val="bg1"/>
              </a:solidFill>
              <a:cs typeface="Arial" pitchFamily="34" charset="0"/>
            </a:endParaRPr>
          </a:p>
        </p:txBody>
      </p:sp>
      <p:sp>
        <p:nvSpPr>
          <p:cNvPr id="32" name="Text Box 6"/>
          <p:cNvSpPr txBox="1">
            <a:spLocks noChangeArrowheads="1"/>
          </p:cNvSpPr>
          <p:nvPr/>
        </p:nvSpPr>
        <p:spPr bwMode="auto">
          <a:xfrm>
            <a:off x="152400" y="896288"/>
            <a:ext cx="4953000" cy="1084912"/>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Unicode MS" pitchFamily="34" charset="-128"/>
                <a:ea typeface="Arial Unicode MS" pitchFamily="34" charset="-128"/>
                <a:cs typeface="Arial Unicode MS" pitchFamily="34" charset="-128"/>
              </a:rPr>
              <a:t>Reversible deformation : </a:t>
            </a:r>
          </a:p>
          <a:p>
            <a:pPr>
              <a:spcBef>
                <a:spcPts val="900"/>
              </a:spcBef>
            </a:pPr>
            <a:r>
              <a:rPr lang="en-US" sz="1600" dirty="0" smtClean="0">
                <a:solidFill>
                  <a:srgbClr val="002060"/>
                </a:solidFill>
                <a:latin typeface="Arial Unicode MS" pitchFamily="34" charset="-128"/>
                <a:ea typeface="Arial Unicode MS" pitchFamily="34" charset="-128"/>
                <a:cs typeface="Arial Unicode MS" pitchFamily="34" charset="-128"/>
              </a:rPr>
              <a:t>- Strain </a:t>
            </a:r>
            <a:r>
              <a:rPr lang="en-US" sz="1600" dirty="0" smtClean="0">
                <a:solidFill>
                  <a:srgbClr val="C00000"/>
                </a:solidFill>
                <a:latin typeface="Arial Unicode MS" pitchFamily="34" charset="-128"/>
                <a:ea typeface="Arial Unicode MS" pitchFamily="34" charset="-128"/>
                <a:cs typeface="Arial Unicode MS" pitchFamily="34" charset="-128"/>
              </a:rPr>
              <a:t>disappear</a:t>
            </a:r>
            <a:r>
              <a:rPr lang="en-US" sz="1600" dirty="0" smtClean="0">
                <a:solidFill>
                  <a:srgbClr val="002060"/>
                </a:solidFill>
                <a:latin typeface="Arial Unicode MS" pitchFamily="34" charset="-128"/>
                <a:ea typeface="Arial Unicode MS" pitchFamily="34" charset="-128"/>
                <a:cs typeface="Arial Unicode MS" pitchFamily="34" charset="-128"/>
              </a:rPr>
              <a:t> as applied stress is </a:t>
            </a:r>
            <a:r>
              <a:rPr lang="en-US" sz="1600" dirty="0" smtClean="0">
                <a:solidFill>
                  <a:srgbClr val="C00000"/>
                </a:solidFill>
                <a:latin typeface="Arial Unicode MS" pitchFamily="34" charset="-128"/>
                <a:ea typeface="Arial Unicode MS" pitchFamily="34" charset="-128"/>
                <a:cs typeface="Arial Unicode MS" pitchFamily="34" charset="-128"/>
              </a:rPr>
              <a:t>released</a:t>
            </a:r>
            <a:r>
              <a:rPr lang="en-US" sz="1600" dirty="0" smtClean="0">
                <a:solidFill>
                  <a:srgbClr val="002060"/>
                </a:solidFill>
                <a:latin typeface="Arial Unicode MS" pitchFamily="34" charset="-128"/>
                <a:ea typeface="Arial Unicode MS" pitchFamily="34" charset="-128"/>
                <a:cs typeface="Arial Unicode MS" pitchFamily="34" charset="-128"/>
              </a:rPr>
              <a:t>.</a:t>
            </a:r>
          </a:p>
          <a:p>
            <a:pPr algn="just">
              <a:spcBef>
                <a:spcPts val="600"/>
              </a:spcBef>
            </a:pPr>
            <a:r>
              <a:rPr lang="en-US" sz="1600" dirty="0" smtClean="0">
                <a:solidFill>
                  <a:srgbClr val="002060"/>
                </a:solidFill>
                <a:latin typeface="Arial Unicode MS" pitchFamily="34" charset="-128"/>
                <a:ea typeface="Arial Unicode MS" pitchFamily="34" charset="-128"/>
                <a:cs typeface="Arial Unicode MS" pitchFamily="34" charset="-128"/>
              </a:rPr>
              <a:t>- </a:t>
            </a:r>
            <a:r>
              <a:rPr lang="en-US" sz="1600" spc="-50" dirty="0" smtClean="0">
                <a:solidFill>
                  <a:srgbClr val="002060"/>
                </a:solidFill>
                <a:latin typeface="Arial Unicode MS" pitchFamily="34" charset="-128"/>
                <a:ea typeface="Arial Unicode MS" pitchFamily="34" charset="-128"/>
                <a:cs typeface="Arial Unicode MS" pitchFamily="34" charset="-128"/>
              </a:rPr>
              <a:t>Energy stored during deformation is entirely restored </a:t>
            </a:r>
          </a:p>
        </p:txBody>
      </p:sp>
      <p:sp>
        <p:nvSpPr>
          <p:cNvPr id="2151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
        <p:nvSpPr>
          <p:cNvPr id="18" name="Text Box 6"/>
          <p:cNvSpPr txBox="1">
            <a:spLocks noChangeArrowheads="1"/>
          </p:cNvSpPr>
          <p:nvPr/>
        </p:nvSpPr>
        <p:spPr bwMode="auto">
          <a:xfrm>
            <a:off x="152400" y="3810000"/>
            <a:ext cx="4800600" cy="707886"/>
          </a:xfrm>
          <a:prstGeom prst="rect">
            <a:avLst/>
          </a:prstGeom>
          <a:noFill/>
          <a:ln w="9525">
            <a:noFill/>
            <a:miter lim="800000"/>
            <a:headEnd/>
            <a:tailEnd/>
          </a:ln>
          <a:effectLst/>
        </p:spPr>
        <p:txBody>
          <a:bodyPr wrap="square">
            <a:spAutoFit/>
          </a:bodyPr>
          <a:lstStyle/>
          <a:p>
            <a:pPr algn="just">
              <a:spcBef>
                <a:spcPct val="50000"/>
              </a:spcBef>
            </a:pPr>
            <a:r>
              <a:rPr lang="en-US" sz="1200" dirty="0" smtClean="0">
                <a:latin typeface="Wingdings" pitchFamily="2" charset="2"/>
              </a:rPr>
              <a:t>l</a:t>
            </a:r>
            <a:r>
              <a:rPr lang="en-US" sz="2000" dirty="0" smtClean="0">
                <a:latin typeface="Arial Unicode MS" pitchFamily="34" charset="-128"/>
                <a:ea typeface="Arial Unicode MS" pitchFamily="34" charset="-128"/>
                <a:cs typeface="Arial Unicode MS" pitchFamily="34" charset="-128"/>
              </a:rPr>
              <a:t> </a:t>
            </a:r>
            <a:r>
              <a:rPr lang="en-US" altLang="zh-TW" sz="2000" dirty="0" smtClean="0">
                <a:solidFill>
                  <a:srgbClr val="002060"/>
                </a:solidFill>
                <a:latin typeface="Arial Unicode MS" pitchFamily="34" charset="-128"/>
                <a:ea typeface="Arial Unicode MS" pitchFamily="34" charset="-128"/>
                <a:cs typeface="Arial Unicode MS" pitchFamily="34" charset="-128"/>
              </a:rPr>
              <a:t>At constant stress, strain is constant with time.</a:t>
            </a:r>
            <a:endParaRPr lang="en-US" sz="1600" dirty="0" smtClean="0">
              <a:solidFill>
                <a:srgbClr val="002060"/>
              </a:solidFill>
              <a:latin typeface="Arial Unicode MS" pitchFamily="34" charset="-128"/>
              <a:ea typeface="Arial Unicode MS" pitchFamily="34" charset="-128"/>
              <a:cs typeface="Arial Unicode MS" pitchFamily="34" charset="-128"/>
            </a:endParaRPr>
          </a:p>
        </p:txBody>
      </p:sp>
      <p:pic>
        <p:nvPicPr>
          <p:cNvPr id="21" name="Picture 20" descr="elastic_strain-time.jpg"/>
          <p:cNvPicPr>
            <a:picLocks noChangeAspect="1"/>
          </p:cNvPicPr>
          <p:nvPr/>
        </p:nvPicPr>
        <p:blipFill>
          <a:blip r:embed="rId3" cstate="print"/>
          <a:stretch>
            <a:fillRect/>
          </a:stretch>
        </p:blipFill>
        <p:spPr>
          <a:xfrm>
            <a:off x="5303520" y="3733800"/>
            <a:ext cx="3446145" cy="2723220"/>
          </a:xfrm>
          <a:prstGeom prst="rect">
            <a:avLst/>
          </a:prstGeom>
        </p:spPr>
      </p:pic>
      <p:pic>
        <p:nvPicPr>
          <p:cNvPr id="16" name="Picture 15" descr="elastic_strain-stress.jpg"/>
          <p:cNvPicPr>
            <a:picLocks noChangeAspect="1"/>
          </p:cNvPicPr>
          <p:nvPr/>
        </p:nvPicPr>
        <p:blipFill>
          <a:blip r:embed="rId4" cstate="print"/>
          <a:stretch>
            <a:fillRect/>
          </a:stretch>
        </p:blipFill>
        <p:spPr>
          <a:xfrm>
            <a:off x="5303520" y="841248"/>
            <a:ext cx="3446145" cy="2723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1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152400" y="838200"/>
            <a:ext cx="868680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C00000"/>
                </a:solidFill>
                <a:latin typeface="Arial" pitchFamily="34" charset="0"/>
                <a:cs typeface="Arial" pitchFamily="34" charset="0"/>
              </a:rPr>
              <a:t>Hooke’s law </a:t>
            </a:r>
            <a:r>
              <a:rPr lang="en-US" sz="2000" dirty="0" smtClean="0">
                <a:solidFill>
                  <a:srgbClr val="002060"/>
                </a:solidFill>
                <a:latin typeface="Arial" pitchFamily="34" charset="0"/>
                <a:cs typeface="Arial" pitchFamily="34" charset="0"/>
              </a:rPr>
              <a:t>: linear relation between stress and strain tensors :  </a:t>
            </a:r>
          </a:p>
        </p:txBody>
      </p:sp>
      <p:sp>
        <p:nvSpPr>
          <p:cNvPr id="22" name="Rectangle 21"/>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4" name="Title 6"/>
          <p:cNvSpPr>
            <a:spLocks noGrp="1"/>
          </p:cNvSpPr>
          <p:nvPr>
            <p:ph type="title"/>
          </p:nvPr>
        </p:nvSpPr>
        <p:spPr>
          <a:xfrm>
            <a:off x="214282" y="142828"/>
            <a:ext cx="8534182" cy="489790"/>
          </a:xfrm>
        </p:spPr>
        <p:txBody>
          <a:bodyPr>
            <a:noAutofit/>
          </a:bodyPr>
          <a:lstStyle/>
          <a:p>
            <a:pPr algn="l"/>
            <a:r>
              <a:rPr lang="fr-CH" sz="3600" dirty="0" err="1" smtClean="0">
                <a:solidFill>
                  <a:schemeClr val="bg1"/>
                </a:solidFill>
                <a:cs typeface="Arial" pitchFamily="34" charset="0"/>
              </a:rPr>
              <a:t>Elastic</a:t>
            </a:r>
            <a:r>
              <a:rPr lang="fr-CH" sz="3600" dirty="0" smtClean="0">
                <a:solidFill>
                  <a:schemeClr val="bg1"/>
                </a:solidFill>
                <a:cs typeface="Arial" pitchFamily="34" charset="0"/>
              </a:rPr>
              <a:t> </a:t>
            </a:r>
            <a:r>
              <a:rPr lang="fr-CH" sz="3600" dirty="0" err="1" smtClean="0">
                <a:solidFill>
                  <a:schemeClr val="bg1"/>
                </a:solidFill>
                <a:cs typeface="Arial" pitchFamily="34" charset="0"/>
              </a:rPr>
              <a:t>deformation</a:t>
            </a:r>
            <a:endParaRPr lang="fr-CH" sz="3200" i="1" dirty="0">
              <a:solidFill>
                <a:schemeClr val="bg1"/>
              </a:solidFill>
              <a:cs typeface="Arial" pitchFamily="34" charset="0"/>
            </a:endParaRPr>
          </a:p>
        </p:txBody>
      </p:sp>
      <p:graphicFrame>
        <p:nvGraphicFramePr>
          <p:cNvPr id="21507" name="Object 3"/>
          <p:cNvGraphicFramePr>
            <a:graphicFrameLocks noChangeAspect="1"/>
          </p:cNvGraphicFramePr>
          <p:nvPr/>
        </p:nvGraphicFramePr>
        <p:xfrm>
          <a:off x="1143000" y="1371600"/>
          <a:ext cx="1673225" cy="641350"/>
        </p:xfrm>
        <a:graphic>
          <a:graphicData uri="http://schemas.openxmlformats.org/presentationml/2006/ole">
            <mc:AlternateContent xmlns:mc="http://schemas.openxmlformats.org/markup-compatibility/2006">
              <mc:Choice xmlns:v="urn:schemas-microsoft-com:vml" Requires="v">
                <p:oleObj spid="_x0000_s59776" name="Equation" r:id="rId3" imgW="927000" imgH="355320" progId="Equation.3">
                  <p:embed/>
                </p:oleObj>
              </mc:Choice>
              <mc:Fallback>
                <p:oleObj name="Equation" r:id="rId3" imgW="927000" imgH="3553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371600"/>
                        <a:ext cx="1673225" cy="64135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9" name="Text Box 6"/>
          <p:cNvSpPr txBox="1">
            <a:spLocks noChangeArrowheads="1"/>
          </p:cNvSpPr>
          <p:nvPr/>
        </p:nvSpPr>
        <p:spPr bwMode="auto">
          <a:xfrm>
            <a:off x="228600" y="2057400"/>
            <a:ext cx="8610600" cy="584775"/>
          </a:xfrm>
          <a:prstGeom prst="rect">
            <a:avLst/>
          </a:prstGeom>
          <a:noFill/>
          <a:ln w="9525">
            <a:noFill/>
            <a:miter lim="800000"/>
            <a:headEnd/>
            <a:tailEnd/>
          </a:ln>
          <a:effectLst/>
        </p:spPr>
        <p:txBody>
          <a:bodyPr wrap="square">
            <a:spAutoFit/>
          </a:bodyPr>
          <a:lstStyle/>
          <a:p>
            <a:pPr>
              <a:spcBef>
                <a:spcPct val="50000"/>
              </a:spcBef>
            </a:pPr>
            <a:r>
              <a:rPr lang="en-US" sz="1600" i="1" dirty="0" err="1" smtClean="0">
                <a:solidFill>
                  <a:srgbClr val="002060"/>
                </a:solidFill>
                <a:latin typeface="Arial" pitchFamily="34" charset="0"/>
                <a:ea typeface="Arial Unicode MS" pitchFamily="34" charset="-128"/>
                <a:cs typeface="Arial" pitchFamily="34" charset="0"/>
              </a:rPr>
              <a:t>c</a:t>
            </a:r>
            <a:r>
              <a:rPr lang="en-US" sz="1600" baseline="-25000" dirty="0" err="1" smtClean="0">
                <a:solidFill>
                  <a:srgbClr val="002060"/>
                </a:solidFill>
                <a:latin typeface="Arial" pitchFamily="34" charset="0"/>
                <a:ea typeface="Arial Unicode MS" pitchFamily="34" charset="-128"/>
                <a:cs typeface="Arial" pitchFamily="34" charset="0"/>
              </a:rPr>
              <a:t>ijkl</a:t>
            </a:r>
            <a:r>
              <a:rPr lang="en-US" sz="1600" dirty="0" smtClean="0">
                <a:solidFill>
                  <a:srgbClr val="002060"/>
                </a:solidFill>
                <a:latin typeface="Arial" pitchFamily="34" charset="0"/>
                <a:ea typeface="Arial Unicode MS" pitchFamily="34" charset="-128"/>
                <a:cs typeface="Arial" pitchFamily="34" charset="0"/>
              </a:rPr>
              <a:t> </a:t>
            </a:r>
            <a:r>
              <a:rPr lang="en-US" sz="1600" dirty="0" smtClean="0">
                <a:solidFill>
                  <a:srgbClr val="002060"/>
                </a:solidFill>
                <a:latin typeface="Arial" pitchFamily="34" charset="0"/>
                <a:cs typeface="Arial" pitchFamily="34" charset="0"/>
              </a:rPr>
              <a:t>are the </a:t>
            </a:r>
            <a:r>
              <a:rPr lang="en-US" sz="1600" dirty="0" smtClean="0">
                <a:solidFill>
                  <a:srgbClr val="C00000"/>
                </a:solidFill>
                <a:latin typeface="Arial" pitchFamily="34" charset="0"/>
                <a:cs typeface="Arial" pitchFamily="34" charset="0"/>
              </a:rPr>
              <a:t>elastic constants</a:t>
            </a:r>
            <a:r>
              <a:rPr lang="en-US" sz="1600" dirty="0" smtClean="0">
                <a:solidFill>
                  <a:srgbClr val="002060"/>
                </a:solidFill>
                <a:latin typeface="Arial" pitchFamily="34" charset="0"/>
                <a:cs typeface="Arial" pitchFamily="34" charset="0"/>
              </a:rPr>
              <a:t>. The number of constants depends on the symmetry of the body, e.g., 3 for cubic symmetry. </a:t>
            </a:r>
            <a:endParaRPr lang="en-US" sz="2000" dirty="0" smtClean="0">
              <a:solidFill>
                <a:srgbClr val="002060"/>
              </a:solidFill>
              <a:latin typeface="Arial" pitchFamily="34" charset="0"/>
              <a:cs typeface="Arial" pitchFamily="34" charset="0"/>
            </a:endParaRPr>
          </a:p>
        </p:txBody>
      </p:sp>
      <p:graphicFrame>
        <p:nvGraphicFramePr>
          <p:cNvPr id="21508" name="Object 4"/>
          <p:cNvGraphicFramePr>
            <a:graphicFrameLocks noChangeAspect="1"/>
          </p:cNvGraphicFramePr>
          <p:nvPr/>
        </p:nvGraphicFramePr>
        <p:xfrm>
          <a:off x="5943600" y="2633216"/>
          <a:ext cx="2439988" cy="714375"/>
        </p:xfrm>
        <a:graphic>
          <a:graphicData uri="http://schemas.openxmlformats.org/presentationml/2006/ole">
            <mc:AlternateContent xmlns:mc="http://schemas.openxmlformats.org/markup-compatibility/2006">
              <mc:Choice xmlns:v="urn:schemas-microsoft-com:vml" Requires="v">
                <p:oleObj spid="_x0000_s59777" name="Equation" r:id="rId5" imgW="1346040" imgH="393480" progId="Equation.3">
                  <p:embed/>
                </p:oleObj>
              </mc:Choice>
              <mc:Fallback>
                <p:oleObj name="Equation" r:id="rId5" imgW="134604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2633216"/>
                        <a:ext cx="2439988" cy="71437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1" name="Text Box 6"/>
          <p:cNvSpPr txBox="1">
            <a:spLocks noChangeArrowheads="1"/>
          </p:cNvSpPr>
          <p:nvPr/>
        </p:nvSpPr>
        <p:spPr bwMode="auto">
          <a:xfrm>
            <a:off x="152400" y="3962400"/>
            <a:ext cx="373380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cs typeface="Arial" pitchFamily="34" charset="0"/>
              </a:rPr>
              <a:t>Interesting particular cases :  </a:t>
            </a:r>
          </a:p>
        </p:txBody>
      </p:sp>
      <p:sp>
        <p:nvSpPr>
          <p:cNvPr id="12" name="Text Box 6"/>
          <p:cNvSpPr txBox="1">
            <a:spLocks noChangeArrowheads="1"/>
          </p:cNvSpPr>
          <p:nvPr/>
        </p:nvSpPr>
        <p:spPr bwMode="auto">
          <a:xfrm>
            <a:off x="228600" y="4648200"/>
            <a:ext cx="4114800" cy="1446550"/>
          </a:xfrm>
          <a:prstGeom prst="rect">
            <a:avLst/>
          </a:prstGeom>
          <a:noFill/>
          <a:ln w="9525">
            <a:noFill/>
            <a:miter lim="800000"/>
            <a:headEnd/>
            <a:tailEnd/>
          </a:ln>
          <a:effectLst/>
        </p:spPr>
        <p:txBody>
          <a:bodyPr wrap="square">
            <a:spAutoFit/>
          </a:bodyPr>
          <a:lstStyle/>
          <a:p>
            <a:pPr>
              <a:spcBef>
                <a:spcPts val="3000"/>
              </a:spcBef>
            </a:pPr>
            <a:r>
              <a:rPr lang="en-US" sz="1600" dirty="0" smtClean="0">
                <a:solidFill>
                  <a:srgbClr val="002060"/>
                </a:solidFill>
                <a:latin typeface="Arial" pitchFamily="34" charset="0"/>
                <a:cs typeface="Arial" pitchFamily="34" charset="0"/>
              </a:rPr>
              <a:t>- </a:t>
            </a:r>
            <a:r>
              <a:rPr lang="en-US" sz="1600" dirty="0" smtClean="0">
                <a:solidFill>
                  <a:srgbClr val="C00000"/>
                </a:solidFill>
                <a:latin typeface="Arial" pitchFamily="34" charset="0"/>
                <a:cs typeface="Arial" pitchFamily="34" charset="0"/>
              </a:rPr>
              <a:t>Hydrostatic compression</a:t>
            </a:r>
            <a:r>
              <a:rPr lang="en-US" sz="1600" dirty="0" smtClean="0">
                <a:solidFill>
                  <a:srgbClr val="002060"/>
                </a:solidFill>
                <a:latin typeface="Arial" pitchFamily="34" charset="0"/>
                <a:cs typeface="Arial" pitchFamily="34" charset="0"/>
              </a:rPr>
              <a:t> :</a:t>
            </a:r>
          </a:p>
          <a:p>
            <a:pPr>
              <a:spcBef>
                <a:spcPts val="2400"/>
              </a:spcBef>
            </a:pPr>
            <a:endParaRPr lang="en-US" sz="1600" dirty="0" smtClean="0">
              <a:solidFill>
                <a:srgbClr val="002060"/>
              </a:solidFill>
              <a:latin typeface="Arial" pitchFamily="34" charset="0"/>
              <a:cs typeface="Arial" pitchFamily="34" charset="0"/>
            </a:endParaRPr>
          </a:p>
          <a:p>
            <a:pPr>
              <a:spcBef>
                <a:spcPts val="2400"/>
              </a:spcBef>
            </a:pPr>
            <a:r>
              <a:rPr lang="en-US" sz="1600" dirty="0" smtClean="0">
                <a:solidFill>
                  <a:srgbClr val="002060"/>
                </a:solidFill>
                <a:latin typeface="Arial" pitchFamily="34" charset="0"/>
                <a:cs typeface="Arial" pitchFamily="34" charset="0"/>
              </a:rPr>
              <a:t>- </a:t>
            </a:r>
            <a:r>
              <a:rPr lang="en-US" sz="1600" dirty="0" smtClean="0">
                <a:solidFill>
                  <a:srgbClr val="C00000"/>
                </a:solidFill>
                <a:latin typeface="Arial" pitchFamily="34" charset="0"/>
                <a:cs typeface="Arial" pitchFamily="34" charset="0"/>
              </a:rPr>
              <a:t>Pure shear</a:t>
            </a:r>
            <a:r>
              <a:rPr lang="en-US" sz="1600" dirty="0" smtClean="0">
                <a:solidFill>
                  <a:srgbClr val="002060"/>
                </a:solidFill>
                <a:latin typeface="Arial" pitchFamily="34" charset="0"/>
                <a:cs typeface="Arial" pitchFamily="34" charset="0"/>
              </a:rPr>
              <a:t> :    </a:t>
            </a:r>
          </a:p>
        </p:txBody>
      </p:sp>
      <p:graphicFrame>
        <p:nvGraphicFramePr>
          <p:cNvPr id="21510" name="Object 6"/>
          <p:cNvGraphicFramePr>
            <a:graphicFrameLocks noChangeAspect="1"/>
          </p:cNvGraphicFramePr>
          <p:nvPr>
            <p:extLst>
              <p:ext uri="{D42A27DB-BD31-4B8C-83A1-F6EECF244321}">
                <p14:modId xmlns:p14="http://schemas.microsoft.com/office/powerpoint/2010/main" val="2291696872"/>
              </p:ext>
            </p:extLst>
          </p:nvPr>
        </p:nvGraphicFramePr>
        <p:xfrm>
          <a:off x="3048000" y="4572000"/>
          <a:ext cx="1143000" cy="590550"/>
        </p:xfrm>
        <a:graphic>
          <a:graphicData uri="http://schemas.openxmlformats.org/presentationml/2006/ole">
            <mc:AlternateContent xmlns:mc="http://schemas.openxmlformats.org/markup-compatibility/2006">
              <mc:Choice xmlns:v="urn:schemas-microsoft-com:vml" Requires="v">
                <p:oleObj spid="_x0000_s59778" name="Equation" r:id="rId7" imgW="761760" imgH="393480" progId="Equation.3">
                  <p:embed/>
                </p:oleObj>
              </mc:Choice>
              <mc:Fallback>
                <p:oleObj name="Equation" r:id="rId7" imgW="761760" imgH="393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4572000"/>
                        <a:ext cx="1143000" cy="59055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6" name="Text Box 6"/>
          <p:cNvSpPr txBox="1">
            <a:spLocks noChangeArrowheads="1"/>
          </p:cNvSpPr>
          <p:nvPr/>
        </p:nvSpPr>
        <p:spPr bwMode="auto">
          <a:xfrm>
            <a:off x="152400" y="2795081"/>
            <a:ext cx="5715000" cy="938719"/>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Isotropic body : </a:t>
            </a:r>
            <a:r>
              <a:rPr lang="en-US" sz="2000" i="1" dirty="0" err="1" smtClean="0">
                <a:solidFill>
                  <a:srgbClr val="002060"/>
                </a:solidFill>
                <a:latin typeface="Arial" pitchFamily="34" charset="0"/>
                <a:cs typeface="Arial" pitchFamily="34" charset="0"/>
              </a:rPr>
              <a:t>c</a:t>
            </a:r>
            <a:r>
              <a:rPr lang="en-US" sz="2000" baseline="-25000" dirty="0" err="1" smtClean="0">
                <a:solidFill>
                  <a:srgbClr val="002060"/>
                </a:solidFill>
                <a:latin typeface="Arial" pitchFamily="34" charset="0"/>
                <a:cs typeface="Arial" pitchFamily="34" charset="0"/>
              </a:rPr>
              <a:t>ijkl</a:t>
            </a:r>
            <a:r>
              <a:rPr lang="en-US" sz="2000" dirty="0" smtClean="0">
                <a:solidFill>
                  <a:srgbClr val="002060"/>
                </a:solidFill>
                <a:latin typeface="Arial" pitchFamily="34" charset="0"/>
                <a:cs typeface="Arial" pitchFamily="34" charset="0"/>
              </a:rPr>
              <a:t> reduces to two constants : </a:t>
            </a:r>
          </a:p>
          <a:p>
            <a:pPr>
              <a:spcBef>
                <a:spcPts val="1800"/>
              </a:spcBef>
            </a:pPr>
            <a:r>
              <a:rPr lang="en-US" sz="2000" dirty="0" smtClean="0">
                <a:solidFill>
                  <a:srgbClr val="002060"/>
                </a:solidFill>
                <a:latin typeface="Symbol" pitchFamily="18" charset="2"/>
                <a:cs typeface="Arial" pitchFamily="34" charset="0"/>
              </a:rPr>
              <a:t>  </a:t>
            </a:r>
            <a:r>
              <a:rPr lang="en-US" sz="1600" dirty="0" smtClean="0">
                <a:solidFill>
                  <a:srgbClr val="002060"/>
                </a:solidFill>
                <a:latin typeface="Symbol" pitchFamily="18" charset="2"/>
                <a:cs typeface="Arial" pitchFamily="34" charset="0"/>
              </a:rPr>
              <a:t>l</a:t>
            </a:r>
            <a:r>
              <a:rPr lang="en-US" sz="1600" dirty="0" smtClean="0">
                <a:solidFill>
                  <a:srgbClr val="002060"/>
                </a:solidFill>
                <a:latin typeface="Arial" pitchFamily="34" charset="0"/>
                <a:cs typeface="Arial" pitchFamily="34" charset="0"/>
              </a:rPr>
              <a:t> and </a:t>
            </a:r>
            <a:r>
              <a:rPr lang="en-US" sz="1600" dirty="0" smtClean="0">
                <a:solidFill>
                  <a:srgbClr val="002060"/>
                </a:solidFill>
                <a:latin typeface="Symbol" pitchFamily="18" charset="2"/>
                <a:cs typeface="Arial" pitchFamily="34" charset="0"/>
              </a:rPr>
              <a:t>m</a:t>
            </a:r>
            <a:r>
              <a:rPr lang="en-US" sz="1600" dirty="0" smtClean="0">
                <a:solidFill>
                  <a:srgbClr val="002060"/>
                </a:solidFill>
                <a:latin typeface="Arial" pitchFamily="34" charset="0"/>
                <a:cs typeface="Arial" pitchFamily="34" charset="0"/>
              </a:rPr>
              <a:t> are the </a:t>
            </a:r>
            <a:r>
              <a:rPr lang="en-US" sz="1600" dirty="0" err="1" smtClean="0">
                <a:solidFill>
                  <a:srgbClr val="C00000"/>
                </a:solidFill>
                <a:latin typeface="Arial" pitchFamily="34" charset="0"/>
                <a:cs typeface="Arial" pitchFamily="34" charset="0"/>
              </a:rPr>
              <a:t>Lamé’s</a:t>
            </a:r>
            <a:r>
              <a:rPr lang="en-US" sz="1600" dirty="0" smtClean="0">
                <a:solidFill>
                  <a:srgbClr val="C00000"/>
                </a:solidFill>
                <a:latin typeface="Arial" pitchFamily="34" charset="0"/>
                <a:cs typeface="Arial" pitchFamily="34" charset="0"/>
              </a:rPr>
              <a:t> coefficients</a:t>
            </a:r>
            <a:r>
              <a:rPr lang="en-US" sz="1600" dirty="0" smtClean="0">
                <a:solidFill>
                  <a:srgbClr val="002060"/>
                </a:solidFill>
                <a:latin typeface="Arial" pitchFamily="34" charset="0"/>
                <a:cs typeface="Arial" pitchFamily="34" charset="0"/>
              </a:rPr>
              <a:t>  </a:t>
            </a:r>
          </a:p>
        </p:txBody>
      </p:sp>
      <p:sp>
        <p:nvSpPr>
          <p:cNvPr id="17" name="Text Box 6"/>
          <p:cNvSpPr txBox="1">
            <a:spLocks noChangeArrowheads="1"/>
          </p:cNvSpPr>
          <p:nvPr/>
        </p:nvSpPr>
        <p:spPr bwMode="auto">
          <a:xfrm>
            <a:off x="311150" y="5162550"/>
            <a:ext cx="2362200" cy="338554"/>
          </a:xfrm>
          <a:prstGeom prst="rect">
            <a:avLst/>
          </a:prstGeom>
          <a:noFill/>
          <a:ln w="9525">
            <a:noFill/>
            <a:miter lim="800000"/>
            <a:headEnd/>
            <a:tailEnd/>
          </a:ln>
          <a:effectLst/>
        </p:spPr>
        <p:txBody>
          <a:bodyPr wrap="square">
            <a:spAutoFit/>
          </a:bodyPr>
          <a:lstStyle/>
          <a:p>
            <a:pPr>
              <a:spcBef>
                <a:spcPct val="50000"/>
              </a:spcBef>
            </a:pPr>
            <a:r>
              <a:rPr lang="en-US" sz="1600" i="1" dirty="0" smtClean="0">
                <a:solidFill>
                  <a:srgbClr val="002060"/>
                </a:solidFill>
                <a:latin typeface="Arial" pitchFamily="34" charset="0"/>
                <a:cs typeface="Arial" pitchFamily="34" charset="0"/>
              </a:rPr>
              <a:t>K</a:t>
            </a:r>
            <a:r>
              <a:rPr lang="en-US" sz="1600" dirty="0" smtClean="0">
                <a:solidFill>
                  <a:srgbClr val="002060"/>
                </a:solidFill>
                <a:latin typeface="Arial" pitchFamily="34" charset="0"/>
                <a:cs typeface="Arial" pitchFamily="34" charset="0"/>
              </a:rPr>
              <a:t> is </a:t>
            </a:r>
            <a:r>
              <a:rPr lang="en-US" sz="1600" dirty="0" smtClean="0">
                <a:solidFill>
                  <a:srgbClr val="C00000"/>
                </a:solidFill>
                <a:latin typeface="Arial" pitchFamily="34" charset="0"/>
                <a:cs typeface="Arial" pitchFamily="34" charset="0"/>
              </a:rPr>
              <a:t>bulk modulus</a:t>
            </a:r>
            <a:r>
              <a:rPr lang="en-US" sz="1600" dirty="0" smtClean="0">
                <a:solidFill>
                  <a:srgbClr val="002060"/>
                </a:solidFill>
                <a:latin typeface="Arial" pitchFamily="34" charset="0"/>
                <a:cs typeface="Arial" pitchFamily="34" charset="0"/>
              </a:rPr>
              <a:t>, </a:t>
            </a:r>
          </a:p>
        </p:txBody>
      </p:sp>
      <p:graphicFrame>
        <p:nvGraphicFramePr>
          <p:cNvPr id="21511" name="Object 7"/>
          <p:cNvGraphicFramePr>
            <a:graphicFrameLocks noChangeAspect="1"/>
          </p:cNvGraphicFramePr>
          <p:nvPr>
            <p:extLst>
              <p:ext uri="{D42A27DB-BD31-4B8C-83A1-F6EECF244321}">
                <p14:modId xmlns:p14="http://schemas.microsoft.com/office/powerpoint/2010/main" val="3054027402"/>
              </p:ext>
            </p:extLst>
          </p:nvPr>
        </p:nvGraphicFramePr>
        <p:xfrm>
          <a:off x="2292350" y="5043904"/>
          <a:ext cx="1206500" cy="593725"/>
        </p:xfrm>
        <a:graphic>
          <a:graphicData uri="http://schemas.openxmlformats.org/presentationml/2006/ole">
            <mc:AlternateContent xmlns:mc="http://schemas.openxmlformats.org/markup-compatibility/2006">
              <mc:Choice xmlns:v="urn:schemas-microsoft-com:vml" Requires="v">
                <p:oleObj spid="_x0000_s59779" name="Equation" r:id="rId9" imgW="799920" imgH="393480" progId="Equation.3">
                  <p:embed/>
                </p:oleObj>
              </mc:Choice>
              <mc:Fallback>
                <p:oleObj name="Equation" r:id="rId9" imgW="799920" imgH="393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2350" y="5043904"/>
                        <a:ext cx="1206500" cy="59372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8" name="Text Box 6"/>
          <p:cNvSpPr txBox="1">
            <a:spLocks noChangeArrowheads="1"/>
          </p:cNvSpPr>
          <p:nvPr/>
        </p:nvSpPr>
        <p:spPr bwMode="auto">
          <a:xfrm>
            <a:off x="304800" y="6257207"/>
            <a:ext cx="3429000" cy="338554"/>
          </a:xfrm>
          <a:prstGeom prst="rect">
            <a:avLst/>
          </a:prstGeom>
          <a:noFill/>
          <a:ln w="9525">
            <a:noFill/>
            <a:miter lim="800000"/>
            <a:headEnd/>
            <a:tailEnd/>
          </a:ln>
          <a:effectLst/>
        </p:spPr>
        <p:txBody>
          <a:bodyPr wrap="square">
            <a:spAutoFit/>
          </a:bodyPr>
          <a:lstStyle/>
          <a:p>
            <a:pPr>
              <a:spcBef>
                <a:spcPct val="50000"/>
              </a:spcBef>
            </a:pPr>
            <a:r>
              <a:rPr lang="en-US" sz="1600" i="1" dirty="0" smtClean="0">
                <a:solidFill>
                  <a:srgbClr val="002060"/>
                </a:solidFill>
                <a:latin typeface="Symbol" pitchFamily="18" charset="2"/>
                <a:ea typeface="Malgun Gothic" pitchFamily="34" charset="-127"/>
                <a:cs typeface="Arial" pitchFamily="34" charset="0"/>
              </a:rPr>
              <a:t>m</a:t>
            </a:r>
            <a:r>
              <a:rPr lang="en-US" sz="1600" i="1" dirty="0" smtClean="0">
                <a:solidFill>
                  <a:srgbClr val="002060"/>
                </a:solidFill>
                <a:latin typeface="Symbol" pitchFamily="18" charset="2"/>
                <a:cs typeface="Arial" pitchFamily="34" charset="0"/>
              </a:rPr>
              <a:t>  </a:t>
            </a:r>
            <a:r>
              <a:rPr lang="en-US" sz="1600" dirty="0" smtClean="0">
                <a:solidFill>
                  <a:srgbClr val="002060"/>
                </a:solidFill>
                <a:latin typeface="Arial" pitchFamily="34" charset="0"/>
                <a:cs typeface="Arial" pitchFamily="34" charset="0"/>
              </a:rPr>
              <a:t>is </a:t>
            </a:r>
            <a:r>
              <a:rPr lang="en-US" sz="1600" dirty="0" smtClean="0">
                <a:solidFill>
                  <a:srgbClr val="C00000"/>
                </a:solidFill>
                <a:latin typeface="Arial" pitchFamily="34" charset="0"/>
                <a:cs typeface="Arial" pitchFamily="34" charset="0"/>
              </a:rPr>
              <a:t>shear modulus</a:t>
            </a:r>
            <a:r>
              <a:rPr lang="en-US" sz="1600" dirty="0" smtClean="0">
                <a:solidFill>
                  <a:srgbClr val="002060"/>
                </a:solidFill>
                <a:latin typeface="Arial" pitchFamily="34" charset="0"/>
                <a:cs typeface="Arial" pitchFamily="34" charset="0"/>
              </a:rPr>
              <a:t> (rigidity)</a:t>
            </a:r>
          </a:p>
        </p:txBody>
      </p:sp>
      <p:graphicFrame>
        <p:nvGraphicFramePr>
          <p:cNvPr id="21512" name="Object 8"/>
          <p:cNvGraphicFramePr>
            <a:graphicFrameLocks noChangeAspect="1"/>
          </p:cNvGraphicFramePr>
          <p:nvPr>
            <p:extLst>
              <p:ext uri="{D42A27DB-BD31-4B8C-83A1-F6EECF244321}">
                <p14:modId xmlns:p14="http://schemas.microsoft.com/office/powerpoint/2010/main" val="3646851211"/>
              </p:ext>
            </p:extLst>
          </p:nvPr>
        </p:nvGraphicFramePr>
        <p:xfrm>
          <a:off x="1930400" y="5729287"/>
          <a:ext cx="1041400" cy="366713"/>
        </p:xfrm>
        <a:graphic>
          <a:graphicData uri="http://schemas.openxmlformats.org/presentationml/2006/ole">
            <mc:AlternateContent xmlns:mc="http://schemas.openxmlformats.org/markup-compatibility/2006">
              <mc:Choice xmlns:v="urn:schemas-microsoft-com:vml" Requires="v">
                <p:oleObj spid="_x0000_s59780" name="Equation" r:id="rId11" imgW="685800" imgH="241200" progId="Equation.3">
                  <p:embed/>
                </p:oleObj>
              </mc:Choice>
              <mc:Fallback>
                <p:oleObj name="Equation" r:id="rId11" imgW="685800" imgH="241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30400" y="5729287"/>
                        <a:ext cx="1041400" cy="366713"/>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21" name="Rectangle 20"/>
          <p:cNvSpPr/>
          <p:nvPr/>
        </p:nvSpPr>
        <p:spPr>
          <a:xfrm>
            <a:off x="7117036" y="6046470"/>
            <a:ext cx="1600200" cy="338554"/>
          </a:xfrm>
          <a:prstGeom prst="rect">
            <a:avLst/>
          </a:prstGeom>
        </p:spPr>
        <p:txBody>
          <a:bodyPr wrap="square">
            <a:spAutoFit/>
          </a:bodyPr>
          <a:lstStyle/>
          <a:p>
            <a:r>
              <a:rPr lang="en-US" sz="1600" i="1" dirty="0" smtClean="0">
                <a:latin typeface="Constantia" pitchFamily="18" charset="0"/>
              </a:rPr>
              <a:t>Poirier (1985)</a:t>
            </a:r>
            <a:endParaRPr lang="fr-CH" sz="1600" dirty="0">
              <a:latin typeface="Constantia"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722804388"/>
              </p:ext>
            </p:extLst>
          </p:nvPr>
        </p:nvGraphicFramePr>
        <p:xfrm>
          <a:off x="4862742" y="4083784"/>
          <a:ext cx="3625894" cy="1920240"/>
        </p:xfrm>
        <a:graphic>
          <a:graphicData uri="http://schemas.openxmlformats.org/drawingml/2006/table">
            <a:tbl>
              <a:tblPr/>
              <a:tblGrid>
                <a:gridCol w="1500408"/>
                <a:gridCol w="1062743"/>
                <a:gridCol w="1062743"/>
              </a:tblGrid>
              <a:tr h="317500">
                <a:tc>
                  <a:txBody>
                    <a:bodyPr/>
                    <a:lstStyle/>
                    <a:p>
                      <a:pPr algn="ctr">
                        <a:spcBef>
                          <a:spcPts val="300"/>
                        </a:spcBef>
                        <a:spcAft>
                          <a:spcPts val="300"/>
                        </a:spcAft>
                      </a:pPr>
                      <a:r>
                        <a:rPr lang="en-US" sz="2100" kern="100" dirty="0">
                          <a:latin typeface="Calibri"/>
                          <a:ea typeface="Arial Unicode MS"/>
                          <a:cs typeface="Arial Unicode MS"/>
                        </a:rPr>
                        <a:t>Crystal</a:t>
                      </a:r>
                      <a:endParaRPr lang="zh-TW" sz="2100" kern="100" dirty="0">
                        <a:latin typeface="Calibri"/>
                        <a:ea typeface="PMingLiU"/>
                        <a:cs typeface="Times New Roman"/>
                      </a:endParaRPr>
                    </a:p>
                  </a:txBody>
                  <a:tcPr marL="119062" marR="11906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100" kern="100">
                          <a:latin typeface="Calibri"/>
                          <a:ea typeface="Arial Unicode MS"/>
                          <a:cs typeface="Arial Unicode MS"/>
                        </a:rPr>
                        <a:t>K (GPa)</a:t>
                      </a:r>
                      <a:endParaRPr lang="zh-TW" sz="2100" kern="100">
                        <a:latin typeface="Calibri"/>
                        <a:ea typeface="PMingLiU"/>
                        <a:cs typeface="Times New Roman"/>
                      </a:endParaRPr>
                    </a:p>
                  </a:txBody>
                  <a:tcPr marL="119062" marR="11906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100" kern="100">
                          <a:latin typeface="Symbol"/>
                          <a:ea typeface="PMingLiU"/>
                          <a:cs typeface="Times New Roman"/>
                        </a:rPr>
                        <a:t>m</a:t>
                      </a:r>
                      <a:r>
                        <a:rPr lang="en-US" sz="2100" kern="100">
                          <a:latin typeface="Calibri"/>
                          <a:ea typeface="PMingLiU"/>
                          <a:cs typeface="Times New Roman"/>
                        </a:rPr>
                        <a:t> (GPa)</a:t>
                      </a:r>
                      <a:endParaRPr lang="zh-TW" sz="2100" kern="100">
                        <a:latin typeface="Calibri"/>
                        <a:ea typeface="PMingLiU"/>
                        <a:cs typeface="Times New Roman"/>
                      </a:endParaRPr>
                    </a:p>
                  </a:txBody>
                  <a:tcPr marL="119062" marR="11906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500">
                <a:tc>
                  <a:txBody>
                    <a:bodyPr/>
                    <a:lstStyle/>
                    <a:p>
                      <a:pPr>
                        <a:spcBef>
                          <a:spcPts val="300"/>
                        </a:spcBef>
                        <a:spcAft>
                          <a:spcPts val="0"/>
                        </a:spcAft>
                      </a:pPr>
                      <a:r>
                        <a:rPr lang="en-US" sz="2100" kern="100">
                          <a:latin typeface="Times New Roman"/>
                          <a:ea typeface="PMingLiU"/>
                          <a:cs typeface="Times New Roman"/>
                        </a:rPr>
                        <a:t>Periclase</a:t>
                      </a:r>
                      <a:endParaRPr lang="zh-TW" sz="2100" kern="100">
                        <a:latin typeface="Calibri"/>
                        <a:ea typeface="PMingLiU"/>
                        <a:cs typeface="Times New Roman"/>
                      </a:endParaRPr>
                    </a:p>
                  </a:txBody>
                  <a:tcPr marL="119062" marR="119062"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Bef>
                          <a:spcPts val="300"/>
                        </a:spcBef>
                        <a:spcAft>
                          <a:spcPts val="0"/>
                        </a:spcAft>
                      </a:pPr>
                      <a:r>
                        <a:rPr lang="en-US" sz="2100" kern="100">
                          <a:latin typeface="Times New Roman"/>
                          <a:ea typeface="PMingLiU"/>
                          <a:cs typeface="Times New Roman"/>
                        </a:rPr>
                        <a:t>164.1</a:t>
                      </a:r>
                      <a:endParaRPr lang="zh-TW" sz="2100" kern="100">
                        <a:latin typeface="Calibri"/>
                        <a:ea typeface="PMingLiU"/>
                        <a:cs typeface="Times New Roman"/>
                      </a:endParaRPr>
                    </a:p>
                  </a:txBody>
                  <a:tcPr marL="119062" marR="119062"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Bef>
                          <a:spcPts val="300"/>
                        </a:spcBef>
                        <a:spcAft>
                          <a:spcPts val="0"/>
                        </a:spcAft>
                      </a:pPr>
                      <a:r>
                        <a:rPr lang="en-US" sz="2100" kern="100">
                          <a:latin typeface="Times New Roman"/>
                          <a:ea typeface="PMingLiU"/>
                          <a:cs typeface="Times New Roman"/>
                        </a:rPr>
                        <a:t>131.7</a:t>
                      </a:r>
                      <a:endParaRPr lang="zh-TW" sz="2100" kern="100">
                        <a:latin typeface="Calibri"/>
                        <a:ea typeface="PMingLiU"/>
                        <a:cs typeface="Times New Roman"/>
                      </a:endParaRPr>
                    </a:p>
                  </a:txBody>
                  <a:tcPr marL="119062" marR="119062" marT="0" marB="0">
                    <a:lnL>
                      <a:noFill/>
                    </a:lnL>
                    <a:lnR>
                      <a:noFill/>
                    </a:lnR>
                    <a:lnT w="12700" cap="flat" cmpd="sng" algn="ctr">
                      <a:solidFill>
                        <a:srgbClr val="000000"/>
                      </a:solidFill>
                      <a:prstDash val="solid"/>
                      <a:round/>
                      <a:headEnd type="none" w="med" len="med"/>
                      <a:tailEnd type="none" w="med" len="med"/>
                    </a:lnT>
                    <a:lnB>
                      <a:noFill/>
                    </a:lnB>
                  </a:tcPr>
                </a:tc>
              </a:tr>
              <a:tr h="317500">
                <a:tc>
                  <a:txBody>
                    <a:bodyPr/>
                    <a:lstStyle/>
                    <a:p>
                      <a:pPr>
                        <a:spcAft>
                          <a:spcPts val="0"/>
                        </a:spcAft>
                      </a:pPr>
                      <a:r>
                        <a:rPr lang="en-US" sz="2100" kern="100">
                          <a:latin typeface="Times New Roman"/>
                          <a:ea typeface="PMingLiU"/>
                          <a:cs typeface="Times New Roman"/>
                        </a:rPr>
                        <a:t>Calcite</a:t>
                      </a:r>
                      <a:endParaRPr lang="zh-TW" sz="2100" kern="100">
                        <a:latin typeface="Calibri"/>
                        <a:ea typeface="PMingLiU"/>
                        <a:cs typeface="Times New Roman"/>
                      </a:endParaRPr>
                    </a:p>
                  </a:txBody>
                  <a:tcPr marL="119062" marR="119062" marT="0" marB="0">
                    <a:lnL>
                      <a:noFill/>
                    </a:lnL>
                    <a:lnR>
                      <a:noFill/>
                    </a:lnR>
                    <a:lnT>
                      <a:noFill/>
                    </a:lnT>
                    <a:lnB>
                      <a:noFill/>
                    </a:lnB>
                  </a:tcPr>
                </a:tc>
                <a:tc>
                  <a:txBody>
                    <a:bodyPr/>
                    <a:lstStyle/>
                    <a:p>
                      <a:pPr algn="r">
                        <a:spcAft>
                          <a:spcPts val="0"/>
                        </a:spcAft>
                      </a:pPr>
                      <a:r>
                        <a:rPr lang="en-US" sz="2100" kern="100">
                          <a:latin typeface="Times New Roman"/>
                          <a:ea typeface="PMingLiU"/>
                          <a:cs typeface="Times New Roman"/>
                        </a:rPr>
                        <a:t>69.9</a:t>
                      </a:r>
                      <a:endParaRPr lang="zh-TW" sz="2100" kern="100">
                        <a:latin typeface="Calibri"/>
                        <a:ea typeface="PMingLiU"/>
                        <a:cs typeface="Times New Roman"/>
                      </a:endParaRPr>
                    </a:p>
                  </a:txBody>
                  <a:tcPr marL="119062" marR="119062" marT="0" marB="0">
                    <a:lnL>
                      <a:noFill/>
                    </a:lnL>
                    <a:lnR>
                      <a:noFill/>
                    </a:lnR>
                    <a:lnT>
                      <a:noFill/>
                    </a:lnT>
                    <a:lnB>
                      <a:noFill/>
                    </a:lnB>
                  </a:tcPr>
                </a:tc>
                <a:tc>
                  <a:txBody>
                    <a:bodyPr/>
                    <a:lstStyle/>
                    <a:p>
                      <a:pPr algn="r">
                        <a:spcAft>
                          <a:spcPts val="0"/>
                        </a:spcAft>
                      </a:pPr>
                      <a:r>
                        <a:rPr lang="en-US" sz="2100" kern="100">
                          <a:latin typeface="Times New Roman"/>
                          <a:ea typeface="PMingLiU"/>
                          <a:cs typeface="Times New Roman"/>
                        </a:rPr>
                        <a:t>37.5</a:t>
                      </a:r>
                      <a:endParaRPr lang="zh-TW" sz="2100" kern="100">
                        <a:latin typeface="Calibri"/>
                        <a:ea typeface="PMingLiU"/>
                        <a:cs typeface="Times New Roman"/>
                      </a:endParaRPr>
                    </a:p>
                  </a:txBody>
                  <a:tcPr marL="119062" marR="119062" marT="0" marB="0">
                    <a:lnL>
                      <a:noFill/>
                    </a:lnL>
                    <a:lnR>
                      <a:noFill/>
                    </a:lnR>
                    <a:lnT>
                      <a:noFill/>
                    </a:lnT>
                    <a:lnB>
                      <a:noFill/>
                    </a:lnB>
                  </a:tcPr>
                </a:tc>
              </a:tr>
              <a:tr h="317500">
                <a:tc>
                  <a:txBody>
                    <a:bodyPr/>
                    <a:lstStyle/>
                    <a:p>
                      <a:pPr>
                        <a:spcAft>
                          <a:spcPts val="0"/>
                        </a:spcAft>
                      </a:pPr>
                      <a:r>
                        <a:rPr lang="en-US" sz="2100" kern="100">
                          <a:latin typeface="Times New Roman"/>
                          <a:ea typeface="PMingLiU"/>
                          <a:cs typeface="Times New Roman"/>
                        </a:rPr>
                        <a:t>Quartz</a:t>
                      </a:r>
                      <a:endParaRPr lang="zh-TW" sz="2100" kern="100">
                        <a:latin typeface="Calibri"/>
                        <a:ea typeface="PMingLiU"/>
                        <a:cs typeface="Times New Roman"/>
                      </a:endParaRPr>
                    </a:p>
                  </a:txBody>
                  <a:tcPr marL="119062" marR="119062" marT="0" marB="0">
                    <a:lnL>
                      <a:noFill/>
                    </a:lnL>
                    <a:lnR>
                      <a:noFill/>
                    </a:lnR>
                    <a:lnT>
                      <a:noFill/>
                    </a:lnT>
                    <a:lnB>
                      <a:noFill/>
                    </a:lnB>
                  </a:tcPr>
                </a:tc>
                <a:tc>
                  <a:txBody>
                    <a:bodyPr/>
                    <a:lstStyle/>
                    <a:p>
                      <a:pPr algn="r">
                        <a:spcAft>
                          <a:spcPts val="0"/>
                        </a:spcAft>
                      </a:pPr>
                      <a:r>
                        <a:rPr lang="en-US" sz="2100" kern="100" dirty="0">
                          <a:latin typeface="Times New Roman"/>
                          <a:ea typeface="PMingLiU"/>
                          <a:cs typeface="Times New Roman"/>
                        </a:rPr>
                        <a:t>39.5</a:t>
                      </a:r>
                      <a:endParaRPr lang="zh-TW" sz="2100" kern="100" dirty="0">
                        <a:latin typeface="Calibri"/>
                        <a:ea typeface="PMingLiU"/>
                        <a:cs typeface="Times New Roman"/>
                      </a:endParaRPr>
                    </a:p>
                  </a:txBody>
                  <a:tcPr marL="119062" marR="119062" marT="0" marB="0">
                    <a:lnL>
                      <a:noFill/>
                    </a:lnL>
                    <a:lnR>
                      <a:noFill/>
                    </a:lnR>
                    <a:lnT>
                      <a:noFill/>
                    </a:lnT>
                    <a:lnB>
                      <a:noFill/>
                    </a:lnB>
                  </a:tcPr>
                </a:tc>
                <a:tc>
                  <a:txBody>
                    <a:bodyPr/>
                    <a:lstStyle/>
                    <a:p>
                      <a:pPr algn="r">
                        <a:spcAft>
                          <a:spcPts val="0"/>
                        </a:spcAft>
                      </a:pPr>
                      <a:r>
                        <a:rPr lang="en-US" sz="2100" kern="100">
                          <a:latin typeface="Times New Roman"/>
                          <a:ea typeface="PMingLiU"/>
                          <a:cs typeface="Times New Roman"/>
                        </a:rPr>
                        <a:t>47.6</a:t>
                      </a:r>
                      <a:endParaRPr lang="zh-TW" sz="2100" kern="100">
                        <a:latin typeface="Calibri"/>
                        <a:ea typeface="PMingLiU"/>
                        <a:cs typeface="Times New Roman"/>
                      </a:endParaRPr>
                    </a:p>
                  </a:txBody>
                  <a:tcPr marL="119062" marR="119062" marT="0" marB="0">
                    <a:lnL>
                      <a:noFill/>
                    </a:lnL>
                    <a:lnR>
                      <a:noFill/>
                    </a:lnR>
                    <a:lnT>
                      <a:noFill/>
                    </a:lnT>
                    <a:lnB>
                      <a:noFill/>
                    </a:lnB>
                  </a:tcPr>
                </a:tc>
              </a:tr>
              <a:tr h="317500">
                <a:tc>
                  <a:txBody>
                    <a:bodyPr/>
                    <a:lstStyle/>
                    <a:p>
                      <a:pPr>
                        <a:spcAft>
                          <a:spcPts val="0"/>
                        </a:spcAft>
                      </a:pPr>
                      <a:r>
                        <a:rPr lang="en-US" sz="2100" kern="100">
                          <a:latin typeface="Times New Roman"/>
                          <a:ea typeface="PMingLiU"/>
                          <a:cs typeface="Times New Roman"/>
                        </a:rPr>
                        <a:t>Forsterite</a:t>
                      </a:r>
                      <a:endParaRPr lang="zh-TW" sz="2100" kern="100">
                        <a:latin typeface="Calibri"/>
                        <a:ea typeface="PMingLiU"/>
                        <a:cs typeface="Times New Roman"/>
                      </a:endParaRPr>
                    </a:p>
                  </a:txBody>
                  <a:tcPr marL="119062" marR="119062" marT="0" marB="0">
                    <a:lnL>
                      <a:noFill/>
                    </a:lnL>
                    <a:lnR>
                      <a:noFill/>
                    </a:lnR>
                    <a:lnT>
                      <a:noFill/>
                    </a:lnT>
                    <a:lnB>
                      <a:noFill/>
                    </a:lnB>
                  </a:tcPr>
                </a:tc>
                <a:tc>
                  <a:txBody>
                    <a:bodyPr/>
                    <a:lstStyle/>
                    <a:p>
                      <a:pPr algn="r">
                        <a:spcAft>
                          <a:spcPts val="0"/>
                        </a:spcAft>
                      </a:pPr>
                      <a:r>
                        <a:rPr lang="en-US" sz="2100" kern="100" dirty="0">
                          <a:latin typeface="Times New Roman"/>
                          <a:ea typeface="PMingLiU"/>
                          <a:cs typeface="Times New Roman"/>
                        </a:rPr>
                        <a:t>130.7</a:t>
                      </a:r>
                      <a:endParaRPr lang="zh-TW" sz="2100" kern="100" dirty="0">
                        <a:latin typeface="Calibri"/>
                        <a:ea typeface="PMingLiU"/>
                        <a:cs typeface="Times New Roman"/>
                      </a:endParaRPr>
                    </a:p>
                  </a:txBody>
                  <a:tcPr marL="119062" marR="119062" marT="0" marB="0">
                    <a:lnL>
                      <a:noFill/>
                    </a:lnL>
                    <a:lnR>
                      <a:noFill/>
                    </a:lnR>
                    <a:lnT>
                      <a:noFill/>
                    </a:lnT>
                    <a:lnB>
                      <a:noFill/>
                    </a:lnB>
                  </a:tcPr>
                </a:tc>
                <a:tc>
                  <a:txBody>
                    <a:bodyPr/>
                    <a:lstStyle/>
                    <a:p>
                      <a:pPr algn="r">
                        <a:spcAft>
                          <a:spcPts val="0"/>
                        </a:spcAft>
                      </a:pPr>
                      <a:r>
                        <a:rPr lang="en-US" sz="2100" kern="100">
                          <a:latin typeface="Times New Roman"/>
                          <a:ea typeface="PMingLiU"/>
                          <a:cs typeface="Times New Roman"/>
                        </a:rPr>
                        <a:t>82.0</a:t>
                      </a:r>
                      <a:endParaRPr lang="zh-TW" sz="2100" kern="100">
                        <a:latin typeface="Calibri"/>
                        <a:ea typeface="PMingLiU"/>
                        <a:cs typeface="Times New Roman"/>
                      </a:endParaRPr>
                    </a:p>
                  </a:txBody>
                  <a:tcPr marL="119062" marR="119062" marT="0" marB="0">
                    <a:lnL>
                      <a:noFill/>
                    </a:lnL>
                    <a:lnR>
                      <a:noFill/>
                    </a:lnR>
                    <a:lnT>
                      <a:noFill/>
                    </a:lnT>
                    <a:lnB>
                      <a:noFill/>
                    </a:lnB>
                  </a:tcPr>
                </a:tc>
              </a:tr>
              <a:tr h="317500">
                <a:tc>
                  <a:txBody>
                    <a:bodyPr/>
                    <a:lstStyle/>
                    <a:p>
                      <a:pPr>
                        <a:spcAft>
                          <a:spcPts val="300"/>
                        </a:spcAft>
                      </a:pPr>
                      <a:r>
                        <a:rPr lang="en-US" sz="2100" kern="100">
                          <a:latin typeface="Times New Roman"/>
                          <a:ea typeface="PMingLiU"/>
                          <a:cs typeface="Times New Roman"/>
                        </a:rPr>
                        <a:t>Garnet</a:t>
                      </a:r>
                      <a:endParaRPr lang="zh-TW" sz="2100" kern="100">
                        <a:latin typeface="Calibri"/>
                        <a:ea typeface="PMingLiU"/>
                        <a:cs typeface="Times New Roman"/>
                      </a:endParaRPr>
                    </a:p>
                  </a:txBody>
                  <a:tcPr marL="119062" marR="119062"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r">
                        <a:spcAft>
                          <a:spcPts val="300"/>
                        </a:spcAft>
                      </a:pPr>
                      <a:r>
                        <a:rPr lang="en-US" sz="2100" kern="100">
                          <a:latin typeface="Times New Roman"/>
                          <a:ea typeface="PMingLiU"/>
                          <a:cs typeface="Times New Roman"/>
                        </a:rPr>
                        <a:t>152.0</a:t>
                      </a:r>
                      <a:endParaRPr lang="zh-TW" sz="2100" kern="100">
                        <a:latin typeface="Calibri"/>
                        <a:ea typeface="PMingLiU"/>
                        <a:cs typeface="Times New Roman"/>
                      </a:endParaRPr>
                    </a:p>
                  </a:txBody>
                  <a:tcPr marL="119062" marR="119062"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r">
                        <a:spcAft>
                          <a:spcPts val="300"/>
                        </a:spcAft>
                      </a:pPr>
                      <a:r>
                        <a:rPr lang="en-US" sz="2100" kern="100" dirty="0">
                          <a:latin typeface="Times New Roman"/>
                          <a:ea typeface="PMingLiU"/>
                          <a:cs typeface="Times New Roman"/>
                        </a:rPr>
                        <a:t>91.2</a:t>
                      </a:r>
                      <a:endParaRPr lang="zh-TW" sz="2100" kern="100" dirty="0">
                        <a:latin typeface="Calibri"/>
                        <a:ea typeface="PMingLiU"/>
                        <a:cs typeface="Times New Roman"/>
                      </a:endParaRPr>
                    </a:p>
                  </a:txBody>
                  <a:tcPr marL="119062" marR="119062"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5190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17" grpId="0"/>
      <p:bldP spid="18"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4" name="Title 6"/>
          <p:cNvSpPr>
            <a:spLocks noGrp="1"/>
          </p:cNvSpPr>
          <p:nvPr>
            <p:ph type="title"/>
          </p:nvPr>
        </p:nvSpPr>
        <p:spPr>
          <a:xfrm>
            <a:off x="214282" y="142828"/>
            <a:ext cx="8777318" cy="489790"/>
          </a:xfrm>
        </p:spPr>
        <p:txBody>
          <a:bodyPr>
            <a:noAutofit/>
          </a:bodyPr>
          <a:lstStyle/>
          <a:p>
            <a:pPr algn="l"/>
            <a:r>
              <a:rPr lang="fr-CH" sz="3600" dirty="0" err="1" smtClean="0">
                <a:solidFill>
                  <a:schemeClr val="bg1"/>
                </a:solidFill>
                <a:cs typeface="Arial" pitchFamily="34" charset="0"/>
              </a:rPr>
              <a:t>Viscous</a:t>
            </a:r>
            <a:r>
              <a:rPr lang="fr-CH" sz="3600" dirty="0" smtClean="0">
                <a:solidFill>
                  <a:schemeClr val="bg1"/>
                </a:solidFill>
                <a:cs typeface="Arial" pitchFamily="34" charset="0"/>
              </a:rPr>
              <a:t> </a:t>
            </a:r>
            <a:r>
              <a:rPr lang="fr-CH" sz="3600" dirty="0" err="1" smtClean="0">
                <a:solidFill>
                  <a:schemeClr val="bg1"/>
                </a:solidFill>
                <a:cs typeface="Arial" pitchFamily="34" charset="0"/>
              </a:rPr>
              <a:t>deformation</a:t>
            </a:r>
            <a:endParaRPr lang="fr-CH" sz="3200" i="1" dirty="0">
              <a:solidFill>
                <a:schemeClr val="bg1"/>
              </a:solidFill>
              <a:cs typeface="Arial" pitchFamily="34" charset="0"/>
            </a:endParaRPr>
          </a:p>
        </p:txBody>
      </p:sp>
      <p:sp>
        <p:nvSpPr>
          <p:cNvPr id="8" name="Text Box 6"/>
          <p:cNvSpPr txBox="1">
            <a:spLocks noChangeArrowheads="1"/>
          </p:cNvSpPr>
          <p:nvPr/>
        </p:nvSpPr>
        <p:spPr bwMode="auto">
          <a:xfrm>
            <a:off x="182880" y="895290"/>
            <a:ext cx="8656320" cy="400110"/>
          </a:xfrm>
          <a:prstGeom prst="rect">
            <a:avLst/>
          </a:prstGeom>
          <a:noFill/>
          <a:ln w="9525">
            <a:noFill/>
            <a:miter lim="800000"/>
            <a:headEnd/>
            <a:tailEnd/>
          </a:ln>
          <a:effectLst/>
        </p:spPr>
        <p:txBody>
          <a:bodyPr wrap="square">
            <a:spAutoFit/>
          </a:bodyPr>
          <a:lstStyle/>
          <a:p>
            <a:pPr algn="just">
              <a:spcBef>
                <a:spcPct val="50000"/>
              </a:spcBef>
            </a:pPr>
            <a:r>
              <a:rPr lang="en-US" sz="1200" dirty="0" smtClean="0">
                <a:latin typeface="Wingdings" pitchFamily="2" charset="2"/>
              </a:rPr>
              <a:t>l</a:t>
            </a:r>
            <a:r>
              <a:rPr lang="en-US" sz="2000" dirty="0" smtClean="0">
                <a:latin typeface="Comic Sans MS" pitchFamily="66" charset="0"/>
              </a:rPr>
              <a:t> </a:t>
            </a:r>
            <a:r>
              <a:rPr lang="en-US" sz="2000" spc="-80" dirty="0" smtClean="0">
                <a:solidFill>
                  <a:srgbClr val="C00000"/>
                </a:solidFill>
                <a:latin typeface="Arial Unicode MS" pitchFamily="34" charset="-128"/>
                <a:ea typeface="Arial Unicode MS" pitchFamily="34" charset="-128"/>
                <a:cs typeface="Arial Unicode MS" pitchFamily="34" charset="-128"/>
              </a:rPr>
              <a:t>Irreversible</a:t>
            </a:r>
            <a:r>
              <a:rPr lang="en-US" sz="2000" spc="-80" dirty="0" smtClean="0">
                <a:solidFill>
                  <a:srgbClr val="002060"/>
                </a:solidFill>
                <a:latin typeface="Arial Unicode MS" pitchFamily="34" charset="-128"/>
                <a:ea typeface="Arial Unicode MS" pitchFamily="34" charset="-128"/>
                <a:cs typeface="Arial Unicode MS" pitchFamily="34" charset="-128"/>
              </a:rPr>
              <a:t> deformation :  original shape is not recovered after stress is released.</a:t>
            </a:r>
            <a:r>
              <a:rPr lang="en-US" sz="1600" spc="-80" dirty="0" smtClean="0">
                <a:solidFill>
                  <a:srgbClr val="002060"/>
                </a:solidFill>
                <a:latin typeface="Arial Unicode MS" pitchFamily="34" charset="-128"/>
                <a:ea typeface="Arial Unicode MS" pitchFamily="34" charset="-128"/>
                <a:cs typeface="Arial Unicode MS" pitchFamily="34" charset="-128"/>
              </a:rPr>
              <a:t> </a:t>
            </a:r>
          </a:p>
        </p:txBody>
      </p:sp>
      <p:pic>
        <p:nvPicPr>
          <p:cNvPr id="10" name="Non-Newtonian-Flows.mp4">
            <a:hlinkClick r:id="" action="ppaction://media"/>
          </p:cNvPr>
          <p:cNvPicPr>
            <a:picLocks noRot="1" noChangeAspect="1"/>
          </p:cNvPicPr>
          <p:nvPr>
            <a:videoFile r:link="rId1"/>
          </p:nvPr>
        </p:nvPicPr>
        <p:blipFill>
          <a:blip r:embed="rId9"/>
          <a:stretch>
            <a:fillRect/>
          </a:stretch>
        </p:blipFill>
        <p:spPr>
          <a:xfrm>
            <a:off x="1143000" y="-2147483648"/>
            <a:ext cx="6858000" cy="0"/>
          </a:xfrm>
          <a:prstGeom prst="rect">
            <a:avLst/>
          </a:prstGeom>
        </p:spPr>
      </p:pic>
      <p:pic>
        <p:nvPicPr>
          <p:cNvPr id="11" name="Non-Newtonian-Flows.mp4">
            <a:hlinkClick r:id="" action="ppaction://media"/>
          </p:cNvPr>
          <p:cNvPicPr>
            <a:picLocks noRot="1" noChangeAspect="1"/>
          </p:cNvPicPr>
          <p:nvPr>
            <a:videoFile r:link="rId1"/>
          </p:nvPr>
        </p:nvPicPr>
        <p:blipFill>
          <a:blip r:embed="rId9"/>
          <a:stretch>
            <a:fillRect/>
          </a:stretch>
        </p:blipFill>
        <p:spPr>
          <a:xfrm>
            <a:off x="1143000" y="-2147483648"/>
            <a:ext cx="6858000" cy="0"/>
          </a:xfrm>
          <a:prstGeom prst="rect">
            <a:avLst/>
          </a:prstGeom>
        </p:spPr>
      </p:pic>
      <p:pic>
        <p:nvPicPr>
          <p:cNvPr id="12" name="Non-Newtonian-Flows.mp4">
            <a:hlinkClick r:id="" action="ppaction://media"/>
          </p:cNvPr>
          <p:cNvPicPr>
            <a:picLocks noRot="1" noChangeAspect="1"/>
          </p:cNvPicPr>
          <p:nvPr>
            <a:videoFile r:link="rId1"/>
          </p:nvPr>
        </p:nvPicPr>
        <p:blipFill>
          <a:blip r:embed="rId9"/>
          <a:stretch>
            <a:fillRect/>
          </a:stretch>
        </p:blipFill>
        <p:spPr>
          <a:xfrm>
            <a:off x="1143000" y="-2147483648"/>
            <a:ext cx="6858000" cy="0"/>
          </a:xfrm>
          <a:prstGeom prst="rect">
            <a:avLst/>
          </a:prstGeom>
        </p:spPr>
      </p:pic>
      <p:pic>
        <p:nvPicPr>
          <p:cNvPr id="15" name="Non-Newtonian-Flows.mp4">
            <a:hlinkClick r:id="" action="ppaction://media"/>
          </p:cNvPr>
          <p:cNvPicPr>
            <a:picLocks noRot="1" noChangeAspect="1"/>
          </p:cNvPicPr>
          <p:nvPr>
            <a:videoFile r:link="rId1"/>
          </p:nvPr>
        </p:nvPicPr>
        <p:blipFill>
          <a:blip r:embed="rId9"/>
          <a:stretch>
            <a:fillRect/>
          </a:stretch>
        </p:blipFill>
        <p:spPr>
          <a:xfrm>
            <a:off x="1143000" y="-2147483648"/>
            <a:ext cx="6858000" cy="0"/>
          </a:xfrm>
          <a:prstGeom prst="rect">
            <a:avLst/>
          </a:prstGeom>
        </p:spPr>
      </p:pic>
      <p:pic>
        <p:nvPicPr>
          <p:cNvPr id="13" name="Non-Newtonian_Flow_SD.mp4">
            <a:hlinkClick r:id="" action="ppaction://media"/>
          </p:cNvPr>
          <p:cNvPicPr>
            <a:picLocks noRot="1" noChangeAspect="1"/>
          </p:cNvPicPr>
          <p:nvPr>
            <a:videoFile r:link="rId2"/>
          </p:nvPr>
        </p:nvPicPr>
        <p:blipFill>
          <a:blip r:embed="rId9"/>
          <a:stretch>
            <a:fillRect/>
          </a:stretch>
        </p:blipFill>
        <p:spPr>
          <a:xfrm>
            <a:off x="1143000" y="-2147483648"/>
            <a:ext cx="6858000" cy="0"/>
          </a:xfrm>
          <a:prstGeom prst="rect">
            <a:avLst/>
          </a:prstGeom>
        </p:spPr>
      </p:pic>
      <p:pic>
        <p:nvPicPr>
          <p:cNvPr id="14" name="Non-Newtonian_Flow_SD.mp4">
            <a:hlinkClick r:id="" action="ppaction://media"/>
          </p:cNvPr>
          <p:cNvPicPr>
            <a:picLocks noRot="1" noChangeAspect="1"/>
          </p:cNvPicPr>
          <p:nvPr>
            <a:videoFile r:link="rId2"/>
          </p:nvPr>
        </p:nvPicPr>
        <p:blipFill>
          <a:blip r:embed="rId9"/>
          <a:stretch>
            <a:fillRect/>
          </a:stretch>
        </p:blipFill>
        <p:spPr>
          <a:xfrm>
            <a:off x="1143000" y="-2147483648"/>
            <a:ext cx="6858000" cy="0"/>
          </a:xfrm>
          <a:prstGeom prst="rect">
            <a:avLst/>
          </a:prstGeom>
        </p:spPr>
      </p:pic>
      <p:pic>
        <p:nvPicPr>
          <p:cNvPr id="18" name="Non-Newtonian_Flow_SD-2.mp4">
            <a:hlinkClick r:id="" action="ppaction://media"/>
          </p:cNvPr>
          <p:cNvPicPr>
            <a:picLocks noRot="1" noChangeAspect="1"/>
          </p:cNvPicPr>
          <p:nvPr>
            <a:videoFile r:link="rId3"/>
          </p:nvPr>
        </p:nvPicPr>
        <p:blipFill>
          <a:blip r:embed="rId9"/>
          <a:stretch>
            <a:fillRect/>
          </a:stretch>
        </p:blipFill>
        <p:spPr>
          <a:xfrm>
            <a:off x="1143000" y="-2147483648"/>
            <a:ext cx="6858000" cy="0"/>
          </a:xfrm>
          <a:prstGeom prst="rect">
            <a:avLst/>
          </a:prstGeom>
        </p:spPr>
      </p:pic>
      <p:pic>
        <p:nvPicPr>
          <p:cNvPr id="19" name="Non%20Newtonian%20Flow-SD.mp4">
            <a:hlinkClick r:id="" action="ppaction://media"/>
          </p:cNvPr>
          <p:cNvPicPr>
            <a:picLocks noRot="1" noChangeAspect="1"/>
          </p:cNvPicPr>
          <p:nvPr>
            <a:videoFile r:link="rId4"/>
          </p:nvPr>
        </p:nvPicPr>
        <p:blipFill>
          <a:blip r:embed="rId10"/>
          <a:stretch>
            <a:fillRect/>
          </a:stretch>
        </p:blipFill>
        <p:spPr>
          <a:xfrm>
            <a:off x="1524000" y="-2147483648"/>
            <a:ext cx="6096000" cy="0"/>
          </a:xfrm>
          <a:prstGeom prst="rect">
            <a:avLst/>
          </a:prstGeom>
        </p:spPr>
      </p:pic>
      <p:pic>
        <p:nvPicPr>
          <p:cNvPr id="20" name="Non-Newtonian_Flow_SD-2.mp4">
            <a:hlinkClick r:id="" action="ppaction://media"/>
          </p:cNvPr>
          <p:cNvPicPr>
            <a:picLocks noRot="1" noChangeAspect="1"/>
          </p:cNvPicPr>
          <p:nvPr>
            <a:videoFile r:link="rId3"/>
          </p:nvPr>
        </p:nvPicPr>
        <p:blipFill>
          <a:blip r:embed="rId9"/>
          <a:stretch>
            <a:fillRect/>
          </a:stretch>
        </p:blipFill>
        <p:spPr>
          <a:xfrm>
            <a:off x="1143000" y="-2147483648"/>
            <a:ext cx="6858000" cy="0"/>
          </a:xfrm>
          <a:prstGeom prst="rect">
            <a:avLst/>
          </a:prstGeom>
        </p:spPr>
      </p:pic>
      <p:pic>
        <p:nvPicPr>
          <p:cNvPr id="2" name="Non-Newtonian_Flow_SD">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1524000" y="2667000"/>
            <a:ext cx="5400000" cy="3600000"/>
          </a:xfrm>
          <a:prstGeom prst="rect">
            <a:avLst/>
          </a:prstGeom>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0"/>
                </p:tgtEl>
              </p:cMediaNode>
            </p:video>
            <p:video>
              <p:cMediaNode>
                <p:cTn id="3" fill="hold" display="0">
                  <p:stCondLst>
                    <p:cond delay="indefinite"/>
                  </p:stCondLst>
                  <p:endCondLst>
                    <p:cond evt="onNext" delay="0">
                      <p:tgtEl>
                        <p:sldTgt/>
                      </p:tgtEl>
                    </p:cond>
                    <p:cond evt="onPrev" delay="0">
                      <p:tgtEl>
                        <p:sldTgt/>
                      </p:tgtEl>
                    </p:cond>
                  </p:endCondLst>
                </p:cTn>
                <p:tgtEl>
                  <p:spTgt spid="11"/>
                </p:tgtEl>
              </p:cMediaNode>
            </p:video>
            <p:video>
              <p:cMediaNode>
                <p:cTn id="4" fill="hold" display="0">
                  <p:stCondLst>
                    <p:cond delay="indefinite"/>
                  </p:stCondLst>
                  <p:endCondLst>
                    <p:cond evt="onNext" delay="0">
                      <p:tgtEl>
                        <p:sldTgt/>
                      </p:tgtEl>
                    </p:cond>
                    <p:cond evt="onPrev" delay="0">
                      <p:tgtEl>
                        <p:sldTgt/>
                      </p:tgtEl>
                    </p:cond>
                  </p:endCondLst>
                </p:cTn>
                <p:tgtEl>
                  <p:spTgt spid="12"/>
                </p:tgtEl>
              </p:cMediaNode>
            </p:video>
            <p:video>
              <p:cMediaNode>
                <p:cTn id="5" fill="hold" display="0">
                  <p:stCondLst>
                    <p:cond delay="indefinite"/>
                  </p:stCondLst>
                  <p:endCondLst>
                    <p:cond evt="onNext" delay="0">
                      <p:tgtEl>
                        <p:sldTgt/>
                      </p:tgtEl>
                    </p:cond>
                    <p:cond evt="onPrev" delay="0">
                      <p:tgtEl>
                        <p:sldTgt/>
                      </p:tgtEl>
                    </p:cond>
                  </p:endCondLst>
                </p:cTn>
                <p:tgtEl>
                  <p:spTgt spid="15"/>
                </p:tgtEl>
              </p:cMediaNode>
            </p:video>
            <p:video>
              <p:cMediaNode>
                <p:cTn id="6" fill="hold" display="0">
                  <p:stCondLst>
                    <p:cond delay="indefinite"/>
                  </p:stCondLst>
                  <p:endCondLst>
                    <p:cond evt="onNext" delay="0">
                      <p:tgtEl>
                        <p:sldTgt/>
                      </p:tgtEl>
                    </p:cond>
                    <p:cond evt="onPrev" delay="0">
                      <p:tgtEl>
                        <p:sldTgt/>
                      </p:tgtEl>
                    </p:cond>
                  </p:endCondLst>
                </p:cTn>
                <p:tgtEl>
                  <p:spTgt spid="13"/>
                </p:tgtEl>
              </p:cMediaNode>
            </p:video>
            <p:video>
              <p:cMediaNode>
                <p:cTn id="7" fill="hold" display="0">
                  <p:stCondLst>
                    <p:cond delay="indefinite"/>
                  </p:stCondLst>
                  <p:endCondLst>
                    <p:cond evt="onNext" delay="0">
                      <p:tgtEl>
                        <p:sldTgt/>
                      </p:tgtEl>
                    </p:cond>
                    <p:cond evt="onPrev" delay="0">
                      <p:tgtEl>
                        <p:sldTgt/>
                      </p:tgtEl>
                    </p:cond>
                  </p:endCondLst>
                </p:cTn>
                <p:tgtEl>
                  <p:spTgt spid="14"/>
                </p:tgtEl>
              </p:cMediaNode>
            </p:video>
            <p:video>
              <p:cMediaNode>
                <p:cTn id="8" fill="hold" display="0">
                  <p:stCondLst>
                    <p:cond delay="indefinite"/>
                  </p:stCondLst>
                  <p:endCondLst>
                    <p:cond evt="onNext" delay="0">
                      <p:tgtEl>
                        <p:sldTgt/>
                      </p:tgtEl>
                    </p:cond>
                    <p:cond evt="onPrev" delay="0">
                      <p:tgtEl>
                        <p:sldTgt/>
                      </p:tgtEl>
                    </p:cond>
                  </p:endCondLst>
                </p:cTn>
                <p:tgtEl>
                  <p:spTgt spid="18"/>
                </p:tgtEl>
              </p:cMediaNode>
            </p:video>
            <p:video>
              <p:cMediaNode>
                <p:cTn id="9" fill="hold" display="0">
                  <p:stCondLst>
                    <p:cond delay="indefinite"/>
                  </p:stCondLst>
                  <p:endCondLst>
                    <p:cond evt="onNext" delay="0">
                      <p:tgtEl>
                        <p:sldTgt/>
                      </p:tgtEl>
                    </p:cond>
                    <p:cond evt="onPrev" delay="0">
                      <p:tgtEl>
                        <p:sldTgt/>
                      </p:tgtEl>
                    </p:cond>
                  </p:endCondLst>
                </p:cTn>
                <p:tgtEl>
                  <p:spTgt spid="19"/>
                </p:tgtEl>
              </p:cMediaNode>
            </p:video>
            <p:video>
              <p:cMediaNode>
                <p:cTn id="10" fill="hold" display="0">
                  <p:stCondLst>
                    <p:cond delay="indefinite"/>
                  </p:stCondLst>
                  <p:endCondLst>
                    <p:cond evt="onNext" delay="0">
                      <p:tgtEl>
                        <p:sldTgt/>
                      </p:tgtEl>
                    </p:cond>
                    <p:cond evt="onPrev" delay="0">
                      <p:tgtEl>
                        <p:sldTgt/>
                      </p:tgtEl>
                    </p:cond>
                  </p:endCondLst>
                </p:cTn>
                <p:tgtEl>
                  <p:spTgt spid="20"/>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4" name="Title 6"/>
          <p:cNvSpPr>
            <a:spLocks noGrp="1"/>
          </p:cNvSpPr>
          <p:nvPr>
            <p:ph type="title"/>
          </p:nvPr>
        </p:nvSpPr>
        <p:spPr>
          <a:xfrm>
            <a:off x="76200" y="142828"/>
            <a:ext cx="9067800" cy="489790"/>
          </a:xfrm>
        </p:spPr>
        <p:txBody>
          <a:bodyPr>
            <a:noAutofit/>
          </a:bodyPr>
          <a:lstStyle/>
          <a:p>
            <a:pPr algn="l"/>
            <a:r>
              <a:rPr lang="fr-CH" sz="3600" dirty="0" err="1" smtClean="0">
                <a:solidFill>
                  <a:schemeClr val="bg1"/>
                </a:solidFill>
                <a:cs typeface="Arial" pitchFamily="34" charset="0"/>
              </a:rPr>
              <a:t>Viscous</a:t>
            </a:r>
            <a:r>
              <a:rPr lang="fr-CH" sz="3600" dirty="0" smtClean="0">
                <a:solidFill>
                  <a:schemeClr val="bg1"/>
                </a:solidFill>
                <a:cs typeface="Arial" pitchFamily="34" charset="0"/>
              </a:rPr>
              <a:t> </a:t>
            </a:r>
            <a:r>
              <a:rPr lang="fr-CH" sz="3600" dirty="0" err="1" smtClean="0">
                <a:solidFill>
                  <a:schemeClr val="bg1"/>
                </a:solidFill>
                <a:cs typeface="Arial" pitchFamily="34" charset="0"/>
              </a:rPr>
              <a:t>deformation</a:t>
            </a:r>
            <a:r>
              <a:rPr lang="fr-CH" sz="3600" dirty="0" smtClean="0">
                <a:solidFill>
                  <a:schemeClr val="bg1"/>
                </a:solidFill>
                <a:cs typeface="Arial" pitchFamily="34" charset="0"/>
              </a:rPr>
              <a:t> : flow </a:t>
            </a:r>
            <a:r>
              <a:rPr lang="fr-CH" sz="3600" dirty="0" err="1" smtClean="0">
                <a:solidFill>
                  <a:schemeClr val="bg1"/>
                </a:solidFill>
                <a:cs typeface="Arial" pitchFamily="34" charset="0"/>
              </a:rPr>
              <a:t>behavior</a:t>
            </a:r>
            <a:endParaRPr lang="fr-CH" sz="3200" i="1" dirty="0">
              <a:solidFill>
                <a:schemeClr val="bg1"/>
              </a:solidFill>
              <a:cs typeface="Arial" pitchFamily="34" charset="0"/>
            </a:endParaRPr>
          </a:p>
        </p:txBody>
      </p:sp>
      <p:sp>
        <p:nvSpPr>
          <p:cNvPr id="11" name="Text Box 6"/>
          <p:cNvSpPr txBox="1">
            <a:spLocks noChangeArrowheads="1"/>
          </p:cNvSpPr>
          <p:nvPr/>
        </p:nvSpPr>
        <p:spPr bwMode="auto">
          <a:xfrm>
            <a:off x="234282" y="3262747"/>
            <a:ext cx="4800600" cy="761747"/>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Unicode MS" pitchFamily="34" charset="-128"/>
                <a:ea typeface="Arial Unicode MS" pitchFamily="34" charset="-128"/>
                <a:cs typeface="Arial Unicode MS" pitchFamily="34" charset="-128"/>
              </a:rPr>
              <a:t>Flow behaviors : </a:t>
            </a:r>
          </a:p>
          <a:p>
            <a:pPr algn="just">
              <a:spcBef>
                <a:spcPts val="900"/>
              </a:spcBef>
            </a:pPr>
            <a:r>
              <a:rPr lang="en-US" sz="1600" dirty="0" smtClean="0">
                <a:solidFill>
                  <a:srgbClr val="002060"/>
                </a:solidFill>
                <a:latin typeface="Arial Unicode MS" pitchFamily="34" charset="-128"/>
                <a:ea typeface="Arial Unicode MS" pitchFamily="34" charset="-128"/>
                <a:cs typeface="Arial Unicode MS" pitchFamily="34" charset="-128"/>
              </a:rPr>
              <a:t>- </a:t>
            </a:r>
            <a:r>
              <a:rPr lang="en-US" sz="1600" spc="-80" dirty="0" smtClean="0">
                <a:solidFill>
                  <a:srgbClr val="C00000"/>
                </a:solidFill>
                <a:latin typeface="Arial Unicode MS" pitchFamily="34" charset="-128"/>
                <a:ea typeface="Arial Unicode MS" pitchFamily="34" charset="-128"/>
                <a:cs typeface="Arial Unicode MS" pitchFamily="34" charset="-128"/>
              </a:rPr>
              <a:t>Steady-state</a:t>
            </a:r>
            <a:r>
              <a:rPr lang="en-US" sz="1600" spc="-80" dirty="0" smtClean="0">
                <a:solidFill>
                  <a:srgbClr val="002060"/>
                </a:solidFill>
                <a:latin typeface="Arial Unicode MS" pitchFamily="34" charset="-128"/>
                <a:ea typeface="Arial Unicode MS" pitchFamily="34" charset="-128"/>
                <a:cs typeface="Arial Unicode MS" pitchFamily="34" charset="-128"/>
              </a:rPr>
              <a:t> : strain rate is constant at constant stress. </a:t>
            </a:r>
          </a:p>
        </p:txBody>
      </p:sp>
      <p:pic>
        <p:nvPicPr>
          <p:cNvPr id="12" name="Picture 11" descr="flow-behaviors_1.jpg"/>
          <p:cNvPicPr>
            <a:picLocks noChangeAspect="1"/>
          </p:cNvPicPr>
          <p:nvPr/>
        </p:nvPicPr>
        <p:blipFill>
          <a:blip r:embed="rId2" cstate="print"/>
          <a:stretch>
            <a:fillRect/>
          </a:stretch>
        </p:blipFill>
        <p:spPr>
          <a:xfrm>
            <a:off x="5354922" y="3276599"/>
            <a:ext cx="3429297" cy="2729347"/>
          </a:xfrm>
          <a:prstGeom prst="rect">
            <a:avLst/>
          </a:prstGeom>
        </p:spPr>
      </p:pic>
      <p:sp>
        <p:nvSpPr>
          <p:cNvPr id="14" name="Text Box 6"/>
          <p:cNvSpPr txBox="1">
            <a:spLocks noChangeArrowheads="1"/>
          </p:cNvSpPr>
          <p:nvPr/>
        </p:nvSpPr>
        <p:spPr bwMode="auto">
          <a:xfrm>
            <a:off x="234282" y="4024747"/>
            <a:ext cx="4800600" cy="338554"/>
          </a:xfrm>
          <a:prstGeom prst="rect">
            <a:avLst/>
          </a:prstGeom>
          <a:noFill/>
          <a:ln w="9525">
            <a:noFill/>
            <a:miter lim="800000"/>
            <a:headEnd/>
            <a:tailEnd/>
          </a:ln>
          <a:effectLst/>
        </p:spPr>
        <p:txBody>
          <a:bodyPr wrap="square">
            <a:spAutoFit/>
          </a:bodyPr>
          <a:lstStyle/>
          <a:p>
            <a:pPr algn="just">
              <a:spcBef>
                <a:spcPts val="600"/>
              </a:spcBef>
            </a:pPr>
            <a:r>
              <a:rPr lang="en-US" altLang="zh-TW" sz="1600" dirty="0" smtClean="0">
                <a:solidFill>
                  <a:srgbClr val="002060"/>
                </a:solidFill>
                <a:latin typeface="Arial Unicode MS" pitchFamily="34" charset="-128"/>
                <a:ea typeface="Arial Unicode MS" pitchFamily="34" charset="-128"/>
                <a:cs typeface="Arial Unicode MS" pitchFamily="34" charset="-128"/>
              </a:rPr>
              <a:t>- </a:t>
            </a:r>
            <a:r>
              <a:rPr lang="en-US" altLang="zh-TW" sz="1600" spc="-70" dirty="0" smtClean="0">
                <a:solidFill>
                  <a:srgbClr val="C00000"/>
                </a:solidFill>
                <a:latin typeface="Arial Unicode MS" pitchFamily="34" charset="-128"/>
                <a:ea typeface="Arial Unicode MS" pitchFamily="34" charset="-128"/>
                <a:cs typeface="Arial Unicode MS" pitchFamily="34" charset="-128"/>
              </a:rPr>
              <a:t>Hardening</a:t>
            </a:r>
            <a:r>
              <a:rPr lang="en-US" altLang="zh-TW" sz="1600" spc="-70" dirty="0" smtClean="0">
                <a:solidFill>
                  <a:srgbClr val="002060"/>
                </a:solidFill>
                <a:latin typeface="Arial Unicode MS" pitchFamily="34" charset="-128"/>
                <a:ea typeface="Arial Unicode MS" pitchFamily="34" charset="-128"/>
                <a:cs typeface="Arial Unicode MS" pitchFamily="34" charset="-128"/>
              </a:rPr>
              <a:t> : strain rate decelerates at constant stress</a:t>
            </a:r>
            <a:r>
              <a:rPr lang="en-US" sz="1600" spc="-70" dirty="0" smtClean="0">
                <a:solidFill>
                  <a:srgbClr val="002060"/>
                </a:solidFill>
                <a:latin typeface="Arial Unicode MS" pitchFamily="34" charset="-128"/>
                <a:ea typeface="Arial Unicode MS" pitchFamily="34" charset="-128"/>
                <a:cs typeface="Arial Unicode MS" pitchFamily="34" charset="-128"/>
              </a:rPr>
              <a:t>.</a:t>
            </a:r>
          </a:p>
        </p:txBody>
      </p:sp>
      <p:sp>
        <p:nvSpPr>
          <p:cNvPr id="15" name="Text Box 6"/>
          <p:cNvSpPr txBox="1">
            <a:spLocks noChangeArrowheads="1"/>
          </p:cNvSpPr>
          <p:nvPr/>
        </p:nvSpPr>
        <p:spPr bwMode="auto">
          <a:xfrm>
            <a:off x="234282" y="4371993"/>
            <a:ext cx="4800600" cy="338554"/>
          </a:xfrm>
          <a:prstGeom prst="rect">
            <a:avLst/>
          </a:prstGeom>
          <a:noFill/>
          <a:ln w="9525">
            <a:noFill/>
            <a:miter lim="800000"/>
            <a:headEnd/>
            <a:tailEnd/>
          </a:ln>
          <a:effectLst/>
        </p:spPr>
        <p:txBody>
          <a:bodyPr wrap="square">
            <a:spAutoFit/>
          </a:bodyPr>
          <a:lstStyle/>
          <a:p>
            <a:pPr algn="just">
              <a:spcBef>
                <a:spcPts val="600"/>
              </a:spcBef>
            </a:pPr>
            <a:r>
              <a:rPr lang="en-US" sz="1600" dirty="0" smtClean="0">
                <a:solidFill>
                  <a:srgbClr val="002060"/>
                </a:solidFill>
                <a:latin typeface="Arial Unicode MS" pitchFamily="34" charset="-128"/>
                <a:ea typeface="Arial Unicode MS" pitchFamily="34" charset="-128"/>
                <a:cs typeface="Arial Unicode MS" pitchFamily="34" charset="-128"/>
              </a:rPr>
              <a:t>- </a:t>
            </a:r>
            <a:r>
              <a:rPr lang="en-US" altLang="zh-TW" sz="1600" spc="-50" dirty="0" smtClean="0">
                <a:solidFill>
                  <a:srgbClr val="C00000"/>
                </a:solidFill>
                <a:latin typeface="Arial Unicode MS" pitchFamily="34" charset="-128"/>
                <a:ea typeface="Arial Unicode MS" pitchFamily="34" charset="-128"/>
                <a:cs typeface="Arial Unicode MS" pitchFamily="34" charset="-128"/>
              </a:rPr>
              <a:t>Softening</a:t>
            </a:r>
            <a:r>
              <a:rPr lang="en-US" altLang="zh-TW" sz="1600" spc="-50" dirty="0" smtClean="0">
                <a:solidFill>
                  <a:srgbClr val="002060"/>
                </a:solidFill>
                <a:latin typeface="Arial Unicode MS" pitchFamily="34" charset="-128"/>
                <a:ea typeface="Arial Unicode MS" pitchFamily="34" charset="-128"/>
                <a:cs typeface="Arial Unicode MS" pitchFamily="34" charset="-128"/>
              </a:rPr>
              <a:t> : strain rate accelerates at constant stress.</a:t>
            </a:r>
            <a:endParaRPr lang="en-US" sz="1600" dirty="0" smtClean="0">
              <a:solidFill>
                <a:srgbClr val="002060"/>
              </a:solidFill>
              <a:latin typeface="Arial Unicode MS" pitchFamily="34" charset="-128"/>
              <a:ea typeface="Arial Unicode MS" pitchFamily="34" charset="-128"/>
              <a:cs typeface="Arial Unicode MS" pitchFamily="34" charset="-128"/>
            </a:endParaRPr>
          </a:p>
        </p:txBody>
      </p:sp>
      <p:pic>
        <p:nvPicPr>
          <p:cNvPr id="16" name="Picture 15" descr="flow-behaviors_2.jpg"/>
          <p:cNvPicPr>
            <a:picLocks noChangeAspect="1"/>
          </p:cNvPicPr>
          <p:nvPr/>
        </p:nvPicPr>
        <p:blipFill>
          <a:blip r:embed="rId3" cstate="print"/>
          <a:stretch>
            <a:fillRect/>
          </a:stretch>
        </p:blipFill>
        <p:spPr>
          <a:xfrm>
            <a:off x="5354922" y="3276599"/>
            <a:ext cx="3429297" cy="2729347"/>
          </a:xfrm>
          <a:prstGeom prst="rect">
            <a:avLst/>
          </a:prstGeom>
        </p:spPr>
      </p:pic>
      <p:pic>
        <p:nvPicPr>
          <p:cNvPr id="17" name="Picture 16" descr="flow-behaviors_3.jpg"/>
          <p:cNvPicPr>
            <a:picLocks noChangeAspect="1"/>
          </p:cNvPicPr>
          <p:nvPr/>
        </p:nvPicPr>
        <p:blipFill>
          <a:blip r:embed="rId4" cstate="print"/>
          <a:stretch>
            <a:fillRect/>
          </a:stretch>
        </p:blipFill>
        <p:spPr>
          <a:xfrm>
            <a:off x="5354923" y="3276600"/>
            <a:ext cx="3429297" cy="2729347"/>
          </a:xfrm>
          <a:prstGeom prst="rect">
            <a:avLst/>
          </a:prstGeom>
        </p:spPr>
      </p:pic>
      <p:sp>
        <p:nvSpPr>
          <p:cNvPr id="19" name="Text Box 6"/>
          <p:cNvSpPr txBox="1">
            <a:spLocks noChangeArrowheads="1"/>
          </p:cNvSpPr>
          <p:nvPr/>
        </p:nvSpPr>
        <p:spPr bwMode="auto">
          <a:xfrm>
            <a:off x="204100" y="1143000"/>
            <a:ext cx="8580120" cy="707886"/>
          </a:xfrm>
          <a:prstGeom prst="rect">
            <a:avLst/>
          </a:prstGeom>
          <a:noFill/>
          <a:ln w="9525">
            <a:noFill/>
            <a:miter lim="800000"/>
            <a:headEnd/>
            <a:tailEnd/>
          </a:ln>
          <a:effectLst/>
        </p:spPr>
        <p:txBody>
          <a:bodyPr wrap="square">
            <a:spAutoFit/>
          </a:bodyPr>
          <a:lstStyle/>
          <a:p>
            <a:pPr algn="just">
              <a:spcBef>
                <a:spcPct val="50000"/>
              </a:spcBef>
            </a:pPr>
            <a:r>
              <a:rPr lang="en-US" sz="1200" dirty="0" smtClean="0">
                <a:latin typeface="Wingdings" pitchFamily="2" charset="2"/>
              </a:rPr>
              <a:t>l</a:t>
            </a:r>
            <a:r>
              <a:rPr lang="en-US" sz="2000" dirty="0" smtClean="0">
                <a:latin typeface="Comic Sans MS" pitchFamily="66" charset="0"/>
              </a:rPr>
              <a:t> </a:t>
            </a:r>
            <a:r>
              <a:rPr lang="en-US" altLang="zh-TW" sz="2000" dirty="0" smtClean="0">
                <a:solidFill>
                  <a:srgbClr val="002060"/>
                </a:solidFill>
                <a:latin typeface="Arial Unicode MS" pitchFamily="34" charset="-128"/>
                <a:ea typeface="Arial Unicode MS" pitchFamily="34" charset="-128"/>
                <a:cs typeface="Arial Unicode MS" pitchFamily="34" charset="-128"/>
              </a:rPr>
              <a:t>Applied stress induces </a:t>
            </a:r>
            <a:r>
              <a:rPr lang="en-US" altLang="zh-TW" sz="2000" dirty="0" smtClean="0">
                <a:solidFill>
                  <a:srgbClr val="C00000"/>
                </a:solidFill>
                <a:latin typeface="Arial Unicode MS" pitchFamily="34" charset="-128"/>
                <a:ea typeface="Arial Unicode MS" pitchFamily="34" charset="-128"/>
                <a:cs typeface="Arial Unicode MS" pitchFamily="34" charset="-128"/>
              </a:rPr>
              <a:t>flow</a:t>
            </a:r>
            <a:r>
              <a:rPr lang="en-US" sz="2000" dirty="0" smtClean="0">
                <a:solidFill>
                  <a:srgbClr val="002060"/>
                </a:solidFill>
                <a:latin typeface="Arial Unicode MS" pitchFamily="34" charset="-128"/>
                <a:ea typeface="Arial Unicode MS" pitchFamily="34" charset="-128"/>
                <a:cs typeface="Arial Unicode MS" pitchFamily="34" charset="-128"/>
              </a:rPr>
              <a:t> (or creep) : at constant stress, deformation is </a:t>
            </a:r>
            <a:r>
              <a:rPr lang="en-US" sz="2000" dirty="0" smtClean="0">
                <a:solidFill>
                  <a:srgbClr val="C00000"/>
                </a:solidFill>
                <a:latin typeface="Arial Unicode MS" pitchFamily="34" charset="-128"/>
                <a:ea typeface="Arial Unicode MS" pitchFamily="34" charset="-128"/>
                <a:cs typeface="Arial Unicode MS" pitchFamily="34" charset="-128"/>
              </a:rPr>
              <a:t>time-dependent</a:t>
            </a:r>
            <a:r>
              <a:rPr lang="en-US" sz="2000" dirty="0" smtClean="0">
                <a:solidFill>
                  <a:srgbClr val="002060"/>
                </a:solidFill>
                <a:latin typeface="Arial Unicode MS" pitchFamily="34" charset="-128"/>
                <a:ea typeface="Arial Unicode MS" pitchFamily="34" charset="-128"/>
                <a:cs typeface="Arial Unicode MS" pitchFamily="34" charset="-128"/>
              </a:rPr>
              <a:t>, with given </a:t>
            </a:r>
            <a:r>
              <a:rPr lang="en-US" sz="2000" dirty="0" smtClean="0">
                <a:solidFill>
                  <a:srgbClr val="C00000"/>
                </a:solidFill>
                <a:latin typeface="Arial Unicode MS" pitchFamily="34" charset="-128"/>
                <a:ea typeface="Arial Unicode MS" pitchFamily="34" charset="-128"/>
                <a:cs typeface="Arial Unicode MS" pitchFamily="34" charset="-128"/>
              </a:rPr>
              <a:t>strain-rate</a:t>
            </a:r>
            <a:r>
              <a:rPr lang="en-US" sz="1600" dirty="0" smtClean="0">
                <a:solidFill>
                  <a:srgbClr val="002060"/>
                </a:solidFill>
                <a:latin typeface="Arial Unicode MS" pitchFamily="34" charset="-128"/>
                <a:ea typeface="Arial Unicode MS" pitchFamily="34" charset="-128"/>
                <a:cs typeface="Arial Unicode MS"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27828" y="2263914"/>
            <a:ext cx="896112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altLang="zh-TW" sz="2000" spc="-50" dirty="0" smtClean="0">
                <a:solidFill>
                  <a:srgbClr val="C00000"/>
                </a:solidFill>
                <a:latin typeface="Arial" pitchFamily="34" charset="0"/>
                <a:cs typeface="Arial" pitchFamily="34" charset="0"/>
              </a:rPr>
              <a:t>Newtonian</a:t>
            </a:r>
            <a:r>
              <a:rPr lang="en-US" altLang="zh-TW" sz="2000" spc="-50" dirty="0" smtClean="0">
                <a:solidFill>
                  <a:srgbClr val="002060"/>
                </a:solidFill>
                <a:latin typeface="Arial" pitchFamily="34" charset="0"/>
                <a:cs typeface="Arial" pitchFamily="34" charset="0"/>
              </a:rPr>
              <a:t> fluid</a:t>
            </a:r>
            <a:r>
              <a:rPr lang="en-US" sz="2000" spc="-50" dirty="0" smtClean="0">
                <a:solidFill>
                  <a:srgbClr val="002060"/>
                </a:solidFill>
                <a:latin typeface="Arial" pitchFamily="34" charset="0"/>
                <a:cs typeface="Arial" pitchFamily="34" charset="0"/>
              </a:rPr>
              <a:t> : shear strain-rate depends linearly on the applied shear stress</a:t>
            </a:r>
            <a:r>
              <a:rPr lang="en-US" sz="2000" dirty="0" smtClean="0">
                <a:solidFill>
                  <a:srgbClr val="002060"/>
                </a:solidFill>
                <a:latin typeface="Arial" pitchFamily="34" charset="0"/>
                <a:cs typeface="Arial" pitchFamily="34" charset="0"/>
              </a:rPr>
              <a:t> :</a:t>
            </a:r>
          </a:p>
        </p:txBody>
      </p:sp>
      <p:sp>
        <p:nvSpPr>
          <p:cNvPr id="4" name="Text Box 6"/>
          <p:cNvSpPr txBox="1">
            <a:spLocks noChangeArrowheads="1"/>
          </p:cNvSpPr>
          <p:nvPr/>
        </p:nvSpPr>
        <p:spPr bwMode="auto">
          <a:xfrm>
            <a:off x="2330948" y="2797314"/>
            <a:ext cx="1676400" cy="400110"/>
          </a:xfrm>
          <a:prstGeom prst="rect">
            <a:avLst/>
          </a:prstGeom>
          <a:noFill/>
          <a:ln w="9525">
            <a:noFill/>
            <a:miter lim="800000"/>
            <a:headEnd/>
            <a:tailEnd/>
          </a:ln>
          <a:effectLst/>
        </p:spPr>
        <p:txBody>
          <a:bodyPr wrap="square">
            <a:spAutoFit/>
          </a:bodyPr>
          <a:lstStyle/>
          <a:p>
            <a:pPr algn="just">
              <a:spcBef>
                <a:spcPts val="600"/>
              </a:spcBef>
              <a:defRPr/>
            </a:pPr>
            <a:r>
              <a:rPr lang="fr-CH" sz="2000" dirty="0" smtClean="0">
                <a:solidFill>
                  <a:srgbClr val="002060"/>
                </a:solidFill>
                <a:latin typeface="Symbol" pitchFamily="18" charset="2"/>
                <a:ea typeface="Arial Unicode MS" pitchFamily="34" charset="-128"/>
                <a:cs typeface="Arial Unicode MS" pitchFamily="34" charset="-128"/>
              </a:rPr>
              <a:t>h</a:t>
            </a:r>
            <a:r>
              <a:rPr lang="en-US" sz="2000" dirty="0" smtClean="0">
                <a:solidFill>
                  <a:srgbClr val="002060"/>
                </a:solidFill>
                <a:latin typeface="Arial Unicode MS" pitchFamily="34" charset="-128"/>
                <a:ea typeface="Arial Unicode MS" pitchFamily="34" charset="-128"/>
                <a:cs typeface="Arial Unicode MS" pitchFamily="34" charset="-128"/>
              </a:rPr>
              <a:t> is </a:t>
            </a:r>
            <a:r>
              <a:rPr lang="en-US" sz="2000" dirty="0" smtClean="0">
                <a:solidFill>
                  <a:srgbClr val="C00000"/>
                </a:solidFill>
                <a:latin typeface="Arial Unicode MS" pitchFamily="34" charset="-128"/>
                <a:ea typeface="Arial Unicode MS" pitchFamily="34" charset="-128"/>
                <a:cs typeface="Arial Unicode MS" pitchFamily="34" charset="-128"/>
              </a:rPr>
              <a:t>viscosity</a:t>
            </a:r>
            <a:endParaRPr lang="fr-CH" sz="2000" dirty="0" smtClean="0">
              <a:solidFill>
                <a:srgbClr val="002060"/>
              </a:solidFill>
              <a:latin typeface="Arial Unicode MS" pitchFamily="34" charset="-128"/>
              <a:ea typeface="Arial Unicode MS" pitchFamily="34" charset="-128"/>
              <a:cs typeface="Arial Unicode MS" pitchFamily="34" charset="-128"/>
            </a:endParaRPr>
          </a:p>
        </p:txBody>
      </p:sp>
      <p:sp>
        <p:nvSpPr>
          <p:cNvPr id="5" name="Text Box 6"/>
          <p:cNvSpPr txBox="1">
            <a:spLocks noChangeArrowheads="1"/>
          </p:cNvSpPr>
          <p:nvPr/>
        </p:nvSpPr>
        <p:spPr bwMode="auto">
          <a:xfrm>
            <a:off x="227828" y="3254514"/>
            <a:ext cx="8610600" cy="907941"/>
          </a:xfrm>
          <a:prstGeom prst="rect">
            <a:avLst/>
          </a:prstGeom>
          <a:noFill/>
          <a:ln w="9525">
            <a:noFill/>
            <a:miter lim="800000"/>
            <a:headEnd/>
            <a:tailEnd/>
          </a:ln>
          <a:effectLst/>
        </p:spPr>
        <p:txBody>
          <a:bodyPr wrap="square">
            <a:spAutoFit/>
          </a:bodyPr>
          <a:lstStyle/>
          <a:p>
            <a:pPr>
              <a:spcBef>
                <a:spcPct val="50000"/>
              </a:spcBef>
            </a:pPr>
            <a:r>
              <a:rPr lang="en-US" altLang="zh-TW" sz="1600" dirty="0" smtClean="0">
                <a:solidFill>
                  <a:srgbClr val="002060"/>
                </a:solidFill>
                <a:latin typeface="Arial" pitchFamily="34" charset="0"/>
                <a:cs typeface="Arial" pitchFamily="34" charset="0"/>
              </a:rPr>
              <a:t>- Viscosity opposes flow.</a:t>
            </a:r>
          </a:p>
          <a:p>
            <a:pPr>
              <a:spcBef>
                <a:spcPts val="600"/>
              </a:spcBef>
            </a:pPr>
            <a:r>
              <a:rPr lang="en-US" altLang="zh-TW" sz="1600" dirty="0" smtClean="0">
                <a:solidFill>
                  <a:srgbClr val="002060"/>
                </a:solidFill>
                <a:latin typeface="Arial" pitchFamily="34" charset="0"/>
                <a:cs typeface="Arial" pitchFamily="34" charset="0"/>
              </a:rPr>
              <a:t>- In Earth mantle materials and ices, viscosity </a:t>
            </a:r>
            <a:r>
              <a:rPr lang="en-US" altLang="zh-TW" sz="1600" dirty="0" smtClean="0">
                <a:solidFill>
                  <a:srgbClr val="C00000"/>
                </a:solidFill>
                <a:latin typeface="Arial" pitchFamily="34" charset="0"/>
                <a:cs typeface="Arial" pitchFamily="34" charset="0"/>
              </a:rPr>
              <a:t>decreases</a:t>
            </a:r>
            <a:r>
              <a:rPr lang="en-US" altLang="zh-TW" sz="1600" dirty="0" smtClean="0">
                <a:solidFill>
                  <a:srgbClr val="002060"/>
                </a:solidFill>
                <a:latin typeface="Arial" pitchFamily="34" charset="0"/>
                <a:cs typeface="Arial" pitchFamily="34" charset="0"/>
              </a:rPr>
              <a:t> with </a:t>
            </a:r>
            <a:r>
              <a:rPr lang="en-US" altLang="zh-TW" sz="1600" dirty="0" smtClean="0">
                <a:solidFill>
                  <a:srgbClr val="C00000"/>
                </a:solidFill>
                <a:latin typeface="Arial" pitchFamily="34" charset="0"/>
                <a:cs typeface="Arial" pitchFamily="34" charset="0"/>
              </a:rPr>
              <a:t>temperature</a:t>
            </a:r>
            <a:r>
              <a:rPr lang="en-US" altLang="zh-TW" sz="1600" dirty="0" smtClean="0">
                <a:solidFill>
                  <a:srgbClr val="002060"/>
                </a:solidFill>
                <a:latin typeface="Arial" pitchFamily="34" charset="0"/>
                <a:cs typeface="Arial" pitchFamily="34" charset="0"/>
              </a:rPr>
              <a:t> : hot regions flow more easily than cold ones.</a:t>
            </a:r>
            <a:endParaRPr lang="en-US" sz="1600" dirty="0" smtClean="0">
              <a:solidFill>
                <a:srgbClr val="002060"/>
              </a:solidFill>
              <a:latin typeface="Arial" pitchFamily="34" charset="0"/>
              <a:cs typeface="Arial" pitchFamily="34" charset="0"/>
            </a:endParaRPr>
          </a:p>
        </p:txBody>
      </p:sp>
      <p:graphicFrame>
        <p:nvGraphicFramePr>
          <p:cNvPr id="6" name="Object 8"/>
          <p:cNvGraphicFramePr>
            <a:graphicFrameLocks noChangeAspect="1"/>
          </p:cNvGraphicFramePr>
          <p:nvPr>
            <p:extLst>
              <p:ext uri="{D42A27DB-BD31-4B8C-83A1-F6EECF244321}">
                <p14:modId xmlns:p14="http://schemas.microsoft.com/office/powerpoint/2010/main" val="1000732249"/>
              </p:ext>
            </p:extLst>
          </p:nvPr>
        </p:nvGraphicFramePr>
        <p:xfrm>
          <a:off x="1187948" y="2797314"/>
          <a:ext cx="987425" cy="368300"/>
        </p:xfrm>
        <a:graphic>
          <a:graphicData uri="http://schemas.openxmlformats.org/presentationml/2006/ole">
            <mc:AlternateContent xmlns:mc="http://schemas.openxmlformats.org/markup-compatibility/2006">
              <mc:Choice xmlns:v="urn:schemas-microsoft-com:vml" Requires="v">
                <p:oleObj spid="_x0000_s75790" name="Equation" r:id="rId4" imgW="545760" imgH="203040" progId="Equation.3">
                  <p:embed/>
                </p:oleObj>
              </mc:Choice>
              <mc:Fallback>
                <p:oleObj name="Equation" r:id="rId4" imgW="54576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948" y="2797314"/>
                        <a:ext cx="987425" cy="36830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7" name="Rectangle 6"/>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8" name="Title 6"/>
          <p:cNvSpPr>
            <a:spLocks noGrp="1"/>
          </p:cNvSpPr>
          <p:nvPr>
            <p:ph type="title"/>
          </p:nvPr>
        </p:nvSpPr>
        <p:spPr>
          <a:xfrm>
            <a:off x="76200" y="142828"/>
            <a:ext cx="9067800" cy="489790"/>
          </a:xfrm>
        </p:spPr>
        <p:txBody>
          <a:bodyPr>
            <a:noAutofit/>
          </a:bodyPr>
          <a:lstStyle/>
          <a:p>
            <a:pPr algn="l"/>
            <a:r>
              <a:rPr lang="fr-CH" sz="3600" spc="-50" dirty="0" err="1" smtClean="0">
                <a:solidFill>
                  <a:schemeClr val="bg1"/>
                </a:solidFill>
                <a:cs typeface="Arial" pitchFamily="34" charset="0"/>
              </a:rPr>
              <a:t>Viscous</a:t>
            </a:r>
            <a:r>
              <a:rPr lang="fr-CH" sz="3600" spc="-50" dirty="0" smtClean="0">
                <a:solidFill>
                  <a:schemeClr val="bg1"/>
                </a:solidFill>
                <a:cs typeface="Arial" pitchFamily="34" charset="0"/>
              </a:rPr>
              <a:t> </a:t>
            </a:r>
            <a:r>
              <a:rPr lang="fr-CH" sz="3600" spc="-50" dirty="0" err="1" smtClean="0">
                <a:solidFill>
                  <a:schemeClr val="bg1"/>
                </a:solidFill>
                <a:cs typeface="Arial" pitchFamily="34" charset="0"/>
              </a:rPr>
              <a:t>deformation</a:t>
            </a:r>
            <a:r>
              <a:rPr lang="fr-CH" sz="3600" spc="-50" dirty="0" smtClean="0">
                <a:solidFill>
                  <a:schemeClr val="bg1"/>
                </a:solidFill>
                <a:cs typeface="Arial" pitchFamily="34" charset="0"/>
              </a:rPr>
              <a:t> : constitutive </a:t>
            </a:r>
            <a:r>
              <a:rPr lang="fr-CH" sz="3600" spc="-50" dirty="0" err="1" smtClean="0">
                <a:solidFill>
                  <a:schemeClr val="bg1"/>
                </a:solidFill>
                <a:cs typeface="Arial" pitchFamily="34" charset="0"/>
              </a:rPr>
              <a:t>equation</a:t>
            </a:r>
            <a:endParaRPr lang="fr-CH" sz="3200" i="1" spc="-50" dirty="0">
              <a:solidFill>
                <a:schemeClr val="bg1"/>
              </a:solidFill>
              <a:cs typeface="Arial" pitchFamily="34" charset="0"/>
            </a:endParaRPr>
          </a:p>
        </p:txBody>
      </p:sp>
      <p:sp>
        <p:nvSpPr>
          <p:cNvPr id="9" name="Text Box 6"/>
          <p:cNvSpPr txBox="1">
            <a:spLocks noChangeArrowheads="1"/>
          </p:cNvSpPr>
          <p:nvPr/>
        </p:nvSpPr>
        <p:spPr bwMode="auto">
          <a:xfrm>
            <a:off x="227828" y="1104767"/>
            <a:ext cx="8580120" cy="400110"/>
          </a:xfrm>
          <a:prstGeom prst="rect">
            <a:avLst/>
          </a:prstGeom>
          <a:noFill/>
          <a:ln w="9525">
            <a:noFill/>
            <a:miter lim="800000"/>
            <a:headEnd/>
            <a:tailEnd/>
          </a:ln>
          <a:effectLst/>
        </p:spPr>
        <p:txBody>
          <a:bodyPr wrap="square">
            <a:spAutoFit/>
          </a:bodyPr>
          <a:lstStyle/>
          <a:p>
            <a:pPr algn="just">
              <a:spcBef>
                <a:spcPts val="600"/>
              </a:spcBef>
            </a:pPr>
            <a:r>
              <a:rPr lang="en-US" altLang="zh-TW" sz="1200" dirty="0" smtClean="0">
                <a:latin typeface="Wingdings" pitchFamily="2" charset="2"/>
              </a:rPr>
              <a:t>l</a:t>
            </a:r>
            <a:r>
              <a:rPr lang="en-US" altLang="zh-TW" sz="2000" dirty="0" smtClean="0">
                <a:latin typeface="Arial Unicode MS" pitchFamily="34" charset="-128"/>
                <a:ea typeface="Arial Unicode MS" pitchFamily="34" charset="-128"/>
                <a:cs typeface="Arial Unicode MS" pitchFamily="34" charset="-128"/>
              </a:rPr>
              <a:t> </a:t>
            </a:r>
            <a:r>
              <a:rPr lang="en-US" altLang="zh-TW" sz="2000" dirty="0" smtClean="0">
                <a:solidFill>
                  <a:srgbClr val="002060"/>
                </a:solidFill>
                <a:latin typeface="Arial Unicode MS" pitchFamily="34" charset="-128"/>
                <a:ea typeface="Arial Unicode MS" pitchFamily="34" charset="-128"/>
                <a:cs typeface="Arial Unicode MS" pitchFamily="34" charset="-128"/>
              </a:rPr>
              <a:t>Constitutive equation relates </a:t>
            </a:r>
            <a:r>
              <a:rPr lang="en-US" altLang="zh-TW" sz="2000" dirty="0" smtClean="0">
                <a:solidFill>
                  <a:srgbClr val="C00000"/>
                </a:solidFill>
                <a:latin typeface="Arial Unicode MS" pitchFamily="34" charset="-128"/>
                <a:ea typeface="Arial Unicode MS" pitchFamily="34" charset="-128"/>
                <a:cs typeface="Arial Unicode MS" pitchFamily="34" charset="-128"/>
              </a:rPr>
              <a:t>stress</a:t>
            </a:r>
            <a:r>
              <a:rPr lang="en-US" altLang="zh-TW" sz="2000" dirty="0" smtClean="0">
                <a:solidFill>
                  <a:srgbClr val="002060"/>
                </a:solidFill>
                <a:latin typeface="Arial Unicode MS" pitchFamily="34" charset="-128"/>
                <a:ea typeface="Arial Unicode MS" pitchFamily="34" charset="-128"/>
                <a:cs typeface="Arial Unicode MS" pitchFamily="34" charset="-128"/>
              </a:rPr>
              <a:t> is related to </a:t>
            </a:r>
            <a:r>
              <a:rPr lang="en-US" altLang="zh-TW" sz="2000" dirty="0" smtClean="0">
                <a:solidFill>
                  <a:srgbClr val="C00000"/>
                </a:solidFill>
                <a:latin typeface="Arial Unicode MS" pitchFamily="34" charset="-128"/>
                <a:ea typeface="Arial Unicode MS" pitchFamily="34" charset="-128"/>
                <a:cs typeface="Arial Unicode MS" pitchFamily="34" charset="-128"/>
              </a:rPr>
              <a:t>strain-rate</a:t>
            </a:r>
            <a:r>
              <a:rPr lang="en-US" altLang="zh-TW" sz="2000" dirty="0" smtClean="0">
                <a:solidFill>
                  <a:srgbClr val="002060"/>
                </a:solidFill>
                <a:latin typeface="Arial Unicode MS" pitchFamily="34" charset="-128"/>
                <a:ea typeface="Arial Unicode MS" pitchFamily="34" charset="-128"/>
                <a:cs typeface="Arial Unicode MS" pitchFamily="34" charset="-128"/>
              </a:rPr>
              <a:t>.</a:t>
            </a:r>
          </a:p>
        </p:txBody>
      </p:sp>
      <p:sp>
        <p:nvSpPr>
          <p:cNvPr id="10" name="Text Box 6"/>
          <p:cNvSpPr txBox="1">
            <a:spLocks noChangeArrowheads="1"/>
          </p:cNvSpPr>
          <p:nvPr/>
        </p:nvSpPr>
        <p:spPr bwMode="auto">
          <a:xfrm>
            <a:off x="274810" y="4724400"/>
            <a:ext cx="838200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altLang="zh-TW" sz="2000" dirty="0" smtClean="0">
                <a:solidFill>
                  <a:srgbClr val="C00000"/>
                </a:solidFill>
                <a:latin typeface="Arial" pitchFamily="34" charset="0"/>
                <a:cs typeface="Arial" pitchFamily="34" charset="0"/>
              </a:rPr>
              <a:t>Non-Newtonian</a:t>
            </a:r>
            <a:r>
              <a:rPr lang="en-US" altLang="zh-TW" sz="2000" dirty="0" smtClean="0">
                <a:solidFill>
                  <a:srgbClr val="002060"/>
                </a:solidFill>
                <a:latin typeface="Arial" pitchFamily="34" charset="0"/>
                <a:cs typeface="Arial" pitchFamily="34" charset="0"/>
              </a:rPr>
              <a:t> fluid</a:t>
            </a:r>
            <a:r>
              <a:rPr lang="en-US" sz="2000" dirty="0" smtClean="0">
                <a:solidFill>
                  <a:srgbClr val="002060"/>
                </a:solidFill>
                <a:latin typeface="Arial" pitchFamily="34" charset="0"/>
                <a:cs typeface="Arial" pitchFamily="34" charset="0"/>
              </a:rPr>
              <a:t> : strain-rate is a power law of stress:</a:t>
            </a:r>
          </a:p>
        </p:txBody>
      </p:sp>
      <p:sp>
        <p:nvSpPr>
          <p:cNvPr id="11" name="Text Box 6"/>
          <p:cNvSpPr txBox="1">
            <a:spLocks noChangeArrowheads="1"/>
          </p:cNvSpPr>
          <p:nvPr/>
        </p:nvSpPr>
        <p:spPr bwMode="auto">
          <a:xfrm>
            <a:off x="274810" y="5257800"/>
            <a:ext cx="2865120" cy="338554"/>
          </a:xfrm>
          <a:prstGeom prst="rect">
            <a:avLst/>
          </a:prstGeom>
          <a:noFill/>
          <a:ln w="9525">
            <a:noFill/>
            <a:miter lim="800000"/>
            <a:headEnd/>
            <a:tailEnd/>
          </a:ln>
          <a:effectLst/>
        </p:spPr>
        <p:txBody>
          <a:bodyPr wrap="square">
            <a:spAutoFit/>
          </a:bodyPr>
          <a:lstStyle/>
          <a:p>
            <a:pPr>
              <a:spcBef>
                <a:spcPct val="50000"/>
              </a:spcBef>
            </a:pPr>
            <a:r>
              <a:rPr lang="en-US" altLang="zh-TW" sz="1600" dirty="0" smtClean="0">
                <a:solidFill>
                  <a:srgbClr val="002060"/>
                </a:solidFill>
                <a:latin typeface="Arial" pitchFamily="34" charset="0"/>
                <a:cs typeface="Arial" pitchFamily="34" charset="0"/>
              </a:rPr>
              <a:t>Viscosity depends on stress:</a:t>
            </a:r>
            <a:endParaRPr lang="en-US" sz="1600" dirty="0" smtClean="0">
              <a:solidFill>
                <a:srgbClr val="002060"/>
              </a:solidFill>
              <a:latin typeface="Arial" pitchFamily="34" charset="0"/>
              <a:cs typeface="Arial" pitchFamily="34" charset="0"/>
            </a:endParaRPr>
          </a:p>
        </p:txBody>
      </p:sp>
      <p:graphicFrame>
        <p:nvGraphicFramePr>
          <p:cNvPr id="12" name="Object 12"/>
          <p:cNvGraphicFramePr>
            <a:graphicFrameLocks noChangeAspect="1"/>
          </p:cNvGraphicFramePr>
          <p:nvPr>
            <p:extLst>
              <p:ext uri="{D42A27DB-BD31-4B8C-83A1-F6EECF244321}">
                <p14:modId xmlns:p14="http://schemas.microsoft.com/office/powerpoint/2010/main" val="1792708132"/>
              </p:ext>
            </p:extLst>
          </p:nvPr>
        </p:nvGraphicFramePr>
        <p:xfrm>
          <a:off x="2992291" y="5170496"/>
          <a:ext cx="2205038" cy="460375"/>
        </p:xfrm>
        <a:graphic>
          <a:graphicData uri="http://schemas.openxmlformats.org/presentationml/2006/ole">
            <mc:AlternateContent xmlns:mc="http://schemas.openxmlformats.org/markup-compatibility/2006">
              <mc:Choice xmlns:v="urn:schemas-microsoft-com:vml" Requires="v">
                <p:oleObj spid="_x0000_s75791" name="Equation" r:id="rId6" imgW="1091880" imgH="228600" progId="Equation.3">
                  <p:embed/>
                </p:oleObj>
              </mc:Choice>
              <mc:Fallback>
                <p:oleObj name="Equation" r:id="rId6" imgW="1091880" imgH="228600" progId="Equation.3">
                  <p:embed/>
                  <p:pic>
                    <p:nvPicPr>
                      <p:cNvPr id="0" name=""/>
                      <p:cNvPicPr>
                        <a:picLocks noChangeAspect="1" noChangeArrowheads="1"/>
                      </p:cNvPicPr>
                      <p:nvPr/>
                    </p:nvPicPr>
                    <p:blipFill>
                      <a:blip r:embed="rId7"/>
                      <a:srcRect/>
                      <a:stretch>
                        <a:fillRect/>
                      </a:stretch>
                    </p:blipFill>
                    <p:spPr bwMode="auto">
                      <a:xfrm>
                        <a:off x="2992291" y="5170496"/>
                        <a:ext cx="2205038" cy="460375"/>
                      </a:xfrm>
                      <a:prstGeom prst="rect">
                        <a:avLst/>
                      </a:prstGeom>
                      <a:noFill/>
                      <a:extLst/>
                    </p:spPr>
                  </p:pic>
                </p:oleObj>
              </mc:Fallback>
            </mc:AlternateContent>
          </a:graphicData>
        </a:graphic>
      </p:graphicFrame>
    </p:spTree>
    <p:extLst>
      <p:ext uri="{BB962C8B-B14F-4D97-AF65-F5344CB8AC3E}">
        <p14:creationId xmlns:p14="http://schemas.microsoft.com/office/powerpoint/2010/main" val="201914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4" name="Title 6"/>
          <p:cNvSpPr>
            <a:spLocks noGrp="1"/>
          </p:cNvSpPr>
          <p:nvPr>
            <p:ph type="title"/>
          </p:nvPr>
        </p:nvSpPr>
        <p:spPr>
          <a:xfrm>
            <a:off x="76200" y="142828"/>
            <a:ext cx="9067800" cy="489790"/>
          </a:xfrm>
        </p:spPr>
        <p:txBody>
          <a:bodyPr>
            <a:noAutofit/>
          </a:bodyPr>
          <a:lstStyle/>
          <a:p>
            <a:pPr algn="l"/>
            <a:r>
              <a:rPr lang="fr-CH" sz="3600" spc="-50" dirty="0" err="1" smtClean="0">
                <a:solidFill>
                  <a:schemeClr val="bg1"/>
                </a:solidFill>
                <a:cs typeface="Arial" pitchFamily="34" charset="0"/>
              </a:rPr>
              <a:t>Viscous</a:t>
            </a:r>
            <a:r>
              <a:rPr lang="fr-CH" sz="3600" spc="-50" dirty="0" smtClean="0">
                <a:solidFill>
                  <a:schemeClr val="bg1"/>
                </a:solidFill>
                <a:cs typeface="Arial" pitchFamily="34" charset="0"/>
              </a:rPr>
              <a:t> </a:t>
            </a:r>
            <a:r>
              <a:rPr lang="fr-CH" sz="3600" spc="-50" dirty="0" err="1" smtClean="0">
                <a:solidFill>
                  <a:schemeClr val="bg1"/>
                </a:solidFill>
                <a:cs typeface="Arial" pitchFamily="34" charset="0"/>
              </a:rPr>
              <a:t>deformation</a:t>
            </a:r>
            <a:r>
              <a:rPr lang="fr-CH" sz="3600" spc="-50" dirty="0" smtClean="0">
                <a:solidFill>
                  <a:schemeClr val="bg1"/>
                </a:solidFill>
                <a:cs typeface="Arial" pitchFamily="34" charset="0"/>
              </a:rPr>
              <a:t> : </a:t>
            </a:r>
            <a:r>
              <a:rPr lang="fr-CH" sz="3600" spc="-50" dirty="0" err="1" smtClean="0">
                <a:solidFill>
                  <a:schemeClr val="bg1"/>
                </a:solidFill>
                <a:cs typeface="Arial" pitchFamily="34" charset="0"/>
              </a:rPr>
              <a:t>planetary</a:t>
            </a:r>
            <a:r>
              <a:rPr lang="fr-CH" sz="3600" spc="-50" dirty="0" smtClean="0">
                <a:solidFill>
                  <a:schemeClr val="bg1"/>
                </a:solidFill>
                <a:cs typeface="Arial" pitchFamily="34" charset="0"/>
              </a:rPr>
              <a:t> </a:t>
            </a:r>
            <a:r>
              <a:rPr lang="fr-CH" sz="3600" spc="-50" dirty="0" err="1" smtClean="0">
                <a:solidFill>
                  <a:schemeClr val="bg1"/>
                </a:solidFill>
                <a:cs typeface="Arial" pitchFamily="34" charset="0"/>
              </a:rPr>
              <a:t>materials</a:t>
            </a:r>
            <a:endParaRPr lang="fr-CH" sz="3200" i="1" spc="-50" dirty="0">
              <a:solidFill>
                <a:schemeClr val="bg1"/>
              </a:solidFill>
              <a:cs typeface="Arial" pitchFamily="34" charset="0"/>
            </a:endParaRPr>
          </a:p>
        </p:txBody>
      </p:sp>
      <p:pic>
        <p:nvPicPr>
          <p:cNvPr id="23" name="Picture 22" descr="rheology-ice-vs-stress.jpg"/>
          <p:cNvPicPr>
            <a:picLocks noChangeAspect="1"/>
          </p:cNvPicPr>
          <p:nvPr/>
        </p:nvPicPr>
        <p:blipFill>
          <a:blip r:embed="rId2" cstate="print"/>
          <a:stretch>
            <a:fillRect/>
          </a:stretch>
        </p:blipFill>
        <p:spPr>
          <a:xfrm>
            <a:off x="2532249" y="2965853"/>
            <a:ext cx="4038601" cy="3133245"/>
          </a:xfrm>
          <a:prstGeom prst="rect">
            <a:avLst/>
          </a:prstGeom>
        </p:spPr>
      </p:pic>
      <p:sp>
        <p:nvSpPr>
          <p:cNvPr id="25" name="Rectangle 24"/>
          <p:cNvSpPr/>
          <p:nvPr/>
        </p:nvSpPr>
        <p:spPr>
          <a:xfrm>
            <a:off x="187702" y="914400"/>
            <a:ext cx="8727697" cy="1123384"/>
          </a:xfrm>
          <a:prstGeom prst="rect">
            <a:avLst/>
          </a:prstGeom>
        </p:spPr>
        <p:txBody>
          <a:bodyPr wrap="square">
            <a:spAutoFit/>
          </a:bodyPr>
          <a:lstStyle/>
          <a:p>
            <a:pPr algn="just"/>
            <a:r>
              <a:rPr lang="en-US" altLang="zh-TW" sz="1200" dirty="0" smtClean="0">
                <a:latin typeface="Wingdings" pitchFamily="2" charset="2"/>
              </a:rPr>
              <a:t>l</a:t>
            </a:r>
            <a:r>
              <a:rPr lang="en-US" altLang="zh-TW" sz="2000" dirty="0" smtClean="0">
                <a:latin typeface="Comic Sans MS" pitchFamily="66" charset="0"/>
              </a:rPr>
              <a:t> </a:t>
            </a:r>
            <a:r>
              <a:rPr lang="en-US" altLang="zh-TW" sz="2000" dirty="0" smtClean="0">
                <a:solidFill>
                  <a:srgbClr val="002060"/>
                </a:solidFill>
                <a:latin typeface="Arial" pitchFamily="34" charset="0"/>
                <a:cs typeface="Arial" pitchFamily="34" charset="0"/>
              </a:rPr>
              <a:t>In Earth materials and ices :</a:t>
            </a:r>
          </a:p>
          <a:p>
            <a:pPr algn="just">
              <a:spcBef>
                <a:spcPts val="1200"/>
              </a:spcBef>
            </a:pPr>
            <a:r>
              <a:rPr lang="en-US" altLang="zh-TW" sz="1600" dirty="0" smtClean="0">
                <a:solidFill>
                  <a:srgbClr val="002060"/>
                </a:solidFill>
                <a:latin typeface="Arial" pitchFamily="34" charset="0"/>
                <a:cs typeface="Arial" pitchFamily="34" charset="0"/>
              </a:rPr>
              <a:t>- Behavior </a:t>
            </a:r>
            <a:r>
              <a:rPr lang="en-US" altLang="zh-TW" sz="1600" spc="-40" dirty="0" smtClean="0">
                <a:solidFill>
                  <a:srgbClr val="002060"/>
                </a:solidFill>
                <a:latin typeface="Arial" pitchFamily="34" charset="0"/>
                <a:cs typeface="Arial" pitchFamily="34" charset="0"/>
              </a:rPr>
              <a:t>(Newtonian or non-Newtonian</a:t>
            </a:r>
            <a:r>
              <a:rPr lang="en-US" altLang="zh-TW" sz="1600" spc="-50" dirty="0" smtClean="0">
                <a:solidFill>
                  <a:srgbClr val="002060"/>
                </a:solidFill>
                <a:latin typeface="Arial" pitchFamily="34" charset="0"/>
                <a:cs typeface="Arial" pitchFamily="34" charset="0"/>
              </a:rPr>
              <a:t>)  depends on temperature, pressure, and applied </a:t>
            </a:r>
            <a:r>
              <a:rPr lang="en-US" altLang="zh-TW" sz="1600" dirty="0" smtClean="0">
                <a:solidFill>
                  <a:srgbClr val="002060"/>
                </a:solidFill>
                <a:latin typeface="Arial" pitchFamily="34" charset="0"/>
                <a:cs typeface="Arial" pitchFamily="34" charset="0"/>
              </a:rPr>
              <a:t>stress.</a:t>
            </a:r>
          </a:p>
          <a:p>
            <a:pPr algn="just">
              <a:spcBef>
                <a:spcPts val="600"/>
              </a:spcBef>
            </a:pPr>
            <a:r>
              <a:rPr lang="en-US" altLang="zh-TW" sz="1600" dirty="0" smtClean="0">
                <a:solidFill>
                  <a:srgbClr val="002060"/>
                </a:solidFill>
                <a:latin typeface="Arial" pitchFamily="34" charset="0"/>
                <a:cs typeface="Arial" pitchFamily="34" charset="0"/>
              </a:rPr>
              <a:t>- The </a:t>
            </a:r>
            <a:r>
              <a:rPr lang="en-US" altLang="zh-TW" sz="1600" dirty="0" smtClean="0">
                <a:solidFill>
                  <a:srgbClr val="C00000"/>
                </a:solidFill>
                <a:latin typeface="Arial" pitchFamily="34" charset="0"/>
                <a:cs typeface="Arial" pitchFamily="34" charset="0"/>
              </a:rPr>
              <a:t>dominant mechanism</a:t>
            </a:r>
            <a:r>
              <a:rPr lang="en-US" altLang="zh-TW" sz="1600" dirty="0" smtClean="0">
                <a:solidFill>
                  <a:srgbClr val="002060"/>
                </a:solidFill>
                <a:latin typeface="Arial" pitchFamily="34" charset="0"/>
                <a:cs typeface="Arial" pitchFamily="34" charset="0"/>
              </a:rPr>
              <a:t> is the one that provides the </a:t>
            </a:r>
            <a:r>
              <a:rPr lang="en-US" altLang="zh-TW" sz="1600" dirty="0" smtClean="0">
                <a:solidFill>
                  <a:srgbClr val="C00000"/>
                </a:solidFill>
                <a:latin typeface="Arial" pitchFamily="34" charset="0"/>
                <a:cs typeface="Arial" pitchFamily="34" charset="0"/>
              </a:rPr>
              <a:t>largest strain-rate</a:t>
            </a:r>
            <a:r>
              <a:rPr lang="en-US" altLang="zh-TW" sz="1600" dirty="0" smtClean="0">
                <a:solidFill>
                  <a:srgbClr val="002060"/>
                </a:solidFill>
                <a:latin typeface="Arial" pitchFamily="34" charset="0"/>
                <a:cs typeface="Arial" pitchFamily="34" charset="0"/>
              </a:rPr>
              <a:t>.</a:t>
            </a:r>
          </a:p>
        </p:txBody>
      </p:sp>
      <p:sp>
        <p:nvSpPr>
          <p:cNvPr id="12" name="Rectangle 11"/>
          <p:cNvSpPr/>
          <p:nvPr/>
        </p:nvSpPr>
        <p:spPr>
          <a:xfrm>
            <a:off x="187702" y="2209431"/>
            <a:ext cx="8803897" cy="584775"/>
          </a:xfrm>
          <a:prstGeom prst="rect">
            <a:avLst/>
          </a:prstGeom>
        </p:spPr>
        <p:txBody>
          <a:bodyPr wrap="square">
            <a:spAutoFit/>
          </a:bodyPr>
          <a:lstStyle/>
          <a:p>
            <a:pPr algn="just"/>
            <a:r>
              <a:rPr lang="en-US" altLang="zh-TW" sz="1600" dirty="0" smtClean="0">
                <a:solidFill>
                  <a:srgbClr val="002060"/>
                </a:solidFill>
                <a:latin typeface="Arial" pitchFamily="34" charset="0"/>
                <a:cs typeface="Arial" pitchFamily="34" charset="0"/>
              </a:rPr>
              <a:t>- Example of ice : </a:t>
            </a:r>
            <a:r>
              <a:rPr lang="en-US" altLang="zh-TW" sz="1600" dirty="0" smtClean="0">
                <a:solidFill>
                  <a:srgbClr val="C00000"/>
                </a:solidFill>
                <a:latin typeface="Arial" pitchFamily="34" charset="0"/>
                <a:cs typeface="Arial" pitchFamily="34" charset="0"/>
              </a:rPr>
              <a:t>Newtonian</a:t>
            </a:r>
            <a:r>
              <a:rPr lang="en-US" altLang="zh-TW" sz="1600" dirty="0" smtClean="0">
                <a:solidFill>
                  <a:srgbClr val="002060"/>
                </a:solidFill>
                <a:latin typeface="Arial" pitchFamily="34" charset="0"/>
                <a:cs typeface="Arial" pitchFamily="34" charset="0"/>
              </a:rPr>
              <a:t> at </a:t>
            </a:r>
            <a:r>
              <a:rPr lang="en-US" altLang="zh-TW" sz="1600" dirty="0" smtClean="0">
                <a:solidFill>
                  <a:srgbClr val="C00000"/>
                </a:solidFill>
                <a:latin typeface="Arial" pitchFamily="34" charset="0"/>
                <a:cs typeface="Arial" pitchFamily="34" charset="0"/>
              </a:rPr>
              <a:t>low stress</a:t>
            </a:r>
            <a:r>
              <a:rPr lang="en-US" altLang="zh-TW" sz="1600" dirty="0" smtClean="0">
                <a:solidFill>
                  <a:srgbClr val="002060"/>
                </a:solidFill>
                <a:latin typeface="Arial" pitchFamily="34" charset="0"/>
                <a:cs typeface="Arial" pitchFamily="34" charset="0"/>
              </a:rPr>
              <a:t>, and </a:t>
            </a:r>
            <a:r>
              <a:rPr lang="en-US" altLang="zh-TW" sz="1600" dirty="0" smtClean="0">
                <a:solidFill>
                  <a:srgbClr val="C00000"/>
                </a:solidFill>
                <a:latin typeface="Arial" pitchFamily="34" charset="0"/>
                <a:cs typeface="Arial" pitchFamily="34" charset="0"/>
              </a:rPr>
              <a:t>non-Newtonian</a:t>
            </a:r>
            <a:r>
              <a:rPr lang="en-US" altLang="zh-TW" sz="1600" dirty="0" smtClean="0">
                <a:solidFill>
                  <a:srgbClr val="002060"/>
                </a:solidFill>
                <a:latin typeface="Arial" pitchFamily="34" charset="0"/>
                <a:cs typeface="Arial" pitchFamily="34" charset="0"/>
              </a:rPr>
              <a:t> (with different stress-exponents) at </a:t>
            </a:r>
            <a:r>
              <a:rPr lang="en-US" altLang="zh-TW" sz="1600" dirty="0" smtClean="0">
                <a:solidFill>
                  <a:srgbClr val="C00000"/>
                </a:solidFill>
                <a:latin typeface="Arial" pitchFamily="34" charset="0"/>
                <a:cs typeface="Arial" pitchFamily="34" charset="0"/>
              </a:rPr>
              <a:t>higher stress</a:t>
            </a:r>
            <a:r>
              <a:rPr lang="en-US" altLang="zh-TW" sz="1600" dirty="0" smtClean="0">
                <a:solidFill>
                  <a:srgbClr val="002060"/>
                </a:solidFill>
                <a:latin typeface="Arial" pitchFamily="34" charset="0"/>
                <a:cs typeface="Arial" pitchFamily="34" charset="0"/>
              </a:rPr>
              <a:t>.</a:t>
            </a:r>
          </a:p>
        </p:txBody>
      </p:sp>
      <p:sp>
        <p:nvSpPr>
          <p:cNvPr id="14" name="Rectangle 13"/>
          <p:cNvSpPr/>
          <p:nvPr/>
        </p:nvSpPr>
        <p:spPr>
          <a:xfrm>
            <a:off x="4724400" y="6095426"/>
            <a:ext cx="2209800" cy="338554"/>
          </a:xfrm>
          <a:prstGeom prst="rect">
            <a:avLst/>
          </a:prstGeom>
        </p:spPr>
        <p:txBody>
          <a:bodyPr wrap="square">
            <a:spAutoFit/>
          </a:bodyPr>
          <a:lstStyle/>
          <a:p>
            <a:r>
              <a:rPr lang="en-US" sz="1600" i="1" dirty="0" err="1" smtClean="0">
                <a:latin typeface="Constantia" pitchFamily="18" charset="0"/>
              </a:rPr>
              <a:t>Sotin</a:t>
            </a:r>
            <a:r>
              <a:rPr lang="en-US" sz="1600" i="1" dirty="0" smtClean="0">
                <a:latin typeface="Constantia" pitchFamily="18" charset="0"/>
              </a:rPr>
              <a:t> and </a:t>
            </a:r>
            <a:r>
              <a:rPr lang="en-US" sz="1600" i="1" dirty="0" err="1" smtClean="0">
                <a:latin typeface="Constantia" pitchFamily="18" charset="0"/>
              </a:rPr>
              <a:t>Tobie</a:t>
            </a:r>
            <a:r>
              <a:rPr lang="en-US" sz="1600" i="1" dirty="0" smtClean="0">
                <a:latin typeface="Constantia" pitchFamily="18" charset="0"/>
              </a:rPr>
              <a:t> (2004)</a:t>
            </a:r>
            <a:endParaRPr lang="fr-CH" sz="1600" dirty="0">
              <a:latin typeface="Constantia" pitchFamily="18" charset="0"/>
            </a:endParaRPr>
          </a:p>
        </p:txBody>
      </p:sp>
    </p:spTree>
    <p:extLst>
      <p:ext uri="{BB962C8B-B14F-4D97-AF65-F5344CB8AC3E}">
        <p14:creationId xmlns:p14="http://schemas.microsoft.com/office/powerpoint/2010/main" val="830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6"/>
          <p:cNvSpPr>
            <a:spLocks noGrp="1"/>
          </p:cNvSpPr>
          <p:nvPr>
            <p:ph type="title"/>
          </p:nvPr>
        </p:nvSpPr>
        <p:spPr>
          <a:xfrm>
            <a:off x="1143000" y="357172"/>
            <a:ext cx="6781800" cy="633428"/>
          </a:xfrm>
        </p:spPr>
        <p:txBody>
          <a:bodyPr>
            <a:noAutofit/>
          </a:bodyPr>
          <a:lstStyle/>
          <a:p>
            <a:r>
              <a:rPr lang="en-US" sz="3600" kern="1200" dirty="0" smtClean="0">
                <a:solidFill>
                  <a:srgbClr val="C00000"/>
                </a:solidFill>
                <a:latin typeface="Arial" panose="020B0604020202020204" pitchFamily="34" charset="0"/>
                <a:cs typeface="Arial" panose="020B0604020202020204" pitchFamily="34" charset="0"/>
              </a:rPr>
              <a:t>Stress, strain, and rheology</a:t>
            </a:r>
            <a:endParaRPr lang="fr-CH" sz="3600" dirty="0">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473" y="1676400"/>
            <a:ext cx="5632854" cy="3810000"/>
          </a:xfrm>
          <a:prstGeom prst="rect">
            <a:avLst/>
          </a:prstGeom>
        </p:spPr>
      </p:pic>
    </p:spTree>
    <p:extLst>
      <p:ext uri="{BB962C8B-B14F-4D97-AF65-F5344CB8AC3E}">
        <p14:creationId xmlns:p14="http://schemas.microsoft.com/office/powerpoint/2010/main" val="1804012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slocation-creep.gif"/>
          <p:cNvPicPr>
            <a:picLocks noChangeAspect="1"/>
          </p:cNvPicPr>
          <p:nvPr/>
        </p:nvPicPr>
        <p:blipFill>
          <a:blip r:embed="rId2" cstate="print"/>
          <a:stretch>
            <a:fillRect/>
          </a:stretch>
        </p:blipFill>
        <p:spPr>
          <a:xfrm>
            <a:off x="3771899" y="1859140"/>
            <a:ext cx="5295901" cy="4009660"/>
          </a:xfrm>
          <a:prstGeom prst="rect">
            <a:avLst/>
          </a:prstGeom>
        </p:spPr>
      </p:pic>
      <p:sp>
        <p:nvSpPr>
          <p:cNvPr id="4" name="Rectangle 3"/>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5" name="Title 6"/>
          <p:cNvSpPr>
            <a:spLocks noGrp="1"/>
          </p:cNvSpPr>
          <p:nvPr>
            <p:ph type="title"/>
          </p:nvPr>
        </p:nvSpPr>
        <p:spPr>
          <a:xfrm>
            <a:off x="76200" y="142828"/>
            <a:ext cx="9067800" cy="489790"/>
          </a:xfrm>
        </p:spPr>
        <p:txBody>
          <a:bodyPr>
            <a:noAutofit/>
          </a:bodyPr>
          <a:lstStyle/>
          <a:p>
            <a:pPr algn="l"/>
            <a:r>
              <a:rPr lang="fr-CH" sz="3600" spc="-50" dirty="0" err="1" smtClean="0">
                <a:solidFill>
                  <a:schemeClr val="bg1"/>
                </a:solidFill>
                <a:cs typeface="Arial" pitchFamily="34" charset="0"/>
              </a:rPr>
              <a:t>Viscous</a:t>
            </a:r>
            <a:r>
              <a:rPr lang="fr-CH" sz="3600" spc="-50" dirty="0" smtClean="0">
                <a:solidFill>
                  <a:schemeClr val="bg1"/>
                </a:solidFill>
                <a:cs typeface="Arial" pitchFamily="34" charset="0"/>
              </a:rPr>
              <a:t> </a:t>
            </a:r>
            <a:r>
              <a:rPr lang="fr-CH" sz="3600" spc="-50" dirty="0" err="1" smtClean="0">
                <a:solidFill>
                  <a:schemeClr val="bg1"/>
                </a:solidFill>
                <a:cs typeface="Arial" pitchFamily="34" charset="0"/>
              </a:rPr>
              <a:t>deformation</a:t>
            </a:r>
            <a:r>
              <a:rPr lang="fr-CH" sz="3600" spc="-50" dirty="0" smtClean="0">
                <a:solidFill>
                  <a:schemeClr val="bg1"/>
                </a:solidFill>
                <a:cs typeface="Arial" pitchFamily="34" charset="0"/>
              </a:rPr>
              <a:t> at </a:t>
            </a:r>
            <a:r>
              <a:rPr lang="fr-CH" sz="3600" spc="-50" dirty="0" err="1" smtClean="0">
                <a:solidFill>
                  <a:schemeClr val="bg1"/>
                </a:solidFill>
                <a:cs typeface="Arial" pitchFamily="34" charset="0"/>
              </a:rPr>
              <a:t>microscopic</a:t>
            </a:r>
            <a:r>
              <a:rPr lang="fr-CH" sz="3600" spc="-50" dirty="0" smtClean="0">
                <a:solidFill>
                  <a:schemeClr val="bg1"/>
                </a:solidFill>
                <a:cs typeface="Arial" pitchFamily="34" charset="0"/>
              </a:rPr>
              <a:t> </a:t>
            </a:r>
            <a:r>
              <a:rPr lang="fr-CH" sz="3600" spc="-50" dirty="0" err="1" smtClean="0">
                <a:solidFill>
                  <a:schemeClr val="bg1"/>
                </a:solidFill>
                <a:cs typeface="Arial" pitchFamily="34" charset="0"/>
              </a:rPr>
              <a:t>scale</a:t>
            </a:r>
            <a:endParaRPr lang="fr-CH" sz="3200" i="1" spc="-50" dirty="0">
              <a:solidFill>
                <a:schemeClr val="bg1"/>
              </a:solidFill>
              <a:cs typeface="Arial" pitchFamily="34" charset="0"/>
            </a:endParaRPr>
          </a:p>
        </p:txBody>
      </p:sp>
      <p:sp>
        <p:nvSpPr>
          <p:cNvPr id="6" name="Text Box 6"/>
          <p:cNvSpPr txBox="1">
            <a:spLocks noChangeArrowheads="1"/>
          </p:cNvSpPr>
          <p:nvPr/>
        </p:nvSpPr>
        <p:spPr bwMode="auto">
          <a:xfrm>
            <a:off x="228600" y="914400"/>
            <a:ext cx="8686800" cy="707886"/>
          </a:xfrm>
          <a:prstGeom prst="rect">
            <a:avLst/>
          </a:prstGeom>
          <a:noFill/>
          <a:ln w="9525">
            <a:noFill/>
            <a:miter lim="800000"/>
            <a:headEnd/>
            <a:tailEnd/>
          </a:ln>
          <a:effectLst/>
        </p:spPr>
        <p:txBody>
          <a:bodyPr wrap="square">
            <a:spAutoFit/>
          </a:bodyPr>
          <a:lstStyle/>
          <a:p>
            <a:pPr algn="just">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Unicode MS" pitchFamily="34" charset="-128"/>
                <a:ea typeface="Arial Unicode MS" pitchFamily="34" charset="-128"/>
                <a:cs typeface="Arial Unicode MS" pitchFamily="34" charset="-128"/>
              </a:rPr>
              <a:t>At </a:t>
            </a:r>
            <a:r>
              <a:rPr lang="en-US" sz="2000" dirty="0" smtClean="0">
                <a:solidFill>
                  <a:srgbClr val="C00000"/>
                </a:solidFill>
                <a:latin typeface="Arial Unicode MS" pitchFamily="34" charset="-128"/>
                <a:ea typeface="Arial Unicode MS" pitchFamily="34" charset="-128"/>
                <a:cs typeface="Arial Unicode MS" pitchFamily="34" charset="-128"/>
              </a:rPr>
              <a:t>microscopic </a:t>
            </a:r>
            <a:r>
              <a:rPr lang="en-US" sz="2000" dirty="0" smtClean="0">
                <a:solidFill>
                  <a:srgbClr val="002060"/>
                </a:solidFill>
                <a:latin typeface="Arial Unicode MS" pitchFamily="34" charset="-128"/>
                <a:ea typeface="Arial Unicode MS" pitchFamily="34" charset="-128"/>
                <a:cs typeface="Arial Unicode MS" pitchFamily="34" charset="-128"/>
              </a:rPr>
              <a:t>scale, deformation is controlled by propagation of </a:t>
            </a:r>
            <a:r>
              <a:rPr lang="en-US" sz="2000" dirty="0" smtClean="0">
                <a:solidFill>
                  <a:srgbClr val="C00000"/>
                </a:solidFill>
                <a:latin typeface="Arial Unicode MS" pitchFamily="34" charset="-128"/>
                <a:ea typeface="Arial Unicode MS" pitchFamily="34" charset="-128"/>
                <a:cs typeface="Arial Unicode MS" pitchFamily="34" charset="-128"/>
              </a:rPr>
              <a:t>defaults in crystals</a:t>
            </a:r>
            <a:r>
              <a:rPr lang="en-US" sz="1600" dirty="0" smtClean="0">
                <a:solidFill>
                  <a:srgbClr val="002060"/>
                </a:solidFill>
                <a:latin typeface="Arial Unicode MS" pitchFamily="34" charset="-128"/>
                <a:ea typeface="Arial Unicode MS" pitchFamily="34" charset="-128"/>
                <a:cs typeface="Arial Unicode MS" pitchFamily="34" charset="-128"/>
              </a:rPr>
              <a:t> </a:t>
            </a:r>
            <a:r>
              <a:rPr lang="en-US" sz="2000" dirty="0" smtClean="0">
                <a:solidFill>
                  <a:srgbClr val="002060"/>
                </a:solidFill>
                <a:latin typeface="Arial Unicode MS" pitchFamily="34" charset="-128"/>
                <a:ea typeface="Arial Unicode MS" pitchFamily="34" charset="-128"/>
                <a:cs typeface="Arial Unicode MS" pitchFamily="34" charset="-128"/>
              </a:rPr>
              <a:t>(e.g., edge and screw dislocations).</a:t>
            </a:r>
          </a:p>
        </p:txBody>
      </p:sp>
      <p:sp>
        <p:nvSpPr>
          <p:cNvPr id="2" name="Rectangle 1"/>
          <p:cNvSpPr/>
          <p:nvPr/>
        </p:nvSpPr>
        <p:spPr>
          <a:xfrm>
            <a:off x="116929" y="1981200"/>
            <a:ext cx="3540671" cy="1200329"/>
          </a:xfrm>
          <a:prstGeom prst="rect">
            <a:avLst/>
          </a:prstGeom>
        </p:spPr>
        <p:txBody>
          <a:bodyPr wrap="square">
            <a:spAutoFit/>
          </a:bodyPr>
          <a:lstStyle/>
          <a:p>
            <a:pPr algn="just">
              <a:spcBef>
                <a:spcPct val="50000"/>
              </a:spcBef>
            </a:pPr>
            <a:r>
              <a:rPr lang="en-US" altLang="zh-TW" sz="1600" dirty="0" smtClean="0">
                <a:solidFill>
                  <a:srgbClr val="002060"/>
                </a:solidFill>
                <a:latin typeface="Arial" pitchFamily="34" charset="0"/>
                <a:cs typeface="Arial" pitchFamily="34" charset="0"/>
              </a:rPr>
              <a:t>- </a:t>
            </a:r>
            <a:r>
              <a:rPr lang="en-US" altLang="zh-TW" sz="1600" dirty="0" smtClean="0">
                <a:solidFill>
                  <a:srgbClr val="C00000"/>
                </a:solidFill>
                <a:latin typeface="Arial" pitchFamily="34" charset="0"/>
                <a:cs typeface="Arial" pitchFamily="34" charset="0"/>
              </a:rPr>
              <a:t>Edge</a:t>
            </a:r>
            <a:r>
              <a:rPr lang="en-US" altLang="zh-TW" sz="1600" dirty="0" smtClean="0">
                <a:solidFill>
                  <a:srgbClr val="002060"/>
                </a:solidFill>
                <a:latin typeface="Arial" pitchFamily="34" charset="0"/>
                <a:cs typeface="Arial" pitchFamily="34" charset="0"/>
              </a:rPr>
              <a:t> dislocation : additional plane of atom introduced in crystal lattice.</a:t>
            </a:r>
          </a:p>
          <a:p>
            <a:pPr algn="just">
              <a:spcBef>
                <a:spcPct val="50000"/>
              </a:spcBef>
            </a:pPr>
            <a:r>
              <a:rPr lang="en-US" altLang="zh-TW" sz="1600" dirty="0" smtClean="0">
                <a:solidFill>
                  <a:srgbClr val="002060"/>
                </a:solidFill>
                <a:latin typeface="Arial" pitchFamily="34" charset="0"/>
                <a:cs typeface="Arial" pitchFamily="34" charset="0"/>
              </a:rPr>
              <a:t>Terminates at a plane perpendicular to the dislocation : </a:t>
            </a:r>
            <a:r>
              <a:rPr lang="en-US" altLang="zh-TW" sz="1600" dirty="0" smtClean="0">
                <a:solidFill>
                  <a:srgbClr val="C00000"/>
                </a:solidFill>
                <a:latin typeface="Arial" pitchFamily="34" charset="0"/>
                <a:cs typeface="Arial" pitchFamily="34" charset="0"/>
              </a:rPr>
              <a:t>glide plane</a:t>
            </a:r>
            <a:r>
              <a:rPr lang="en-US" altLang="zh-TW" sz="1600" dirty="0" smtClean="0">
                <a:solidFill>
                  <a:srgbClr val="002060"/>
                </a:solidFill>
                <a:latin typeface="Arial" pitchFamily="34" charset="0"/>
                <a:cs typeface="Arial" pitchFamily="34" charset="0"/>
              </a:rPr>
              <a:t>.</a:t>
            </a:r>
            <a:endParaRPr lang="en-US" altLang="zh-TW" sz="1600" dirty="0">
              <a:solidFill>
                <a:srgbClr val="002060"/>
              </a:solidFill>
              <a:latin typeface="Arial" pitchFamily="34" charset="0"/>
              <a:cs typeface="Arial" pitchFamily="34" charset="0"/>
            </a:endParaRPr>
          </a:p>
        </p:txBody>
      </p:sp>
      <p:sp>
        <p:nvSpPr>
          <p:cNvPr id="7" name="Rectangle 6"/>
          <p:cNvSpPr/>
          <p:nvPr/>
        </p:nvSpPr>
        <p:spPr>
          <a:xfrm>
            <a:off x="116929" y="3352800"/>
            <a:ext cx="3654970" cy="830997"/>
          </a:xfrm>
          <a:prstGeom prst="rect">
            <a:avLst/>
          </a:prstGeom>
        </p:spPr>
        <p:txBody>
          <a:bodyPr wrap="square">
            <a:spAutoFit/>
          </a:bodyPr>
          <a:lstStyle/>
          <a:p>
            <a:pPr algn="just">
              <a:spcBef>
                <a:spcPct val="50000"/>
              </a:spcBef>
            </a:pPr>
            <a:r>
              <a:rPr lang="en-US" altLang="zh-TW" sz="1600" dirty="0" smtClean="0">
                <a:solidFill>
                  <a:srgbClr val="002060"/>
                </a:solidFill>
                <a:latin typeface="Arial" pitchFamily="34" charset="0"/>
                <a:cs typeface="Arial" pitchFamily="34" charset="0"/>
              </a:rPr>
              <a:t>- </a:t>
            </a:r>
            <a:r>
              <a:rPr lang="en-US" altLang="zh-TW" sz="1600" dirty="0" smtClean="0">
                <a:solidFill>
                  <a:srgbClr val="C00000"/>
                </a:solidFill>
                <a:latin typeface="Arial" pitchFamily="34" charset="0"/>
                <a:cs typeface="Arial" pitchFamily="34" charset="0"/>
              </a:rPr>
              <a:t>Screw</a:t>
            </a:r>
            <a:r>
              <a:rPr lang="en-US" altLang="zh-TW" sz="1600" dirty="0" smtClean="0">
                <a:solidFill>
                  <a:srgbClr val="002060"/>
                </a:solidFill>
                <a:latin typeface="Arial" pitchFamily="34" charset="0"/>
                <a:cs typeface="Arial" pitchFamily="34" charset="0"/>
              </a:rPr>
              <a:t> dislocation : atoms are displaced from their regular location, forming a spiral.</a:t>
            </a:r>
            <a:endParaRPr lang="en-US" altLang="zh-TW" sz="16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7060250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4" name="Title 6"/>
          <p:cNvSpPr txBox="1">
            <a:spLocks/>
          </p:cNvSpPr>
          <p:nvPr/>
        </p:nvSpPr>
        <p:spPr>
          <a:xfrm>
            <a:off x="76200" y="142828"/>
            <a:ext cx="9067800" cy="4897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CH" sz="3600" spc="-50" smtClean="0">
                <a:solidFill>
                  <a:schemeClr val="bg1"/>
                </a:solidFill>
                <a:cs typeface="Arial" pitchFamily="34" charset="0"/>
              </a:rPr>
              <a:t>Viscous deformation at microscopic scale</a:t>
            </a:r>
            <a:endParaRPr lang="fr-CH" sz="3200" i="1" spc="-50" dirty="0">
              <a:solidFill>
                <a:schemeClr val="bg1"/>
              </a:solidFill>
              <a:cs typeface="Arial"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069" y="1835863"/>
            <a:ext cx="7201307" cy="4018804"/>
          </a:xfrm>
          <a:prstGeom prst="rect">
            <a:avLst/>
          </a:prstGeom>
        </p:spPr>
      </p:pic>
      <p:sp>
        <p:nvSpPr>
          <p:cNvPr id="6" name="Text Box 6"/>
          <p:cNvSpPr txBox="1">
            <a:spLocks noChangeArrowheads="1"/>
          </p:cNvSpPr>
          <p:nvPr/>
        </p:nvSpPr>
        <p:spPr bwMode="auto">
          <a:xfrm>
            <a:off x="119100" y="762000"/>
            <a:ext cx="8796299" cy="707886"/>
          </a:xfrm>
          <a:prstGeom prst="rect">
            <a:avLst/>
          </a:prstGeom>
          <a:noFill/>
          <a:ln w="9525">
            <a:noFill/>
            <a:miter lim="800000"/>
            <a:headEnd/>
            <a:tailEnd/>
          </a:ln>
          <a:effectLst/>
        </p:spPr>
        <p:txBody>
          <a:bodyPr wrap="square">
            <a:spAutoFit/>
          </a:bodyPr>
          <a:lstStyle/>
          <a:p>
            <a:pPr algn="just">
              <a:spcBef>
                <a:spcPct val="50000"/>
              </a:spcBef>
            </a:pPr>
            <a:r>
              <a:rPr lang="en-US" sz="1200" dirty="0" smtClean="0">
                <a:solidFill>
                  <a:srgbClr val="002060"/>
                </a:solidFill>
                <a:latin typeface="Wingdings" pitchFamily="2" charset="2"/>
              </a:rPr>
              <a:t>l</a:t>
            </a:r>
            <a:r>
              <a:rPr lang="en-US" sz="2000" dirty="0" smtClean="0">
                <a:solidFill>
                  <a:srgbClr val="002060"/>
                </a:solidFill>
                <a:latin typeface="Comic Sans MS" pitchFamily="66" charset="0"/>
              </a:rPr>
              <a:t> </a:t>
            </a:r>
            <a:r>
              <a:rPr lang="en-US" sz="2000" dirty="0" smtClean="0">
                <a:solidFill>
                  <a:srgbClr val="002060"/>
                </a:solidFill>
                <a:latin typeface="Arial Unicode MS" pitchFamily="34" charset="-128"/>
                <a:ea typeface="Arial Unicode MS" pitchFamily="34" charset="-128"/>
                <a:cs typeface="Arial Unicode MS" pitchFamily="34" charset="-128"/>
              </a:rPr>
              <a:t>Propagation of an edge dislocation in a crystal in response to </a:t>
            </a:r>
            <a:r>
              <a:rPr lang="en-US" sz="2000" dirty="0" smtClean="0">
                <a:solidFill>
                  <a:srgbClr val="C00000"/>
                </a:solidFill>
                <a:latin typeface="Arial Unicode MS" pitchFamily="34" charset="-128"/>
                <a:ea typeface="Arial Unicode MS" pitchFamily="34" charset="-128"/>
                <a:cs typeface="Arial Unicode MS" pitchFamily="34" charset="-128"/>
              </a:rPr>
              <a:t>shear stress</a:t>
            </a:r>
            <a:r>
              <a:rPr lang="en-US" sz="2000" dirty="0" smtClean="0">
                <a:solidFill>
                  <a:srgbClr val="002060"/>
                </a:solidFill>
                <a:latin typeface="Arial Unicode MS" pitchFamily="34" charset="-128"/>
                <a:ea typeface="Arial Unicode MS" pitchFamily="34" charset="-128"/>
                <a:cs typeface="Arial Unicode MS" pitchFamily="34" charset="-128"/>
              </a:rPr>
              <a:t>, inducing shear deformation.</a:t>
            </a:r>
          </a:p>
        </p:txBody>
      </p:sp>
      <p:sp>
        <p:nvSpPr>
          <p:cNvPr id="7" name="Rectangle 6"/>
          <p:cNvSpPr/>
          <p:nvPr/>
        </p:nvSpPr>
        <p:spPr>
          <a:xfrm>
            <a:off x="990600" y="1531063"/>
            <a:ext cx="1963999" cy="338554"/>
          </a:xfrm>
          <a:prstGeom prst="rect">
            <a:avLst/>
          </a:prstGeom>
        </p:spPr>
        <p:txBody>
          <a:bodyPr wrap="none">
            <a:spAutoFit/>
          </a:bodyPr>
          <a:lstStyle/>
          <a:p>
            <a:r>
              <a:rPr lang="en-US" altLang="zh-TW" sz="1600" dirty="0" err="1" smtClean="0">
                <a:solidFill>
                  <a:srgbClr val="002060"/>
                </a:solidFill>
                <a:latin typeface="Arial" pitchFamily="34" charset="0"/>
                <a:cs typeface="Arial" pitchFamily="34" charset="0"/>
              </a:rPr>
              <a:t>Undeformed</a:t>
            </a:r>
            <a:r>
              <a:rPr lang="en-US" altLang="zh-TW" sz="1600" dirty="0" smtClean="0">
                <a:solidFill>
                  <a:srgbClr val="002060"/>
                </a:solidFill>
                <a:latin typeface="Arial" pitchFamily="34" charset="0"/>
                <a:cs typeface="Arial" pitchFamily="34" charset="0"/>
              </a:rPr>
              <a:t> crystal</a:t>
            </a:r>
            <a:endParaRPr lang="en-US" sz="1600" dirty="0"/>
          </a:p>
        </p:txBody>
      </p:sp>
      <p:sp>
        <p:nvSpPr>
          <p:cNvPr id="8" name="Rectangle 7"/>
          <p:cNvSpPr/>
          <p:nvPr/>
        </p:nvSpPr>
        <p:spPr>
          <a:xfrm>
            <a:off x="3523426" y="1508243"/>
            <a:ext cx="4620176" cy="338554"/>
          </a:xfrm>
          <a:prstGeom prst="rect">
            <a:avLst/>
          </a:prstGeom>
        </p:spPr>
        <p:txBody>
          <a:bodyPr wrap="none">
            <a:spAutoFit/>
          </a:bodyPr>
          <a:lstStyle/>
          <a:p>
            <a:r>
              <a:rPr lang="en-US" altLang="zh-TW" sz="1600" dirty="0" smtClean="0">
                <a:solidFill>
                  <a:srgbClr val="002060"/>
                </a:solidFill>
                <a:latin typeface="Arial" pitchFamily="34" charset="0"/>
                <a:cs typeface="Arial" pitchFamily="34" charset="0"/>
              </a:rPr>
              <a:t>Entry and accommodation of an edge dislocation</a:t>
            </a:r>
            <a:endParaRPr lang="en-US" sz="1600" dirty="0"/>
          </a:p>
        </p:txBody>
      </p:sp>
      <p:sp>
        <p:nvSpPr>
          <p:cNvPr id="9" name="Rectangle 8"/>
          <p:cNvSpPr/>
          <p:nvPr/>
        </p:nvSpPr>
        <p:spPr>
          <a:xfrm>
            <a:off x="1429679" y="5757446"/>
            <a:ext cx="2989921" cy="338554"/>
          </a:xfrm>
          <a:prstGeom prst="rect">
            <a:avLst/>
          </a:prstGeom>
        </p:spPr>
        <p:txBody>
          <a:bodyPr wrap="none">
            <a:spAutoFit/>
          </a:bodyPr>
          <a:lstStyle/>
          <a:p>
            <a:r>
              <a:rPr lang="en-US" altLang="zh-TW" sz="1600" dirty="0" smtClean="0">
                <a:solidFill>
                  <a:srgbClr val="002060"/>
                </a:solidFill>
                <a:latin typeface="Arial" pitchFamily="34" charset="0"/>
                <a:cs typeface="Arial" pitchFamily="34" charset="0"/>
              </a:rPr>
              <a:t>Propagation across the lattice</a:t>
            </a:r>
            <a:endParaRPr lang="en-US" sz="1600" dirty="0"/>
          </a:p>
        </p:txBody>
      </p:sp>
      <p:sp>
        <p:nvSpPr>
          <p:cNvPr id="10" name="Rectangle 9"/>
          <p:cNvSpPr/>
          <p:nvPr/>
        </p:nvSpPr>
        <p:spPr>
          <a:xfrm>
            <a:off x="4541329" y="5757446"/>
            <a:ext cx="4107215" cy="338554"/>
          </a:xfrm>
          <a:prstGeom prst="rect">
            <a:avLst/>
          </a:prstGeom>
        </p:spPr>
        <p:txBody>
          <a:bodyPr wrap="none">
            <a:spAutoFit/>
          </a:bodyPr>
          <a:lstStyle/>
          <a:p>
            <a:r>
              <a:rPr lang="en-US" altLang="zh-TW" sz="1600" dirty="0" smtClean="0">
                <a:solidFill>
                  <a:srgbClr val="002060"/>
                </a:solidFill>
                <a:latin typeface="Arial" pitchFamily="34" charset="0"/>
                <a:cs typeface="Arial" pitchFamily="34" charset="0"/>
              </a:rPr>
              <a:t>Sheared lattice after passage of dislocation</a:t>
            </a:r>
            <a:endParaRPr lang="en-US" sz="1600" dirty="0"/>
          </a:p>
        </p:txBody>
      </p:sp>
      <p:sp>
        <p:nvSpPr>
          <p:cNvPr id="11" name="Text Box 6"/>
          <p:cNvSpPr txBox="1">
            <a:spLocks noChangeArrowheads="1"/>
          </p:cNvSpPr>
          <p:nvPr/>
        </p:nvSpPr>
        <p:spPr bwMode="auto">
          <a:xfrm>
            <a:off x="228599" y="6096000"/>
            <a:ext cx="8686799" cy="707886"/>
          </a:xfrm>
          <a:prstGeom prst="rect">
            <a:avLst/>
          </a:prstGeom>
          <a:noFill/>
          <a:ln w="9525">
            <a:noFill/>
            <a:miter lim="800000"/>
            <a:headEnd/>
            <a:tailEnd/>
          </a:ln>
          <a:effectLst/>
        </p:spPr>
        <p:txBody>
          <a:bodyPr wrap="square">
            <a:spAutoFit/>
          </a:bodyPr>
          <a:lstStyle/>
          <a:p>
            <a:pPr algn="just">
              <a:spcBef>
                <a:spcPct val="50000"/>
              </a:spcBef>
            </a:pPr>
            <a:r>
              <a:rPr lang="en-US" sz="1200" dirty="0" smtClean="0">
                <a:solidFill>
                  <a:srgbClr val="002060"/>
                </a:solidFill>
                <a:latin typeface="Wingdings" pitchFamily="2" charset="2"/>
              </a:rPr>
              <a:t>l</a:t>
            </a:r>
            <a:r>
              <a:rPr lang="en-US" sz="2000" dirty="0" smtClean="0">
                <a:solidFill>
                  <a:srgbClr val="002060"/>
                </a:solidFill>
                <a:latin typeface="Comic Sans MS" pitchFamily="66" charset="0"/>
              </a:rPr>
              <a:t> </a:t>
            </a:r>
            <a:r>
              <a:rPr lang="en-US" sz="2000" dirty="0" smtClean="0">
                <a:solidFill>
                  <a:srgbClr val="002060"/>
                </a:solidFill>
                <a:latin typeface="Arial Unicode MS" pitchFamily="34" charset="-128"/>
                <a:ea typeface="Arial Unicode MS" pitchFamily="34" charset="-128"/>
                <a:cs typeface="Arial Unicode MS" pitchFamily="34" charset="-128"/>
              </a:rPr>
              <a:t>Dislocation propagates until it is blocked by an obstacle (e.g., other  of dislocation plane)</a:t>
            </a:r>
          </a:p>
        </p:txBody>
      </p:sp>
    </p:spTree>
    <p:extLst>
      <p:ext uri="{BB962C8B-B14F-4D97-AF65-F5344CB8AC3E}">
        <p14:creationId xmlns:p14="http://schemas.microsoft.com/office/powerpoint/2010/main" val="33529318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4" name="Title 6"/>
          <p:cNvSpPr txBox="1">
            <a:spLocks/>
          </p:cNvSpPr>
          <p:nvPr/>
        </p:nvSpPr>
        <p:spPr>
          <a:xfrm>
            <a:off x="76200" y="142828"/>
            <a:ext cx="9067800" cy="4897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CH" sz="3600" spc="-50" smtClean="0">
                <a:solidFill>
                  <a:schemeClr val="bg1"/>
                </a:solidFill>
                <a:cs typeface="Arial" pitchFamily="34" charset="0"/>
              </a:rPr>
              <a:t>Viscous deformation at microscopic scale</a:t>
            </a:r>
            <a:endParaRPr lang="fr-CH" sz="3200" i="1" spc="-50" dirty="0">
              <a:solidFill>
                <a:schemeClr val="bg1"/>
              </a:solidFill>
              <a:cs typeface="Arial" pitchFamily="34" charset="0"/>
            </a:endParaRPr>
          </a:p>
        </p:txBody>
      </p:sp>
      <p:sp>
        <p:nvSpPr>
          <p:cNvPr id="5" name="Text Box 6"/>
          <p:cNvSpPr txBox="1">
            <a:spLocks noChangeArrowheads="1"/>
          </p:cNvSpPr>
          <p:nvPr/>
        </p:nvSpPr>
        <p:spPr bwMode="auto">
          <a:xfrm>
            <a:off x="173850" y="838200"/>
            <a:ext cx="8796299" cy="707886"/>
          </a:xfrm>
          <a:prstGeom prst="rect">
            <a:avLst/>
          </a:prstGeom>
          <a:noFill/>
          <a:ln w="9525">
            <a:noFill/>
            <a:miter lim="800000"/>
            <a:headEnd/>
            <a:tailEnd/>
          </a:ln>
          <a:effectLst/>
        </p:spPr>
        <p:txBody>
          <a:bodyPr wrap="square">
            <a:spAutoFit/>
          </a:bodyPr>
          <a:lstStyle/>
          <a:p>
            <a:pPr algn="just">
              <a:spcBef>
                <a:spcPct val="50000"/>
              </a:spcBef>
            </a:pPr>
            <a:r>
              <a:rPr lang="en-US" sz="1200" dirty="0" smtClean="0">
                <a:latin typeface="Wingdings" pitchFamily="2" charset="2"/>
              </a:rPr>
              <a:t>l</a:t>
            </a:r>
            <a:r>
              <a:rPr lang="en-US" sz="2000" dirty="0" smtClean="0">
                <a:solidFill>
                  <a:srgbClr val="002060"/>
                </a:solidFill>
                <a:latin typeface="Comic Sans MS" pitchFamily="66" charset="0"/>
              </a:rPr>
              <a:t> </a:t>
            </a:r>
            <a:r>
              <a:rPr lang="en-US" sz="2000" dirty="0" smtClean="0">
                <a:solidFill>
                  <a:srgbClr val="002060"/>
                </a:solidFill>
                <a:latin typeface="Arial Unicode MS" pitchFamily="34" charset="-128"/>
                <a:ea typeface="Arial Unicode MS" pitchFamily="34" charset="-128"/>
                <a:cs typeface="Arial Unicode MS" pitchFamily="34" charset="-128"/>
              </a:rPr>
              <a:t>Deformation by dislocation glide requires </a:t>
            </a:r>
            <a:r>
              <a:rPr lang="en-US" sz="2000" dirty="0" smtClean="0">
                <a:solidFill>
                  <a:srgbClr val="C00000"/>
                </a:solidFill>
                <a:latin typeface="Arial Unicode MS" pitchFamily="34" charset="-128"/>
                <a:ea typeface="Arial Unicode MS" pitchFamily="34" charset="-128"/>
                <a:cs typeface="Arial Unicode MS" pitchFamily="34" charset="-128"/>
              </a:rPr>
              <a:t>shear stress</a:t>
            </a:r>
            <a:r>
              <a:rPr lang="en-US" sz="2000" dirty="0" smtClean="0">
                <a:solidFill>
                  <a:srgbClr val="002060"/>
                </a:solidFill>
                <a:latin typeface="Arial Unicode MS" pitchFamily="34" charset="-128"/>
                <a:ea typeface="Arial Unicode MS" pitchFamily="34" charset="-128"/>
                <a:cs typeface="Arial Unicode MS" pitchFamily="34" charset="-128"/>
              </a:rPr>
              <a:t>: hydrostatic pressure does not produce deformation.</a:t>
            </a:r>
          </a:p>
        </p:txBody>
      </p:sp>
      <p:sp>
        <p:nvSpPr>
          <p:cNvPr id="6" name="Text Box 6"/>
          <p:cNvSpPr txBox="1">
            <a:spLocks noChangeArrowheads="1"/>
          </p:cNvSpPr>
          <p:nvPr/>
        </p:nvSpPr>
        <p:spPr bwMode="auto">
          <a:xfrm>
            <a:off x="173850" y="1818382"/>
            <a:ext cx="8796299" cy="1384995"/>
          </a:xfrm>
          <a:prstGeom prst="rect">
            <a:avLst/>
          </a:prstGeom>
          <a:noFill/>
          <a:ln w="9525">
            <a:noFill/>
            <a:miter lim="800000"/>
            <a:headEnd/>
            <a:tailEnd/>
          </a:ln>
          <a:effectLst/>
        </p:spPr>
        <p:txBody>
          <a:bodyPr wrap="square">
            <a:spAutoFit/>
          </a:bodyPr>
          <a:lstStyle/>
          <a:p>
            <a:pPr algn="just">
              <a:spcBef>
                <a:spcPct val="50000"/>
              </a:spcBef>
            </a:pPr>
            <a:r>
              <a:rPr lang="en-US" sz="1200" dirty="0" smtClean="0">
                <a:latin typeface="Wingdings" pitchFamily="2" charset="2"/>
              </a:rPr>
              <a:t>l</a:t>
            </a:r>
            <a:r>
              <a:rPr lang="en-US" sz="2000" dirty="0" smtClean="0">
                <a:solidFill>
                  <a:srgbClr val="002060"/>
                </a:solidFill>
                <a:latin typeface="Comic Sans MS" pitchFamily="66" charset="0"/>
              </a:rPr>
              <a:t> </a:t>
            </a:r>
            <a:r>
              <a:rPr lang="en-US" sz="2000" dirty="0" smtClean="0">
                <a:solidFill>
                  <a:srgbClr val="002060"/>
                </a:solidFill>
                <a:latin typeface="Arial Unicode MS" pitchFamily="34" charset="-128"/>
                <a:ea typeface="Arial Unicode MS" pitchFamily="34" charset="-128"/>
                <a:cs typeface="Arial Unicode MS" pitchFamily="34" charset="-128"/>
              </a:rPr>
              <a:t>Magnitude of shear stress needed to move dislocations: 2-3 orders of magnitude </a:t>
            </a:r>
            <a:r>
              <a:rPr lang="en-US" sz="2000" dirty="0" smtClean="0">
                <a:solidFill>
                  <a:srgbClr val="C00000"/>
                </a:solidFill>
                <a:latin typeface="Arial Unicode MS" pitchFamily="34" charset="-128"/>
                <a:ea typeface="Arial Unicode MS" pitchFamily="34" charset="-128"/>
                <a:cs typeface="Arial Unicode MS" pitchFamily="34" charset="-128"/>
              </a:rPr>
              <a:t>lower</a:t>
            </a:r>
            <a:r>
              <a:rPr lang="en-US" sz="2000" dirty="0" smtClean="0">
                <a:solidFill>
                  <a:srgbClr val="002060"/>
                </a:solidFill>
                <a:latin typeface="Arial Unicode MS" pitchFamily="34" charset="-128"/>
                <a:ea typeface="Arial Unicode MS" pitchFamily="34" charset="-128"/>
                <a:cs typeface="Arial Unicode MS" pitchFamily="34" charset="-128"/>
              </a:rPr>
              <a:t> than shear stress needed to break bonds between layers of atoms.</a:t>
            </a:r>
          </a:p>
          <a:p>
            <a:pPr algn="just">
              <a:spcBef>
                <a:spcPct val="50000"/>
              </a:spcBef>
            </a:pPr>
            <a:r>
              <a:rPr lang="en-US" sz="1600" dirty="0" smtClean="0">
                <a:solidFill>
                  <a:srgbClr val="002060"/>
                </a:solidFill>
                <a:latin typeface="Arial Unicode MS" pitchFamily="34" charset="-128"/>
                <a:ea typeface="Arial Unicode MS" pitchFamily="34" charset="-128"/>
                <a:cs typeface="Arial Unicode MS" pitchFamily="34" charset="-128"/>
              </a:rPr>
              <a:t>Dislocations is an important mechanism of deformation at </a:t>
            </a:r>
            <a:r>
              <a:rPr lang="en-US" sz="1600" dirty="0" smtClean="0">
                <a:solidFill>
                  <a:srgbClr val="C00000"/>
                </a:solidFill>
                <a:latin typeface="Arial Unicode MS" pitchFamily="34" charset="-128"/>
                <a:ea typeface="Arial Unicode MS" pitchFamily="34" charset="-128"/>
                <a:cs typeface="Arial Unicode MS" pitchFamily="34" charset="-128"/>
              </a:rPr>
              <a:t>low</a:t>
            </a:r>
            <a:r>
              <a:rPr lang="en-US" sz="1600" dirty="0" smtClean="0">
                <a:solidFill>
                  <a:srgbClr val="002060"/>
                </a:solidFill>
                <a:latin typeface="Arial Unicode MS" pitchFamily="34" charset="-128"/>
                <a:ea typeface="Arial Unicode MS" pitchFamily="34" charset="-128"/>
                <a:cs typeface="Arial Unicode MS" pitchFamily="34" charset="-128"/>
              </a:rPr>
              <a:t> stress.</a:t>
            </a:r>
          </a:p>
        </p:txBody>
      </p:sp>
      <p:sp>
        <p:nvSpPr>
          <p:cNvPr id="7" name="Text Box 6"/>
          <p:cNvSpPr txBox="1">
            <a:spLocks noChangeArrowheads="1"/>
          </p:cNvSpPr>
          <p:nvPr/>
        </p:nvSpPr>
        <p:spPr bwMode="auto">
          <a:xfrm>
            <a:off x="173849" y="3400961"/>
            <a:ext cx="8796299" cy="1323439"/>
          </a:xfrm>
          <a:prstGeom prst="rect">
            <a:avLst/>
          </a:prstGeom>
          <a:noFill/>
          <a:ln w="9525">
            <a:noFill/>
            <a:miter lim="800000"/>
            <a:headEnd/>
            <a:tailEnd/>
          </a:ln>
          <a:effectLst/>
        </p:spPr>
        <p:txBody>
          <a:bodyPr wrap="square">
            <a:spAutoFit/>
          </a:bodyPr>
          <a:lstStyle/>
          <a:p>
            <a:pPr algn="just">
              <a:spcBef>
                <a:spcPct val="50000"/>
              </a:spcBef>
            </a:pPr>
            <a:r>
              <a:rPr lang="en-US" sz="1200" dirty="0" smtClean="0">
                <a:latin typeface="Wingdings" pitchFamily="2" charset="2"/>
              </a:rPr>
              <a:t>l</a:t>
            </a:r>
            <a:r>
              <a:rPr lang="en-US" sz="2000" dirty="0" smtClean="0">
                <a:solidFill>
                  <a:srgbClr val="002060"/>
                </a:solidFill>
                <a:latin typeface="Comic Sans MS" pitchFamily="66" charset="0"/>
              </a:rPr>
              <a:t> </a:t>
            </a:r>
            <a:r>
              <a:rPr lang="en-US" sz="2000" dirty="0" smtClean="0">
                <a:solidFill>
                  <a:srgbClr val="002060"/>
                </a:solidFill>
                <a:latin typeface="Arial Unicode MS" pitchFamily="34" charset="-128"/>
                <a:ea typeface="Arial Unicode MS" pitchFamily="34" charset="-128"/>
                <a:cs typeface="Arial Unicode MS" pitchFamily="34" charset="-128"/>
              </a:rPr>
              <a:t>As a dislocation progresses, it reaches part of the lattice in which dislocations are already present : the density of dislocation increases.</a:t>
            </a:r>
          </a:p>
          <a:p>
            <a:pPr algn="just">
              <a:spcBef>
                <a:spcPct val="50000"/>
              </a:spcBef>
            </a:pPr>
            <a:r>
              <a:rPr lang="en-US" sz="1600" dirty="0" smtClean="0">
                <a:solidFill>
                  <a:srgbClr val="002060"/>
                </a:solidFill>
                <a:latin typeface="Arial Unicode MS" pitchFamily="34" charset="-128"/>
                <a:ea typeface="Arial Unicode MS" pitchFamily="34" charset="-128"/>
                <a:cs typeface="Arial Unicode MS" pitchFamily="34" charset="-128"/>
              </a:rPr>
              <a:t>When several dislocations are present in a given volume, they may interfere and block each other : </a:t>
            </a:r>
            <a:r>
              <a:rPr lang="en-US" sz="1600" dirty="0" smtClean="0">
                <a:solidFill>
                  <a:srgbClr val="C00000"/>
                </a:solidFill>
                <a:latin typeface="Arial Unicode MS" pitchFamily="34" charset="-128"/>
                <a:ea typeface="Arial Unicode MS" pitchFamily="34" charset="-128"/>
                <a:cs typeface="Arial Unicode MS" pitchFamily="34" charset="-128"/>
              </a:rPr>
              <a:t>higher stress</a:t>
            </a:r>
            <a:r>
              <a:rPr lang="en-US" sz="1600" dirty="0" smtClean="0">
                <a:solidFill>
                  <a:srgbClr val="002060"/>
                </a:solidFill>
                <a:latin typeface="Arial Unicode MS" pitchFamily="34" charset="-128"/>
                <a:ea typeface="Arial Unicode MS" pitchFamily="34" charset="-128"/>
                <a:cs typeface="Arial Unicode MS" pitchFamily="34" charset="-128"/>
              </a:rPr>
              <a:t> is needed to move them further, leading to </a:t>
            </a:r>
            <a:r>
              <a:rPr lang="en-US" sz="1600" dirty="0" smtClean="0">
                <a:solidFill>
                  <a:srgbClr val="C00000"/>
                </a:solidFill>
                <a:latin typeface="Arial Unicode MS" pitchFamily="34" charset="-128"/>
                <a:ea typeface="Arial Unicode MS" pitchFamily="34" charset="-128"/>
                <a:cs typeface="Arial Unicode MS" pitchFamily="34" charset="-128"/>
              </a:rPr>
              <a:t>strain hardening</a:t>
            </a:r>
            <a:r>
              <a:rPr lang="en-US" sz="1600" dirty="0" smtClean="0">
                <a:solidFill>
                  <a:srgbClr val="002060"/>
                </a:solidFill>
                <a:latin typeface="Arial Unicode MS" pitchFamily="34" charset="-128"/>
                <a:ea typeface="Arial Unicode MS" pitchFamily="34" charset="-128"/>
                <a:cs typeface="Arial Unicode MS" pitchFamily="34" charset="-128"/>
              </a:rPr>
              <a:t>.</a:t>
            </a:r>
          </a:p>
        </p:txBody>
      </p:sp>
      <p:sp>
        <p:nvSpPr>
          <p:cNvPr id="8" name="Text Box 6"/>
          <p:cNvSpPr txBox="1">
            <a:spLocks noChangeArrowheads="1"/>
          </p:cNvSpPr>
          <p:nvPr/>
        </p:nvSpPr>
        <p:spPr bwMode="auto">
          <a:xfrm>
            <a:off x="173848" y="4983540"/>
            <a:ext cx="8796299" cy="1569660"/>
          </a:xfrm>
          <a:prstGeom prst="rect">
            <a:avLst/>
          </a:prstGeom>
          <a:noFill/>
          <a:ln w="9525">
            <a:noFill/>
            <a:miter lim="800000"/>
            <a:headEnd/>
            <a:tailEnd/>
          </a:ln>
          <a:effectLst/>
        </p:spPr>
        <p:txBody>
          <a:bodyPr wrap="square">
            <a:spAutoFit/>
          </a:bodyPr>
          <a:lstStyle/>
          <a:p>
            <a:pPr algn="just">
              <a:spcBef>
                <a:spcPct val="50000"/>
              </a:spcBef>
            </a:pPr>
            <a:r>
              <a:rPr lang="en-US" sz="1200" dirty="0" smtClean="0">
                <a:latin typeface="Wingdings" pitchFamily="2" charset="2"/>
              </a:rPr>
              <a:t>l</a:t>
            </a:r>
            <a:r>
              <a:rPr lang="en-US" sz="2000" dirty="0" smtClean="0">
                <a:solidFill>
                  <a:srgbClr val="002060"/>
                </a:solidFill>
                <a:latin typeface="Comic Sans MS" pitchFamily="66" charset="0"/>
              </a:rPr>
              <a:t> </a:t>
            </a:r>
            <a:r>
              <a:rPr lang="en-US" sz="2000" dirty="0" smtClean="0">
                <a:solidFill>
                  <a:srgbClr val="002060"/>
                </a:solidFill>
                <a:latin typeface="Arial Unicode MS" pitchFamily="34" charset="-128"/>
                <a:ea typeface="Arial Unicode MS" pitchFamily="34" charset="-128"/>
                <a:cs typeface="Arial Unicode MS" pitchFamily="34" charset="-128"/>
              </a:rPr>
              <a:t>Dislocation redistribute themselves to a configuration with lowest energy, which reduces the strain leading to </a:t>
            </a:r>
            <a:r>
              <a:rPr lang="en-US" sz="2000" dirty="0" smtClean="0">
                <a:solidFill>
                  <a:srgbClr val="C00000"/>
                </a:solidFill>
                <a:latin typeface="Arial Unicode MS" pitchFamily="34" charset="-128"/>
                <a:ea typeface="Arial Unicode MS" pitchFamily="34" charset="-128"/>
                <a:cs typeface="Arial Unicode MS" pitchFamily="34" charset="-128"/>
              </a:rPr>
              <a:t>recovery</a:t>
            </a:r>
            <a:r>
              <a:rPr lang="en-US" sz="2000" dirty="0" smtClean="0">
                <a:solidFill>
                  <a:srgbClr val="002060"/>
                </a:solidFill>
                <a:latin typeface="Arial Unicode MS" pitchFamily="34" charset="-128"/>
                <a:ea typeface="Arial Unicode MS" pitchFamily="34" charset="-128"/>
                <a:cs typeface="Arial Unicode MS" pitchFamily="34" charset="-128"/>
              </a:rPr>
              <a:t>.</a:t>
            </a:r>
          </a:p>
          <a:p>
            <a:pPr algn="just">
              <a:spcBef>
                <a:spcPct val="50000"/>
              </a:spcBef>
            </a:pPr>
            <a:r>
              <a:rPr lang="en-US" sz="1600" dirty="0" smtClean="0">
                <a:solidFill>
                  <a:srgbClr val="002060"/>
                </a:solidFill>
                <a:latin typeface="Arial Unicode MS" pitchFamily="34" charset="-128"/>
                <a:ea typeface="Arial Unicode MS" pitchFamily="34" charset="-128"/>
                <a:cs typeface="Arial Unicode MS" pitchFamily="34" charset="-128"/>
              </a:rPr>
              <a:t>Recovery processes are thermally activated and include annihilation of opposite sign edge dislocation, climb of edge dislocation against obstacle, and formation of walls between domain of a crystal.</a:t>
            </a:r>
          </a:p>
        </p:txBody>
      </p:sp>
    </p:spTree>
    <p:extLst>
      <p:ext uri="{BB962C8B-B14F-4D97-AF65-F5344CB8AC3E}">
        <p14:creationId xmlns:p14="http://schemas.microsoft.com/office/powerpoint/2010/main" val="28678780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512" y="1944627"/>
            <a:ext cx="4621088"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C00000"/>
                </a:solidFill>
                <a:latin typeface="Arial" pitchFamily="34" charset="0"/>
                <a:cs typeface="Arial" pitchFamily="34" charset="0"/>
              </a:rPr>
              <a:t>Short </a:t>
            </a:r>
            <a:r>
              <a:rPr lang="en-US" sz="2000" dirty="0" smtClean="0">
                <a:solidFill>
                  <a:srgbClr val="002060"/>
                </a:solidFill>
                <a:latin typeface="Arial" pitchFamily="34" charset="0"/>
                <a:cs typeface="Arial" pitchFamily="34" charset="0"/>
              </a:rPr>
              <a:t>timescale,  </a:t>
            </a:r>
            <a:r>
              <a:rPr lang="en-US" sz="2000" dirty="0" smtClean="0">
                <a:solidFill>
                  <a:srgbClr val="C00000"/>
                </a:solidFill>
                <a:latin typeface="Arial" pitchFamily="34" charset="0"/>
                <a:cs typeface="Arial" pitchFamily="34" charset="0"/>
              </a:rPr>
              <a:t>elastic </a:t>
            </a:r>
            <a:r>
              <a:rPr lang="en-US" sz="2000" dirty="0" smtClean="0">
                <a:solidFill>
                  <a:srgbClr val="002060"/>
                </a:solidFill>
                <a:latin typeface="Arial" pitchFamily="34" charset="0"/>
                <a:cs typeface="Arial" pitchFamily="34" charset="0"/>
              </a:rPr>
              <a:t>deformation :</a:t>
            </a:r>
          </a:p>
        </p:txBody>
      </p:sp>
      <p:sp>
        <p:nvSpPr>
          <p:cNvPr id="7" name="Text Box 6"/>
          <p:cNvSpPr txBox="1">
            <a:spLocks noChangeArrowheads="1"/>
          </p:cNvSpPr>
          <p:nvPr/>
        </p:nvSpPr>
        <p:spPr bwMode="auto">
          <a:xfrm>
            <a:off x="152400" y="2884596"/>
            <a:ext cx="4697288"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C00000"/>
                </a:solidFill>
                <a:latin typeface="Arial" pitchFamily="34" charset="0"/>
                <a:cs typeface="Arial" pitchFamily="34" charset="0"/>
              </a:rPr>
              <a:t>Long </a:t>
            </a:r>
            <a:r>
              <a:rPr lang="en-US" sz="2000" dirty="0" smtClean="0">
                <a:solidFill>
                  <a:srgbClr val="002060"/>
                </a:solidFill>
                <a:latin typeface="Arial" pitchFamily="34" charset="0"/>
                <a:cs typeface="Arial" pitchFamily="34" charset="0"/>
              </a:rPr>
              <a:t>timescale, </a:t>
            </a:r>
            <a:r>
              <a:rPr lang="en-US" sz="2000" dirty="0" smtClean="0">
                <a:solidFill>
                  <a:srgbClr val="C00000"/>
                </a:solidFill>
                <a:latin typeface="Arial" pitchFamily="34" charset="0"/>
                <a:cs typeface="Arial" pitchFamily="34" charset="0"/>
              </a:rPr>
              <a:t>viscous </a:t>
            </a:r>
            <a:r>
              <a:rPr lang="en-US" sz="2000" dirty="0" smtClean="0">
                <a:solidFill>
                  <a:srgbClr val="002060"/>
                </a:solidFill>
                <a:latin typeface="Arial" pitchFamily="34" charset="0"/>
                <a:cs typeface="Arial" pitchFamily="34" charset="0"/>
              </a:rPr>
              <a:t>deformation :</a:t>
            </a:r>
          </a:p>
        </p:txBody>
      </p:sp>
      <p:sp>
        <p:nvSpPr>
          <p:cNvPr id="8" name="Text Box 6"/>
          <p:cNvSpPr txBox="1">
            <a:spLocks noChangeArrowheads="1"/>
          </p:cNvSpPr>
          <p:nvPr/>
        </p:nvSpPr>
        <p:spPr bwMode="auto">
          <a:xfrm>
            <a:off x="148208" y="3959164"/>
            <a:ext cx="3509392"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altLang="zh-TW" sz="2000" dirty="0" err="1" smtClean="0">
                <a:solidFill>
                  <a:srgbClr val="C00000"/>
                </a:solidFill>
                <a:latin typeface="Arial" pitchFamily="34" charset="0"/>
                <a:cs typeface="Arial" pitchFamily="34" charset="0"/>
              </a:rPr>
              <a:t>Visco</a:t>
            </a:r>
            <a:r>
              <a:rPr lang="en-US" altLang="zh-TW" sz="2000" dirty="0" smtClean="0">
                <a:solidFill>
                  <a:srgbClr val="C00000"/>
                </a:solidFill>
                <a:latin typeface="Arial" pitchFamily="34" charset="0"/>
                <a:cs typeface="Arial" pitchFamily="34" charset="0"/>
              </a:rPr>
              <a:t>-elastic </a:t>
            </a:r>
            <a:r>
              <a:rPr lang="en-US" altLang="zh-TW" sz="2000" dirty="0" smtClean="0">
                <a:solidFill>
                  <a:srgbClr val="002060"/>
                </a:solidFill>
                <a:latin typeface="Arial" pitchFamily="34" charset="0"/>
                <a:cs typeface="Arial" pitchFamily="34" charset="0"/>
              </a:rPr>
              <a:t>deformation :</a:t>
            </a:r>
            <a:endParaRPr lang="en-US" sz="2000" dirty="0" smtClean="0">
              <a:solidFill>
                <a:srgbClr val="002060"/>
              </a:solidFill>
              <a:latin typeface="Arial" pitchFamily="34" charset="0"/>
              <a:cs typeface="Arial" pitchFamily="34" charset="0"/>
            </a:endParaRPr>
          </a:p>
        </p:txBody>
      </p:sp>
      <p:graphicFrame>
        <p:nvGraphicFramePr>
          <p:cNvPr id="257025" name="Object 1"/>
          <p:cNvGraphicFramePr>
            <a:graphicFrameLocks noChangeAspect="1"/>
          </p:cNvGraphicFramePr>
          <p:nvPr/>
        </p:nvGraphicFramePr>
        <p:xfrm>
          <a:off x="4895850" y="1938228"/>
          <a:ext cx="1004888" cy="363537"/>
        </p:xfrm>
        <a:graphic>
          <a:graphicData uri="http://schemas.openxmlformats.org/presentationml/2006/ole">
            <mc:AlternateContent xmlns:mc="http://schemas.openxmlformats.org/markup-compatibility/2006">
              <mc:Choice xmlns:v="urn:schemas-microsoft-com:vml" Requires="v">
                <p:oleObj spid="_x0000_s73898" name="Equation" r:id="rId3" imgW="558720" imgH="203040" progId="Equation.3">
                  <p:embed/>
                </p:oleObj>
              </mc:Choice>
              <mc:Fallback>
                <p:oleObj name="Equation" r:id="rId3" imgW="558720" imgH="203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850" y="1938228"/>
                        <a:ext cx="1004888" cy="363537"/>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257027" name="Object 3"/>
          <p:cNvGraphicFramePr>
            <a:graphicFrameLocks noChangeAspect="1"/>
          </p:cNvGraphicFramePr>
          <p:nvPr/>
        </p:nvGraphicFramePr>
        <p:xfrm>
          <a:off x="4876800" y="2725737"/>
          <a:ext cx="1905000" cy="703263"/>
        </p:xfrm>
        <a:graphic>
          <a:graphicData uri="http://schemas.openxmlformats.org/presentationml/2006/ole">
            <mc:AlternateContent xmlns:mc="http://schemas.openxmlformats.org/markup-compatibility/2006">
              <mc:Choice xmlns:v="urn:schemas-microsoft-com:vml" Requires="v">
                <p:oleObj spid="_x0000_s73899" name="Equation" r:id="rId5" imgW="1066680" imgH="393480" progId="Equation.3">
                  <p:embed/>
                </p:oleObj>
              </mc:Choice>
              <mc:Fallback>
                <p:oleObj name="Equation" r:id="rId5" imgW="106668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725737"/>
                        <a:ext cx="1905000" cy="703263"/>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5" name="Text Box 6"/>
          <p:cNvSpPr txBox="1">
            <a:spLocks noChangeArrowheads="1"/>
          </p:cNvSpPr>
          <p:nvPr/>
        </p:nvSpPr>
        <p:spPr bwMode="auto">
          <a:xfrm>
            <a:off x="395536" y="4953000"/>
            <a:ext cx="8519864" cy="1431161"/>
          </a:xfrm>
          <a:prstGeom prst="rect">
            <a:avLst/>
          </a:prstGeom>
          <a:noFill/>
          <a:ln w="9525">
            <a:noFill/>
            <a:miter lim="800000"/>
            <a:headEnd/>
            <a:tailEnd/>
          </a:ln>
          <a:effectLst/>
        </p:spPr>
        <p:txBody>
          <a:bodyPr wrap="square">
            <a:spAutoFit/>
          </a:bodyPr>
          <a:lstStyle/>
          <a:p>
            <a:pPr algn="just">
              <a:spcBef>
                <a:spcPts val="300"/>
              </a:spcBef>
              <a:defRPr/>
            </a:pPr>
            <a:r>
              <a:rPr lang="fr-CH" i="1" dirty="0" smtClean="0">
                <a:solidFill>
                  <a:srgbClr val="002060"/>
                </a:solidFill>
                <a:latin typeface="Arial" pitchFamily="34" charset="0"/>
                <a:cs typeface="Arial" pitchFamily="34" charset="0"/>
              </a:rPr>
              <a:t>- t</a:t>
            </a:r>
            <a:r>
              <a:rPr lang="fr-CH" i="1" baseline="-25000" dirty="0" smtClean="0">
                <a:solidFill>
                  <a:srgbClr val="002060"/>
                </a:solidFill>
                <a:latin typeface="Arial" pitchFamily="34" charset="0"/>
                <a:cs typeface="Arial" pitchFamily="34" charset="0"/>
              </a:rPr>
              <a:t>r</a:t>
            </a:r>
            <a:r>
              <a:rPr lang="fr-CH" i="1" dirty="0" smtClean="0">
                <a:solidFill>
                  <a:srgbClr val="002060"/>
                </a:solidFill>
                <a:latin typeface="Arial" pitchFamily="34" charset="0"/>
                <a:cs typeface="Arial" pitchFamily="34" charset="0"/>
              </a:rPr>
              <a:t> = </a:t>
            </a:r>
            <a:r>
              <a:rPr lang="fr-CH" i="1" dirty="0" smtClean="0">
                <a:solidFill>
                  <a:srgbClr val="002060"/>
                </a:solidFill>
                <a:latin typeface="Symbol" pitchFamily="18" charset="2"/>
                <a:cs typeface="Arial" pitchFamily="34" charset="0"/>
              </a:rPr>
              <a:t>h</a:t>
            </a:r>
            <a:r>
              <a:rPr lang="fr-CH" i="1" dirty="0" smtClean="0">
                <a:solidFill>
                  <a:srgbClr val="002060"/>
                </a:solidFill>
                <a:latin typeface="Arial" pitchFamily="34" charset="0"/>
                <a:cs typeface="Arial" pitchFamily="34" charset="0"/>
              </a:rPr>
              <a:t>/</a:t>
            </a:r>
            <a:r>
              <a:rPr lang="fr-CH" i="1" dirty="0" smtClean="0">
                <a:solidFill>
                  <a:srgbClr val="002060"/>
                </a:solidFill>
                <a:latin typeface="Symbol" pitchFamily="18" charset="2"/>
                <a:cs typeface="Arial" pitchFamily="34" charset="0"/>
              </a:rPr>
              <a:t>m</a:t>
            </a:r>
            <a:r>
              <a:rPr lang="fr-CH" i="1" dirty="0" smtClean="0">
                <a:solidFill>
                  <a:srgbClr val="002060"/>
                </a:solidFill>
                <a:latin typeface="Arial" pitchFamily="34" charset="0"/>
                <a:cs typeface="Arial" pitchFamily="34" charset="0"/>
              </a:rPr>
              <a:t>, </a:t>
            </a:r>
            <a:r>
              <a:rPr lang="fr-CH" i="1" dirty="0" err="1" smtClean="0">
                <a:solidFill>
                  <a:srgbClr val="002060"/>
                </a:solidFill>
                <a:latin typeface="Arial" pitchFamily="34" charset="0"/>
                <a:cs typeface="Arial" pitchFamily="34" charset="0"/>
              </a:rPr>
              <a:t>characteristic</a:t>
            </a:r>
            <a:r>
              <a:rPr lang="fr-CH" i="1" dirty="0" smtClean="0">
                <a:solidFill>
                  <a:srgbClr val="002060"/>
                </a:solidFill>
                <a:latin typeface="Arial" pitchFamily="34" charset="0"/>
                <a:cs typeface="Arial" pitchFamily="34" charset="0"/>
              </a:rPr>
              <a:t> relaxation time. </a:t>
            </a:r>
          </a:p>
          <a:p>
            <a:pPr algn="just">
              <a:spcBef>
                <a:spcPts val="600"/>
              </a:spcBef>
              <a:defRPr/>
            </a:pPr>
            <a:r>
              <a:rPr lang="fr-CH" altLang="zh-TW" i="1" dirty="0" smtClean="0">
                <a:solidFill>
                  <a:srgbClr val="002060"/>
                </a:solidFill>
                <a:latin typeface="Arial" pitchFamily="34" charset="0"/>
                <a:cs typeface="Arial" pitchFamily="34" charset="0"/>
              </a:rPr>
              <a:t>- </a:t>
            </a:r>
            <a:r>
              <a:rPr lang="fr-CH" altLang="zh-TW" i="1" dirty="0" err="1" smtClean="0">
                <a:solidFill>
                  <a:srgbClr val="002060"/>
                </a:solidFill>
                <a:latin typeface="Arial" pitchFamily="34" charset="0"/>
                <a:cs typeface="Arial" pitchFamily="34" charset="0"/>
              </a:rPr>
              <a:t>Earth</a:t>
            </a:r>
            <a:r>
              <a:rPr lang="fr-CH" altLang="zh-TW" i="1" dirty="0" smtClean="0">
                <a:solidFill>
                  <a:srgbClr val="002060"/>
                </a:solidFill>
                <a:latin typeface="Arial" pitchFamily="34" charset="0"/>
                <a:cs typeface="Arial" pitchFamily="34" charset="0"/>
              </a:rPr>
              <a:t> </a:t>
            </a:r>
            <a:r>
              <a:rPr lang="fr-CH" altLang="zh-TW" i="1" dirty="0" err="1" smtClean="0">
                <a:solidFill>
                  <a:srgbClr val="002060"/>
                </a:solidFill>
                <a:latin typeface="Arial" pitchFamily="34" charset="0"/>
                <a:cs typeface="Arial" pitchFamily="34" charset="0"/>
              </a:rPr>
              <a:t>mantle</a:t>
            </a:r>
            <a:r>
              <a:rPr lang="fr-CH" altLang="zh-TW" i="1" dirty="0" smtClean="0">
                <a:solidFill>
                  <a:srgbClr val="002060"/>
                </a:solidFill>
                <a:latin typeface="Arial" pitchFamily="34" charset="0"/>
                <a:cs typeface="Arial" pitchFamily="34" charset="0"/>
              </a:rPr>
              <a:t> : </a:t>
            </a:r>
            <a:r>
              <a:rPr lang="fr-CH" altLang="zh-TW" i="1" dirty="0" smtClean="0">
                <a:solidFill>
                  <a:srgbClr val="002060"/>
                </a:solidFill>
                <a:latin typeface="Symbol" pitchFamily="18" charset="2"/>
                <a:cs typeface="Arial" pitchFamily="34" charset="0"/>
              </a:rPr>
              <a:t>h</a:t>
            </a:r>
            <a:r>
              <a:rPr lang="fr-CH" altLang="zh-TW" i="1" dirty="0" smtClean="0">
                <a:solidFill>
                  <a:srgbClr val="002060"/>
                </a:solidFill>
                <a:latin typeface="Arial" pitchFamily="34" charset="0"/>
                <a:cs typeface="Arial" pitchFamily="34" charset="0"/>
              </a:rPr>
              <a:t> ~ 10</a:t>
            </a:r>
            <a:r>
              <a:rPr lang="fr-CH" altLang="zh-TW" i="1" baseline="30000" dirty="0" smtClean="0">
                <a:solidFill>
                  <a:srgbClr val="002060"/>
                </a:solidFill>
                <a:latin typeface="Arial" pitchFamily="34" charset="0"/>
                <a:cs typeface="Arial" pitchFamily="34" charset="0"/>
              </a:rPr>
              <a:t>21</a:t>
            </a:r>
            <a:r>
              <a:rPr lang="fr-CH" altLang="zh-TW" i="1" dirty="0" smtClean="0">
                <a:solidFill>
                  <a:srgbClr val="002060"/>
                </a:solidFill>
                <a:latin typeface="Arial" pitchFamily="34" charset="0"/>
                <a:cs typeface="Arial" pitchFamily="34" charset="0"/>
              </a:rPr>
              <a:t> Pas, </a:t>
            </a:r>
            <a:r>
              <a:rPr lang="fr-CH" altLang="zh-TW" i="1" dirty="0" smtClean="0">
                <a:solidFill>
                  <a:srgbClr val="002060"/>
                </a:solidFill>
                <a:latin typeface="Symbol" pitchFamily="18" charset="2"/>
                <a:cs typeface="Arial" pitchFamily="34" charset="0"/>
              </a:rPr>
              <a:t>m</a:t>
            </a:r>
            <a:r>
              <a:rPr lang="fr-CH" altLang="zh-TW" i="1" dirty="0" smtClean="0">
                <a:solidFill>
                  <a:srgbClr val="002060"/>
                </a:solidFill>
                <a:latin typeface="Arial" pitchFamily="34" charset="0"/>
                <a:cs typeface="Arial" pitchFamily="34" charset="0"/>
              </a:rPr>
              <a:t> ~ 10</a:t>
            </a:r>
            <a:r>
              <a:rPr lang="fr-CH" altLang="zh-TW" i="1" baseline="30000" dirty="0" smtClean="0">
                <a:solidFill>
                  <a:srgbClr val="002060"/>
                </a:solidFill>
                <a:latin typeface="Arial" pitchFamily="34" charset="0"/>
                <a:cs typeface="Arial" pitchFamily="34" charset="0"/>
              </a:rPr>
              <a:t>11</a:t>
            </a:r>
            <a:r>
              <a:rPr lang="fr-CH" altLang="zh-TW" i="1" dirty="0" smtClean="0">
                <a:solidFill>
                  <a:srgbClr val="002060"/>
                </a:solidFill>
                <a:latin typeface="Arial" pitchFamily="34" charset="0"/>
                <a:cs typeface="Arial" pitchFamily="34" charset="0"/>
              </a:rPr>
              <a:t> Pa, </a:t>
            </a:r>
            <a:r>
              <a:rPr lang="fr-CH" altLang="zh-TW" i="1" dirty="0" err="1" smtClean="0">
                <a:solidFill>
                  <a:srgbClr val="002060"/>
                </a:solidFill>
                <a:latin typeface="Arial" pitchFamily="34" charset="0"/>
                <a:cs typeface="Arial" pitchFamily="34" charset="0"/>
              </a:rPr>
              <a:t>thus</a:t>
            </a:r>
            <a:r>
              <a:rPr lang="fr-CH" altLang="zh-TW" i="1" dirty="0" smtClean="0">
                <a:solidFill>
                  <a:srgbClr val="002060"/>
                </a:solidFill>
                <a:latin typeface="Arial" pitchFamily="34" charset="0"/>
                <a:cs typeface="Arial" pitchFamily="34" charset="0"/>
              </a:rPr>
              <a:t> t</a:t>
            </a:r>
            <a:r>
              <a:rPr lang="fr-CH" altLang="zh-TW" i="1" baseline="-25000" dirty="0" smtClean="0">
                <a:solidFill>
                  <a:srgbClr val="002060"/>
                </a:solidFill>
                <a:latin typeface="Arial" pitchFamily="34" charset="0"/>
                <a:cs typeface="Arial" pitchFamily="34" charset="0"/>
              </a:rPr>
              <a:t>r</a:t>
            </a:r>
            <a:r>
              <a:rPr lang="fr-CH" altLang="zh-TW" i="1" dirty="0" smtClean="0">
                <a:solidFill>
                  <a:srgbClr val="002060"/>
                </a:solidFill>
                <a:latin typeface="Arial" pitchFamily="34" charset="0"/>
                <a:cs typeface="Arial" pitchFamily="34" charset="0"/>
              </a:rPr>
              <a:t>  ~ 300 </a:t>
            </a:r>
            <a:r>
              <a:rPr lang="fr-CH" altLang="zh-TW" i="1" dirty="0" err="1" smtClean="0">
                <a:solidFill>
                  <a:srgbClr val="002060"/>
                </a:solidFill>
                <a:latin typeface="Arial" pitchFamily="34" charset="0"/>
                <a:cs typeface="Arial" pitchFamily="34" charset="0"/>
              </a:rPr>
              <a:t>years</a:t>
            </a:r>
            <a:r>
              <a:rPr lang="fr-CH" altLang="zh-TW" i="1" dirty="0" smtClean="0">
                <a:solidFill>
                  <a:srgbClr val="002060"/>
                </a:solidFill>
                <a:latin typeface="Arial" pitchFamily="34" charset="0"/>
                <a:cs typeface="Arial" pitchFamily="34" charset="0"/>
              </a:rPr>
              <a:t>.</a:t>
            </a:r>
            <a:endParaRPr lang="fr-CH" i="1" dirty="0" smtClean="0">
              <a:solidFill>
                <a:srgbClr val="002060"/>
              </a:solidFill>
              <a:latin typeface="Arial" pitchFamily="34" charset="0"/>
              <a:cs typeface="Arial" pitchFamily="34" charset="0"/>
            </a:endParaRPr>
          </a:p>
          <a:p>
            <a:pPr algn="just">
              <a:spcBef>
                <a:spcPts val="600"/>
              </a:spcBef>
              <a:defRPr/>
            </a:pPr>
            <a:r>
              <a:rPr lang="fr-CH" i="1" dirty="0" smtClean="0">
                <a:solidFill>
                  <a:srgbClr val="002060"/>
                </a:solidFill>
                <a:latin typeface="Arial" pitchFamily="34" charset="0"/>
                <a:cs typeface="Arial" pitchFamily="34" charset="0"/>
              </a:rPr>
              <a:t>- </a:t>
            </a:r>
            <a:r>
              <a:rPr lang="fr-CH" i="1" dirty="0" err="1" smtClean="0">
                <a:solidFill>
                  <a:srgbClr val="002060"/>
                </a:solidFill>
                <a:latin typeface="Arial" pitchFamily="34" charset="0"/>
                <a:cs typeface="Arial" pitchFamily="34" charset="0"/>
              </a:rPr>
              <a:t>t</a:t>
            </a:r>
            <a:r>
              <a:rPr lang="fr-CH" i="1" baseline="-25000" dirty="0" err="1" smtClean="0">
                <a:solidFill>
                  <a:srgbClr val="002060"/>
                </a:solidFill>
                <a:latin typeface="Arial" pitchFamily="34" charset="0"/>
                <a:cs typeface="Arial" pitchFamily="34" charset="0"/>
              </a:rPr>
              <a:t>obs</a:t>
            </a:r>
            <a:r>
              <a:rPr lang="fr-CH" i="1" dirty="0" smtClean="0">
                <a:solidFill>
                  <a:srgbClr val="002060"/>
                </a:solidFill>
                <a:latin typeface="Arial" pitchFamily="34" charset="0"/>
                <a:cs typeface="Arial" pitchFamily="34" charset="0"/>
              </a:rPr>
              <a:t> &lt;&lt; t</a:t>
            </a:r>
            <a:r>
              <a:rPr lang="fr-CH" i="1" baseline="-25000" dirty="0" smtClean="0">
                <a:solidFill>
                  <a:srgbClr val="002060"/>
                </a:solidFill>
                <a:latin typeface="Arial" pitchFamily="34" charset="0"/>
                <a:cs typeface="Arial" pitchFamily="34" charset="0"/>
              </a:rPr>
              <a:t>r </a:t>
            </a:r>
            <a:r>
              <a:rPr lang="fr-CH" i="1" dirty="0" smtClean="0">
                <a:solidFill>
                  <a:srgbClr val="002060"/>
                </a:solidFill>
                <a:latin typeface="Arial" pitchFamily="34" charset="0"/>
                <a:cs typeface="Arial" pitchFamily="34" charset="0"/>
              </a:rPr>
              <a:t>: </a:t>
            </a:r>
            <a:r>
              <a:rPr lang="fr-CH" i="1" dirty="0" err="1" smtClean="0">
                <a:solidFill>
                  <a:srgbClr val="002060"/>
                </a:solidFill>
                <a:latin typeface="Arial" pitchFamily="34" charset="0"/>
                <a:cs typeface="Arial" pitchFamily="34" charset="0"/>
              </a:rPr>
              <a:t>elastic</a:t>
            </a:r>
            <a:r>
              <a:rPr lang="fr-CH" i="1" dirty="0" smtClean="0">
                <a:solidFill>
                  <a:srgbClr val="002060"/>
                </a:solidFill>
                <a:latin typeface="Arial" pitchFamily="34" charset="0"/>
                <a:cs typeface="Arial" pitchFamily="34" charset="0"/>
              </a:rPr>
              <a:t> </a:t>
            </a:r>
            <a:r>
              <a:rPr lang="fr-CH" i="1" dirty="0" err="1" smtClean="0">
                <a:solidFill>
                  <a:srgbClr val="002060"/>
                </a:solidFill>
                <a:latin typeface="Arial" pitchFamily="34" charset="0"/>
                <a:cs typeface="Arial" pitchFamily="34" charset="0"/>
              </a:rPr>
              <a:t>deformation</a:t>
            </a:r>
            <a:r>
              <a:rPr lang="fr-CH" i="1" dirty="0" smtClean="0">
                <a:solidFill>
                  <a:srgbClr val="002060"/>
                </a:solidFill>
                <a:latin typeface="Arial" pitchFamily="34" charset="0"/>
                <a:cs typeface="Arial" pitchFamily="34" charset="0"/>
              </a:rPr>
              <a:t> </a:t>
            </a:r>
            <a:r>
              <a:rPr lang="fr-CH" i="1" dirty="0" err="1" smtClean="0">
                <a:solidFill>
                  <a:srgbClr val="002060"/>
                </a:solidFill>
                <a:latin typeface="Arial" pitchFamily="34" charset="0"/>
                <a:cs typeface="Arial" pitchFamily="34" charset="0"/>
              </a:rPr>
              <a:t>dominates</a:t>
            </a:r>
            <a:r>
              <a:rPr lang="fr-CH" i="1" dirty="0" smtClean="0">
                <a:solidFill>
                  <a:srgbClr val="002060"/>
                </a:solidFill>
                <a:latin typeface="Arial" pitchFamily="34" charset="0"/>
                <a:cs typeface="Arial" pitchFamily="34" charset="0"/>
              </a:rPr>
              <a:t> (</a:t>
            </a:r>
            <a:r>
              <a:rPr lang="fr-CH" i="1" dirty="0" err="1" smtClean="0">
                <a:solidFill>
                  <a:srgbClr val="002060"/>
                </a:solidFill>
                <a:latin typeface="Arial" pitchFamily="34" charset="0"/>
                <a:cs typeface="Arial" pitchFamily="34" charset="0"/>
              </a:rPr>
              <a:t>seismic</a:t>
            </a:r>
            <a:r>
              <a:rPr lang="fr-CH" i="1" dirty="0" smtClean="0">
                <a:solidFill>
                  <a:srgbClr val="002060"/>
                </a:solidFill>
                <a:latin typeface="Arial" pitchFamily="34" charset="0"/>
                <a:cs typeface="Arial" pitchFamily="34" charset="0"/>
              </a:rPr>
              <a:t> </a:t>
            </a:r>
            <a:r>
              <a:rPr lang="fr-CH" i="1" dirty="0" err="1" smtClean="0">
                <a:solidFill>
                  <a:srgbClr val="002060"/>
                </a:solidFill>
                <a:latin typeface="Arial" pitchFamily="34" charset="0"/>
                <a:cs typeface="Arial" pitchFamily="34" charset="0"/>
              </a:rPr>
              <a:t>waves</a:t>
            </a:r>
            <a:r>
              <a:rPr lang="fr-CH" i="1" dirty="0" smtClean="0">
                <a:solidFill>
                  <a:srgbClr val="002060"/>
                </a:solidFill>
                <a:latin typeface="Arial" pitchFamily="34" charset="0"/>
                <a:cs typeface="Arial" pitchFamily="34" charset="0"/>
              </a:rPr>
              <a:t>)       </a:t>
            </a:r>
          </a:p>
          <a:p>
            <a:pPr algn="just">
              <a:spcBef>
                <a:spcPts val="600"/>
              </a:spcBef>
              <a:defRPr/>
            </a:pPr>
            <a:r>
              <a:rPr lang="fr-CH" i="1" dirty="0" smtClean="0">
                <a:solidFill>
                  <a:srgbClr val="002060"/>
                </a:solidFill>
                <a:latin typeface="Arial" pitchFamily="34" charset="0"/>
                <a:cs typeface="Arial" pitchFamily="34" charset="0"/>
              </a:rPr>
              <a:t>  </a:t>
            </a:r>
            <a:r>
              <a:rPr lang="fr-CH" i="1" dirty="0" err="1" smtClean="0">
                <a:solidFill>
                  <a:srgbClr val="002060"/>
                </a:solidFill>
                <a:latin typeface="Arial" pitchFamily="34" charset="0"/>
                <a:cs typeface="Arial" pitchFamily="34" charset="0"/>
              </a:rPr>
              <a:t>t</a:t>
            </a:r>
            <a:r>
              <a:rPr lang="fr-CH" i="1" baseline="-25000" dirty="0" err="1" smtClean="0">
                <a:solidFill>
                  <a:srgbClr val="002060"/>
                </a:solidFill>
                <a:latin typeface="Arial" pitchFamily="34" charset="0"/>
                <a:cs typeface="Arial" pitchFamily="34" charset="0"/>
              </a:rPr>
              <a:t>obs</a:t>
            </a:r>
            <a:r>
              <a:rPr lang="fr-CH" i="1" dirty="0" smtClean="0">
                <a:solidFill>
                  <a:srgbClr val="002060"/>
                </a:solidFill>
                <a:latin typeface="Arial" pitchFamily="34" charset="0"/>
                <a:cs typeface="Arial" pitchFamily="34" charset="0"/>
              </a:rPr>
              <a:t> &gt;&gt; t</a:t>
            </a:r>
            <a:r>
              <a:rPr lang="fr-CH" i="1" baseline="-25000" dirty="0" smtClean="0">
                <a:solidFill>
                  <a:srgbClr val="002060"/>
                </a:solidFill>
                <a:latin typeface="Arial" pitchFamily="34" charset="0"/>
                <a:cs typeface="Arial" pitchFamily="34" charset="0"/>
              </a:rPr>
              <a:t>r </a:t>
            </a:r>
            <a:r>
              <a:rPr lang="fr-CH" i="1" dirty="0" smtClean="0">
                <a:solidFill>
                  <a:srgbClr val="002060"/>
                </a:solidFill>
                <a:latin typeface="Arial" pitchFamily="34" charset="0"/>
                <a:cs typeface="Arial" pitchFamily="34" charset="0"/>
              </a:rPr>
              <a:t>: </a:t>
            </a:r>
            <a:r>
              <a:rPr lang="fr-CH" i="1" dirty="0" err="1" smtClean="0">
                <a:solidFill>
                  <a:srgbClr val="002060"/>
                </a:solidFill>
                <a:latin typeface="Arial" pitchFamily="34" charset="0"/>
                <a:cs typeface="Arial" pitchFamily="34" charset="0"/>
              </a:rPr>
              <a:t>viscous</a:t>
            </a:r>
            <a:r>
              <a:rPr lang="fr-CH" i="1" dirty="0" smtClean="0">
                <a:solidFill>
                  <a:srgbClr val="002060"/>
                </a:solidFill>
                <a:latin typeface="Arial" pitchFamily="34" charset="0"/>
                <a:cs typeface="Arial" pitchFamily="34" charset="0"/>
              </a:rPr>
              <a:t> </a:t>
            </a:r>
            <a:r>
              <a:rPr lang="fr-CH" i="1" dirty="0" err="1" smtClean="0">
                <a:solidFill>
                  <a:srgbClr val="002060"/>
                </a:solidFill>
                <a:latin typeface="Arial" pitchFamily="34" charset="0"/>
                <a:cs typeface="Arial" pitchFamily="34" charset="0"/>
              </a:rPr>
              <a:t>deformation</a:t>
            </a:r>
            <a:r>
              <a:rPr lang="fr-CH" i="1" dirty="0" smtClean="0">
                <a:solidFill>
                  <a:srgbClr val="002060"/>
                </a:solidFill>
                <a:latin typeface="Arial" pitchFamily="34" charset="0"/>
                <a:cs typeface="Arial" pitchFamily="34" charset="0"/>
              </a:rPr>
              <a:t> </a:t>
            </a:r>
            <a:r>
              <a:rPr lang="fr-CH" i="1" dirty="0" err="1" smtClean="0">
                <a:solidFill>
                  <a:srgbClr val="002060"/>
                </a:solidFill>
                <a:latin typeface="Arial" pitchFamily="34" charset="0"/>
                <a:cs typeface="Arial" pitchFamily="34" charset="0"/>
              </a:rPr>
              <a:t>dominates</a:t>
            </a:r>
            <a:r>
              <a:rPr lang="fr-CH" i="1" dirty="0" smtClean="0">
                <a:solidFill>
                  <a:srgbClr val="002060"/>
                </a:solidFill>
                <a:latin typeface="Arial" pitchFamily="34" charset="0"/>
                <a:cs typeface="Arial" pitchFamily="34" charset="0"/>
              </a:rPr>
              <a:t> (</a:t>
            </a:r>
            <a:r>
              <a:rPr lang="fr-CH" i="1" dirty="0" err="1" smtClean="0">
                <a:solidFill>
                  <a:srgbClr val="002060"/>
                </a:solidFill>
                <a:latin typeface="Arial" pitchFamily="34" charset="0"/>
                <a:cs typeface="Arial" pitchFamily="34" charset="0"/>
              </a:rPr>
              <a:t>mantle</a:t>
            </a:r>
            <a:r>
              <a:rPr lang="fr-CH" i="1" dirty="0" smtClean="0">
                <a:solidFill>
                  <a:srgbClr val="002060"/>
                </a:solidFill>
                <a:latin typeface="Arial" pitchFamily="34" charset="0"/>
                <a:cs typeface="Arial" pitchFamily="34" charset="0"/>
              </a:rPr>
              <a:t> flow).</a:t>
            </a:r>
          </a:p>
        </p:txBody>
      </p:sp>
      <p:sp>
        <p:nvSpPr>
          <p:cNvPr id="16" name="Rectangle 15"/>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18" name="Title 6"/>
          <p:cNvSpPr>
            <a:spLocks noGrp="1"/>
          </p:cNvSpPr>
          <p:nvPr>
            <p:ph type="title"/>
          </p:nvPr>
        </p:nvSpPr>
        <p:spPr>
          <a:xfrm>
            <a:off x="214282" y="142828"/>
            <a:ext cx="8534182" cy="489790"/>
          </a:xfrm>
        </p:spPr>
        <p:txBody>
          <a:bodyPr>
            <a:noAutofit/>
          </a:bodyPr>
          <a:lstStyle/>
          <a:p>
            <a:pPr algn="l"/>
            <a:r>
              <a:rPr lang="fr-CH" sz="3600" dirty="0" smtClean="0">
                <a:solidFill>
                  <a:schemeClr val="bg1"/>
                </a:solidFill>
                <a:cs typeface="Arial" pitchFamily="34" charset="0"/>
              </a:rPr>
              <a:t>The </a:t>
            </a:r>
            <a:r>
              <a:rPr lang="fr-CH" sz="3600" dirty="0" err="1" smtClean="0">
                <a:solidFill>
                  <a:schemeClr val="bg1"/>
                </a:solidFill>
                <a:cs typeface="Arial" pitchFamily="34" charset="0"/>
              </a:rPr>
              <a:t>visco</a:t>
            </a:r>
            <a:r>
              <a:rPr lang="fr-CH" sz="3600" dirty="0" smtClean="0">
                <a:solidFill>
                  <a:schemeClr val="bg1"/>
                </a:solidFill>
                <a:cs typeface="Arial" pitchFamily="34" charset="0"/>
              </a:rPr>
              <a:t>-</a:t>
            </a:r>
            <a:r>
              <a:rPr lang="fr-CH" sz="3600" dirty="0" err="1" smtClean="0">
                <a:solidFill>
                  <a:schemeClr val="bg1"/>
                </a:solidFill>
                <a:cs typeface="Arial" pitchFamily="34" charset="0"/>
              </a:rPr>
              <a:t>elastic</a:t>
            </a:r>
            <a:r>
              <a:rPr lang="fr-CH" sz="3600" dirty="0" smtClean="0">
                <a:solidFill>
                  <a:schemeClr val="bg1"/>
                </a:solidFill>
                <a:cs typeface="Arial" pitchFamily="34" charset="0"/>
              </a:rPr>
              <a:t> </a:t>
            </a:r>
            <a:r>
              <a:rPr lang="fr-CH" sz="3600" dirty="0" err="1" smtClean="0">
                <a:solidFill>
                  <a:schemeClr val="bg1"/>
                </a:solidFill>
                <a:cs typeface="Arial" pitchFamily="34" charset="0"/>
              </a:rPr>
              <a:t>mantle</a:t>
            </a:r>
            <a:endParaRPr lang="fr-CH" sz="3200" i="1" dirty="0">
              <a:solidFill>
                <a:schemeClr val="bg1"/>
              </a:solidFill>
              <a:cs typeface="Arial" pitchFamily="34" charset="0"/>
            </a:endParaRPr>
          </a:p>
        </p:txBody>
      </p:sp>
      <p:sp>
        <p:nvSpPr>
          <p:cNvPr id="20" name="Text Box 6"/>
          <p:cNvSpPr txBox="1">
            <a:spLocks noChangeArrowheads="1"/>
          </p:cNvSpPr>
          <p:nvPr/>
        </p:nvSpPr>
        <p:spPr bwMode="auto">
          <a:xfrm>
            <a:off x="228600" y="968514"/>
            <a:ext cx="8610600" cy="707886"/>
          </a:xfrm>
          <a:prstGeom prst="rect">
            <a:avLst/>
          </a:prstGeom>
          <a:noFill/>
          <a:ln w="9525">
            <a:noFill/>
            <a:miter lim="800000"/>
            <a:headEnd/>
            <a:tailEnd/>
          </a:ln>
          <a:effectLst/>
        </p:spPr>
        <p:txBody>
          <a:bodyPr wrap="square">
            <a:spAutoFit/>
          </a:bodyPr>
          <a:lstStyle/>
          <a:p>
            <a:pPr algn="just">
              <a:spcBef>
                <a:spcPct val="50000"/>
              </a:spcBef>
            </a:pPr>
            <a:r>
              <a:rPr lang="en-US" sz="2000" dirty="0" smtClean="0">
                <a:solidFill>
                  <a:srgbClr val="002060"/>
                </a:solidFill>
                <a:latin typeface="Arial" pitchFamily="34" charset="0"/>
                <a:cs typeface="Arial" pitchFamily="34" charset="0"/>
              </a:rPr>
              <a:t>Mantle materials are </a:t>
            </a:r>
            <a:r>
              <a:rPr lang="en-US" sz="2000" dirty="0" err="1" smtClean="0">
                <a:solidFill>
                  <a:srgbClr val="C00000"/>
                </a:solidFill>
                <a:latin typeface="Arial" pitchFamily="34" charset="0"/>
                <a:cs typeface="Arial" pitchFamily="34" charset="0"/>
              </a:rPr>
              <a:t>visco</a:t>
            </a:r>
            <a:r>
              <a:rPr lang="en-US" sz="2000" dirty="0" smtClean="0">
                <a:solidFill>
                  <a:srgbClr val="C00000"/>
                </a:solidFill>
                <a:latin typeface="Arial" pitchFamily="34" charset="0"/>
                <a:cs typeface="Arial" pitchFamily="34" charset="0"/>
              </a:rPr>
              <a:t>-elastic</a:t>
            </a:r>
            <a:r>
              <a:rPr lang="en-US" sz="2000" dirty="0" smtClean="0">
                <a:solidFill>
                  <a:srgbClr val="002060"/>
                </a:solidFill>
                <a:latin typeface="Arial" pitchFamily="34" charset="0"/>
                <a:cs typeface="Arial" pitchFamily="34" charset="0"/>
              </a:rPr>
              <a:t>. The mode of deformation depends on the </a:t>
            </a:r>
            <a:r>
              <a:rPr lang="en-US" sz="2000" dirty="0" smtClean="0">
                <a:solidFill>
                  <a:srgbClr val="C00000"/>
                </a:solidFill>
                <a:latin typeface="Arial" pitchFamily="34" charset="0"/>
                <a:cs typeface="Arial" pitchFamily="34" charset="0"/>
              </a:rPr>
              <a:t>timescale</a:t>
            </a:r>
            <a:r>
              <a:rPr lang="en-US" sz="2000" dirty="0" smtClean="0">
                <a:solidFill>
                  <a:srgbClr val="002060"/>
                </a:solidFill>
                <a:latin typeface="Arial" pitchFamily="34" charset="0"/>
                <a:cs typeface="Arial" pitchFamily="34" charset="0"/>
              </a:rPr>
              <a:t> of the applied stress : </a:t>
            </a:r>
          </a:p>
        </p:txBody>
      </p:sp>
      <p:graphicFrame>
        <p:nvGraphicFramePr>
          <p:cNvPr id="2053" name="Object 5"/>
          <p:cNvGraphicFramePr>
            <a:graphicFrameLocks noChangeAspect="1"/>
          </p:cNvGraphicFramePr>
          <p:nvPr/>
        </p:nvGraphicFramePr>
        <p:xfrm>
          <a:off x="3733800" y="3795712"/>
          <a:ext cx="5029200" cy="776288"/>
        </p:xfrm>
        <a:graphic>
          <a:graphicData uri="http://schemas.openxmlformats.org/presentationml/2006/ole">
            <mc:AlternateContent xmlns:mc="http://schemas.openxmlformats.org/markup-compatibility/2006">
              <mc:Choice xmlns:v="urn:schemas-microsoft-com:vml" Requires="v">
                <p:oleObj spid="_x0000_s73900" name="Equation" r:id="rId7" imgW="2793960" imgH="431640" progId="Equation.3">
                  <p:embed/>
                </p:oleObj>
              </mc:Choice>
              <mc:Fallback>
                <p:oleObj name="Equation" r:id="rId7" imgW="279396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3795712"/>
                        <a:ext cx="5029200" cy="776288"/>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7" name="Rectangle 16"/>
          <p:cNvSpPr/>
          <p:nvPr/>
        </p:nvSpPr>
        <p:spPr>
          <a:xfrm>
            <a:off x="7924800" y="3932237"/>
            <a:ext cx="228600" cy="533400"/>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Rectangle 20"/>
          <p:cNvSpPr/>
          <p:nvPr/>
        </p:nvSpPr>
        <p:spPr>
          <a:xfrm>
            <a:off x="609600" y="4965192"/>
            <a:ext cx="762000" cy="304800"/>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8359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70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7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utoUpdateAnimBg="0"/>
      <p:bldP spid="8" grpId="0" autoUpdateAnimBg="0"/>
      <p:bldP spid="15" grpId="0"/>
      <p:bldP spid="17"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4" name="Title 6"/>
          <p:cNvSpPr>
            <a:spLocks noGrp="1"/>
          </p:cNvSpPr>
          <p:nvPr>
            <p:ph type="title"/>
          </p:nvPr>
        </p:nvSpPr>
        <p:spPr>
          <a:xfrm>
            <a:off x="214282" y="142828"/>
            <a:ext cx="8534182" cy="489790"/>
          </a:xfrm>
        </p:spPr>
        <p:txBody>
          <a:bodyPr>
            <a:noAutofit/>
          </a:bodyPr>
          <a:lstStyle/>
          <a:p>
            <a:pPr algn="l"/>
            <a:r>
              <a:rPr lang="fr-CH" sz="3600" dirty="0" err="1" smtClean="0">
                <a:solidFill>
                  <a:schemeClr val="bg1"/>
                </a:solidFill>
                <a:cs typeface="Arial" pitchFamily="34" charset="0"/>
              </a:rPr>
              <a:t>Brittle</a:t>
            </a:r>
            <a:r>
              <a:rPr lang="fr-CH" sz="3600" dirty="0" smtClean="0">
                <a:solidFill>
                  <a:schemeClr val="bg1"/>
                </a:solidFill>
                <a:cs typeface="Arial" pitchFamily="34" charset="0"/>
              </a:rPr>
              <a:t> </a:t>
            </a:r>
            <a:r>
              <a:rPr lang="fr-CH" sz="3600" dirty="0" err="1" smtClean="0">
                <a:solidFill>
                  <a:schemeClr val="bg1"/>
                </a:solidFill>
                <a:cs typeface="Arial" pitchFamily="34" charset="0"/>
              </a:rPr>
              <a:t>deformation</a:t>
            </a:r>
            <a:endParaRPr lang="fr-CH" sz="3200" i="1" dirty="0">
              <a:solidFill>
                <a:schemeClr val="bg1"/>
              </a:solidFill>
              <a:cs typeface="Arial" pitchFamily="34" charset="0"/>
            </a:endParaRPr>
          </a:p>
        </p:txBody>
      </p:sp>
      <p:sp>
        <p:nvSpPr>
          <p:cNvPr id="11" name="Text Box 6"/>
          <p:cNvSpPr txBox="1">
            <a:spLocks noChangeArrowheads="1"/>
          </p:cNvSpPr>
          <p:nvPr/>
        </p:nvSpPr>
        <p:spPr bwMode="auto">
          <a:xfrm>
            <a:off x="182880" y="5924490"/>
            <a:ext cx="449580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altLang="zh-TW" sz="2000" dirty="0" smtClean="0">
                <a:solidFill>
                  <a:srgbClr val="002060"/>
                </a:solidFill>
                <a:latin typeface="Arial Unicode MS" pitchFamily="34" charset="-128"/>
                <a:ea typeface="Arial Unicode MS" pitchFamily="34" charset="-128"/>
                <a:cs typeface="Arial Unicode MS" pitchFamily="34" charset="-128"/>
              </a:rPr>
              <a:t>Irreversible and permanent.</a:t>
            </a:r>
            <a:endParaRPr lang="en-US" sz="2000" dirty="0" smtClean="0">
              <a:solidFill>
                <a:srgbClr val="002060"/>
              </a:solidFill>
              <a:latin typeface="Arial Unicode MS" pitchFamily="34" charset="-128"/>
              <a:ea typeface="Arial Unicode MS" pitchFamily="34" charset="-128"/>
              <a:cs typeface="Arial Unicode MS" pitchFamily="34" charset="-128"/>
            </a:endParaRPr>
          </a:p>
        </p:txBody>
      </p:sp>
      <p:sp>
        <p:nvSpPr>
          <p:cNvPr id="13" name="Text Box 6"/>
          <p:cNvSpPr txBox="1">
            <a:spLocks noChangeArrowheads="1"/>
          </p:cNvSpPr>
          <p:nvPr/>
        </p:nvSpPr>
        <p:spPr bwMode="auto">
          <a:xfrm>
            <a:off x="182880" y="914400"/>
            <a:ext cx="751332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altLang="zh-TW" sz="2000" dirty="0" smtClean="0">
                <a:solidFill>
                  <a:srgbClr val="002060"/>
                </a:solidFill>
                <a:latin typeface="Arial Unicode MS" pitchFamily="34" charset="-128"/>
                <a:ea typeface="Arial Unicode MS" pitchFamily="34" charset="-128"/>
                <a:cs typeface="Arial Unicode MS" pitchFamily="34" charset="-128"/>
              </a:rPr>
              <a:t>Visible </a:t>
            </a:r>
            <a:r>
              <a:rPr lang="en-US" altLang="zh-TW" sz="2000" dirty="0" smtClean="0">
                <a:solidFill>
                  <a:srgbClr val="C00000"/>
                </a:solidFill>
                <a:latin typeface="Arial Unicode MS" pitchFamily="34" charset="-128"/>
                <a:ea typeface="Arial Unicode MS" pitchFamily="34" charset="-128"/>
                <a:cs typeface="Arial Unicode MS" pitchFamily="34" charset="-128"/>
              </a:rPr>
              <a:t>ruptures</a:t>
            </a:r>
            <a:r>
              <a:rPr lang="en-US" altLang="zh-TW" sz="2000" dirty="0" smtClean="0">
                <a:solidFill>
                  <a:srgbClr val="002060"/>
                </a:solidFill>
                <a:latin typeface="Arial Unicode MS" pitchFamily="34" charset="-128"/>
                <a:ea typeface="Arial Unicode MS" pitchFamily="34" charset="-128"/>
                <a:cs typeface="Arial Unicode MS" pitchFamily="34" charset="-128"/>
              </a:rPr>
              <a:t> (fracture) and loss of cohesion of the material.</a:t>
            </a:r>
            <a:endParaRPr lang="en-US" sz="2000" dirty="0" smtClean="0">
              <a:solidFill>
                <a:srgbClr val="002060"/>
              </a:solidFill>
              <a:latin typeface="Arial Unicode MS" pitchFamily="34" charset="-128"/>
              <a:ea typeface="Arial Unicode MS" pitchFamily="34" charset="-128"/>
              <a:cs typeface="Arial Unicode MS" pitchFamily="34" charset="-128"/>
            </a:endParaRPr>
          </a:p>
        </p:txBody>
      </p:sp>
      <p:sp>
        <p:nvSpPr>
          <p:cNvPr id="14" name="Text Box 6"/>
          <p:cNvSpPr txBox="1">
            <a:spLocks noChangeArrowheads="1"/>
          </p:cNvSpPr>
          <p:nvPr/>
        </p:nvSpPr>
        <p:spPr bwMode="auto">
          <a:xfrm>
            <a:off x="182880" y="1447800"/>
            <a:ext cx="781812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altLang="zh-TW" sz="2000" dirty="0" smtClean="0">
                <a:solidFill>
                  <a:srgbClr val="002060"/>
                </a:solidFill>
                <a:latin typeface="Arial Unicode MS" pitchFamily="34" charset="-128"/>
                <a:ea typeface="Arial Unicode MS" pitchFamily="34" charset="-128"/>
                <a:cs typeface="Arial Unicode MS" pitchFamily="34" charset="-128"/>
              </a:rPr>
              <a:t>Elastic deformation until rupture, when stress is large enough</a:t>
            </a:r>
            <a:endParaRPr lang="en-US" sz="2000" dirty="0" smtClean="0">
              <a:solidFill>
                <a:srgbClr val="002060"/>
              </a:solidFill>
              <a:latin typeface="Arial Unicode MS" pitchFamily="34" charset="-128"/>
              <a:ea typeface="Arial Unicode MS" pitchFamily="34" charset="-128"/>
              <a:cs typeface="Arial Unicode MS" pitchFamily="34" charset="-128"/>
            </a:endParaRPr>
          </a:p>
        </p:txBody>
      </p:sp>
      <p:sp>
        <p:nvSpPr>
          <p:cNvPr id="4198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pic>
        <p:nvPicPr>
          <p:cNvPr id="19" name="Picture 18" descr="Fault-rupture_surface_2m_chichi_earthquake.jpg"/>
          <p:cNvPicPr>
            <a:picLocks noChangeAspect="1"/>
          </p:cNvPicPr>
          <p:nvPr/>
        </p:nvPicPr>
        <p:blipFill>
          <a:blip r:embed="rId3" cstate="print"/>
          <a:stretch>
            <a:fillRect/>
          </a:stretch>
        </p:blipFill>
        <p:spPr>
          <a:xfrm>
            <a:off x="4185981" y="2362200"/>
            <a:ext cx="4672383" cy="3048000"/>
          </a:xfrm>
          <a:prstGeom prst="rect">
            <a:avLst/>
          </a:prstGeom>
        </p:spPr>
      </p:pic>
      <p:pic>
        <p:nvPicPr>
          <p:cNvPr id="21" name="Picture 20" descr="brittle_strain-stress.jpg"/>
          <p:cNvPicPr>
            <a:picLocks noChangeAspect="1"/>
          </p:cNvPicPr>
          <p:nvPr/>
        </p:nvPicPr>
        <p:blipFill>
          <a:blip r:embed="rId4" cstate="print"/>
          <a:stretch>
            <a:fillRect/>
          </a:stretch>
        </p:blipFill>
        <p:spPr>
          <a:xfrm>
            <a:off x="152400" y="2362200"/>
            <a:ext cx="3760715" cy="2971800"/>
          </a:xfrm>
          <a:prstGeom prst="rect">
            <a:avLst/>
          </a:prstGeom>
        </p:spPr>
      </p:pic>
      <p:cxnSp>
        <p:nvCxnSpPr>
          <p:cNvPr id="26" name="Straight Arrow Connector 25"/>
          <p:cNvCxnSpPr/>
          <p:nvPr/>
        </p:nvCxnSpPr>
        <p:spPr>
          <a:xfrm>
            <a:off x="7010400" y="2895600"/>
            <a:ext cx="1" cy="1363579"/>
          </a:xfrm>
          <a:prstGeom prst="straightConnector1">
            <a:avLst/>
          </a:prstGeom>
          <a:ln w="63500">
            <a:solidFill>
              <a:schemeClr val="bg1">
                <a:lumMod val="9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239000" y="3505199"/>
            <a:ext cx="599355" cy="369332"/>
          </a:xfrm>
          <a:prstGeom prst="rect">
            <a:avLst/>
          </a:prstGeom>
          <a:noFill/>
        </p:spPr>
        <p:txBody>
          <a:bodyPr wrap="square" rtlCol="0">
            <a:spAutoFit/>
          </a:bodyPr>
          <a:lstStyle/>
          <a:p>
            <a:r>
              <a:rPr lang="en-US" altLang="zh-TW" b="1" dirty="0" smtClean="0">
                <a:solidFill>
                  <a:schemeClr val="bg1">
                    <a:lumMod val="95000"/>
                  </a:schemeClr>
                </a:solidFill>
                <a:latin typeface="Arial Unicode MS" pitchFamily="34" charset="-128"/>
                <a:ea typeface="Arial Unicode MS" pitchFamily="34" charset="-128"/>
                <a:cs typeface="Arial Unicode MS" pitchFamily="34" charset="-128"/>
              </a:rPr>
              <a:t>2 m</a:t>
            </a:r>
            <a:endParaRPr lang="zh-TW" altLang="en-US" b="1" dirty="0">
              <a:solidFill>
                <a:schemeClr val="bg1">
                  <a:lumMod val="95000"/>
                </a:schemeClr>
              </a:solidFill>
              <a:latin typeface="Arial Unicode MS" pitchFamily="34" charset="-128"/>
              <a:ea typeface="Arial Unicode MS" pitchFamily="34" charset="-128"/>
              <a:cs typeface="Arial Unicode MS" pitchFamily="34" charset="-128"/>
            </a:endParaRPr>
          </a:p>
        </p:txBody>
      </p:sp>
      <p:sp>
        <p:nvSpPr>
          <p:cNvPr id="31" name="Rectangle 30"/>
          <p:cNvSpPr/>
          <p:nvPr/>
        </p:nvSpPr>
        <p:spPr>
          <a:xfrm>
            <a:off x="4114800" y="2023646"/>
            <a:ext cx="4724400" cy="338554"/>
          </a:xfrm>
          <a:prstGeom prst="rect">
            <a:avLst/>
          </a:prstGeom>
        </p:spPr>
        <p:txBody>
          <a:bodyPr wrap="square">
            <a:spAutoFit/>
          </a:bodyPr>
          <a:lstStyle/>
          <a:p>
            <a:r>
              <a:rPr lang="en-US" sz="1600" i="1" dirty="0" smtClean="0">
                <a:latin typeface="Constantia" pitchFamily="18" charset="0"/>
              </a:rPr>
              <a:t>Fault rupture of the 1999 Chi-Chi Earthquake (1999)</a:t>
            </a:r>
            <a:endParaRPr lang="fr-CH" sz="1600" dirty="0">
              <a:latin typeface="Constant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4008"/>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4" name="Title 6"/>
          <p:cNvSpPr>
            <a:spLocks noGrp="1"/>
          </p:cNvSpPr>
          <p:nvPr>
            <p:ph type="title"/>
          </p:nvPr>
        </p:nvSpPr>
        <p:spPr>
          <a:xfrm>
            <a:off x="214282" y="142828"/>
            <a:ext cx="8534182" cy="489790"/>
          </a:xfrm>
        </p:spPr>
        <p:txBody>
          <a:bodyPr>
            <a:noAutofit/>
          </a:bodyPr>
          <a:lstStyle/>
          <a:p>
            <a:pPr algn="l"/>
            <a:r>
              <a:rPr lang="fr-CH" sz="3600" dirty="0" err="1" smtClean="0">
                <a:solidFill>
                  <a:schemeClr val="bg1"/>
                </a:solidFill>
                <a:cs typeface="Arial" pitchFamily="34" charset="0"/>
              </a:rPr>
              <a:t>Brittle</a:t>
            </a:r>
            <a:r>
              <a:rPr lang="fr-CH" sz="3600" dirty="0" smtClean="0">
                <a:solidFill>
                  <a:schemeClr val="bg1"/>
                </a:solidFill>
                <a:cs typeface="Arial" pitchFamily="34" charset="0"/>
              </a:rPr>
              <a:t> </a:t>
            </a:r>
            <a:r>
              <a:rPr lang="fr-CH" sz="3600" dirty="0" err="1" smtClean="0">
                <a:solidFill>
                  <a:schemeClr val="bg1"/>
                </a:solidFill>
                <a:cs typeface="Arial" pitchFamily="34" charset="0"/>
              </a:rPr>
              <a:t>deformation</a:t>
            </a:r>
            <a:endParaRPr lang="fr-CH" sz="3200" i="1" dirty="0">
              <a:solidFill>
                <a:schemeClr val="bg1"/>
              </a:solidFill>
              <a:cs typeface="Arial" pitchFamily="34" charset="0"/>
            </a:endParaRPr>
          </a:p>
        </p:txBody>
      </p:sp>
      <p:sp>
        <p:nvSpPr>
          <p:cNvPr id="6" name="Rectangle 5"/>
          <p:cNvSpPr/>
          <p:nvPr/>
        </p:nvSpPr>
        <p:spPr>
          <a:xfrm>
            <a:off x="381000" y="864491"/>
            <a:ext cx="7360920" cy="400110"/>
          </a:xfrm>
          <a:prstGeom prst="rect">
            <a:avLst/>
          </a:prstGeom>
        </p:spPr>
        <p:txBody>
          <a:bodyPr wrap="square">
            <a:spAutoFit/>
          </a:bodyPr>
          <a:lstStyle/>
          <a:p>
            <a:pPr algn="just"/>
            <a:r>
              <a:rPr lang="en-US" altLang="zh-TW" sz="1200" dirty="0" smtClean="0">
                <a:latin typeface="Wingdings" pitchFamily="2" charset="2"/>
              </a:rPr>
              <a:t>l</a:t>
            </a:r>
            <a:r>
              <a:rPr lang="en-US" altLang="zh-TW" sz="2000" dirty="0" smtClean="0">
                <a:latin typeface="Comic Sans MS" pitchFamily="66" charset="0"/>
              </a:rPr>
              <a:t> </a:t>
            </a:r>
            <a:r>
              <a:rPr lang="en-US" altLang="zh-TW" sz="2000" dirty="0" smtClean="0">
                <a:solidFill>
                  <a:srgbClr val="002060"/>
                </a:solidFill>
                <a:latin typeface="Arial Unicode MS" pitchFamily="34" charset="-128"/>
                <a:ea typeface="Arial Unicode MS" pitchFamily="34" charset="-128"/>
                <a:cs typeface="Arial Unicode MS" pitchFamily="34" charset="-128"/>
              </a:rPr>
              <a:t>Deformation is </a:t>
            </a:r>
            <a:r>
              <a:rPr lang="en-US" altLang="zh-TW" sz="2000" dirty="0" smtClean="0">
                <a:solidFill>
                  <a:srgbClr val="C00000"/>
                </a:solidFill>
                <a:latin typeface="Arial Unicode MS" pitchFamily="34" charset="-128"/>
                <a:ea typeface="Arial Unicode MS" pitchFamily="34" charset="-128"/>
                <a:cs typeface="Arial Unicode MS" pitchFamily="34" charset="-128"/>
              </a:rPr>
              <a:t>localized</a:t>
            </a:r>
            <a:r>
              <a:rPr lang="en-US" altLang="zh-TW" sz="2000" dirty="0" smtClean="0">
                <a:solidFill>
                  <a:srgbClr val="002060"/>
                </a:solidFill>
                <a:latin typeface="Arial Unicode MS" pitchFamily="34" charset="-128"/>
                <a:ea typeface="Arial Unicode MS" pitchFamily="34" charset="-128"/>
                <a:cs typeface="Arial Unicode MS" pitchFamily="34" charset="-128"/>
              </a:rPr>
              <a:t> along faults or narrow shear zones.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887" y="2133600"/>
            <a:ext cx="8830684" cy="2695956"/>
          </a:xfrm>
          <a:prstGeom prst="rect">
            <a:avLst/>
          </a:prstGeom>
        </p:spPr>
      </p:pic>
      <p:sp>
        <p:nvSpPr>
          <p:cNvPr id="8" name="Text Box 6"/>
          <p:cNvSpPr txBox="1">
            <a:spLocks noChangeArrowheads="1"/>
          </p:cNvSpPr>
          <p:nvPr/>
        </p:nvSpPr>
        <p:spPr bwMode="auto">
          <a:xfrm>
            <a:off x="288272" y="5181600"/>
            <a:ext cx="8777317" cy="400110"/>
          </a:xfrm>
          <a:prstGeom prst="rect">
            <a:avLst/>
          </a:prstGeom>
          <a:noFill/>
          <a:ln w="9525">
            <a:noFill/>
            <a:miter lim="800000"/>
            <a:headEnd/>
            <a:tailEnd/>
          </a:ln>
          <a:effectLst/>
        </p:spPr>
        <p:txBody>
          <a:bodyPr wrap="square">
            <a:spAutoFit/>
          </a:bodyPr>
          <a:lstStyle/>
          <a:p>
            <a:pPr>
              <a:spcBef>
                <a:spcPct val="50000"/>
              </a:spcBef>
            </a:pPr>
            <a:r>
              <a:rPr lang="en-US" altLang="zh-TW" sz="2000" spc="-50" dirty="0" smtClean="0">
                <a:solidFill>
                  <a:srgbClr val="002060"/>
                </a:solidFill>
                <a:latin typeface="Arial Unicode MS" pitchFamily="34" charset="-128"/>
                <a:ea typeface="Arial Unicode MS" pitchFamily="34" charset="-128"/>
                <a:cs typeface="Arial Unicode MS" pitchFamily="34" charset="-128"/>
              </a:rPr>
              <a:t>Deformation along the fault increases until rupture occurs inducing earthquake</a:t>
            </a:r>
            <a:endParaRPr lang="en-US" sz="2000" spc="-50" dirty="0" smtClean="0">
              <a:solidFill>
                <a:srgbClr val="002060"/>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33004886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4" name="Title 6"/>
          <p:cNvSpPr>
            <a:spLocks noGrp="1"/>
          </p:cNvSpPr>
          <p:nvPr>
            <p:ph type="title"/>
          </p:nvPr>
        </p:nvSpPr>
        <p:spPr>
          <a:xfrm>
            <a:off x="214282" y="142828"/>
            <a:ext cx="8534182" cy="489790"/>
          </a:xfrm>
        </p:spPr>
        <p:txBody>
          <a:bodyPr>
            <a:noAutofit/>
          </a:bodyPr>
          <a:lstStyle/>
          <a:p>
            <a:pPr algn="l"/>
            <a:r>
              <a:rPr lang="fr-CH" sz="3600" dirty="0" err="1" smtClean="0">
                <a:solidFill>
                  <a:schemeClr val="bg1"/>
                </a:solidFill>
                <a:cs typeface="Arial" pitchFamily="34" charset="0"/>
              </a:rPr>
              <a:t>Brittle</a:t>
            </a:r>
            <a:r>
              <a:rPr lang="fr-CH" sz="3600" dirty="0" smtClean="0">
                <a:solidFill>
                  <a:schemeClr val="bg1"/>
                </a:solidFill>
                <a:cs typeface="Arial" pitchFamily="34" charset="0"/>
              </a:rPr>
              <a:t>/ductile transition</a:t>
            </a:r>
            <a:endParaRPr lang="fr-CH" sz="3200" i="1" dirty="0">
              <a:solidFill>
                <a:schemeClr val="bg1"/>
              </a:solidFill>
              <a:cs typeface="Arial" pitchFamily="34" charset="0"/>
            </a:endParaRPr>
          </a:p>
        </p:txBody>
      </p:sp>
      <p:sp>
        <p:nvSpPr>
          <p:cNvPr id="9" name="Text Box 6"/>
          <p:cNvSpPr txBox="1">
            <a:spLocks noChangeArrowheads="1"/>
          </p:cNvSpPr>
          <p:nvPr/>
        </p:nvSpPr>
        <p:spPr bwMode="auto">
          <a:xfrm>
            <a:off x="182880" y="990600"/>
            <a:ext cx="8732520" cy="707886"/>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altLang="zh-TW" sz="2000" spc="-70" dirty="0" smtClean="0">
                <a:solidFill>
                  <a:srgbClr val="002060"/>
                </a:solidFill>
                <a:latin typeface="Arial Unicode MS" pitchFamily="34" charset="-128"/>
                <a:ea typeface="Arial Unicode MS" pitchFamily="34" charset="-128"/>
                <a:cs typeface="Arial Unicode MS" pitchFamily="34" charset="-128"/>
              </a:rPr>
              <a:t>Transition from brittle to ductile deformation occurs when ductile deformation is fast enough to prevent stress from becoming too large.</a:t>
            </a:r>
            <a:endParaRPr lang="en-US" sz="1600" spc="-70" dirty="0" smtClean="0">
              <a:solidFill>
                <a:srgbClr val="002060"/>
              </a:solidFill>
              <a:latin typeface="Arial Unicode MS" pitchFamily="34" charset="-128"/>
              <a:ea typeface="Arial Unicode MS" pitchFamily="34" charset="-128"/>
              <a:cs typeface="Arial Unicode MS" pitchFamily="34" charset="-128"/>
            </a:endParaRPr>
          </a:p>
        </p:txBody>
      </p:sp>
      <p:graphicFrame>
        <p:nvGraphicFramePr>
          <p:cNvPr id="15" name="Table 14"/>
          <p:cNvGraphicFramePr>
            <a:graphicFrameLocks noGrp="1"/>
          </p:cNvGraphicFramePr>
          <p:nvPr>
            <p:extLst>
              <p:ext uri="{D42A27DB-BD31-4B8C-83A1-F6EECF244321}">
                <p14:modId xmlns:p14="http://schemas.microsoft.com/office/powerpoint/2010/main" val="2311533670"/>
              </p:ext>
            </p:extLst>
          </p:nvPr>
        </p:nvGraphicFramePr>
        <p:xfrm>
          <a:off x="841191" y="4953000"/>
          <a:ext cx="3730809" cy="1127760"/>
        </p:xfrm>
        <a:graphic>
          <a:graphicData uri="http://schemas.openxmlformats.org/drawingml/2006/table">
            <a:tbl>
              <a:tblPr/>
              <a:tblGrid>
                <a:gridCol w="1498785"/>
                <a:gridCol w="1116012"/>
                <a:gridCol w="1116012"/>
              </a:tblGrid>
              <a:tr h="281940">
                <a:tc>
                  <a:txBody>
                    <a:bodyPr/>
                    <a:lstStyle/>
                    <a:p>
                      <a:pPr algn="ctr">
                        <a:spcBef>
                          <a:spcPts val="300"/>
                        </a:spcBef>
                        <a:spcAft>
                          <a:spcPts val="300"/>
                        </a:spcAft>
                      </a:pPr>
                      <a:endParaRPr lang="en-US" sz="1800" kern="100" dirty="0">
                        <a:latin typeface="Calibri"/>
                        <a:ea typeface="Arial Unicode MS"/>
                        <a:cs typeface="Arial Unicode MS"/>
                      </a:endParaRPr>
                    </a:p>
                  </a:txBody>
                  <a:tcPr marL="105727" marR="10572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kern="100">
                          <a:latin typeface="Calibri"/>
                          <a:ea typeface="Arial Unicode MS"/>
                          <a:cs typeface="Arial Unicode MS"/>
                        </a:rPr>
                        <a:t>Brittle</a:t>
                      </a:r>
                      <a:endParaRPr lang="zh-TW" sz="1800" kern="100">
                        <a:latin typeface="Calibri"/>
                        <a:ea typeface="PMingLiU"/>
                        <a:cs typeface="Times New Roman"/>
                      </a:endParaRPr>
                    </a:p>
                  </a:txBody>
                  <a:tcPr marL="105727" marR="10572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kern="100" dirty="0">
                          <a:latin typeface="Calibri"/>
                          <a:ea typeface="PMingLiU"/>
                          <a:cs typeface="Times New Roman"/>
                        </a:rPr>
                        <a:t>Ductile</a:t>
                      </a:r>
                      <a:endParaRPr lang="zh-TW" sz="1800" kern="100" dirty="0">
                        <a:latin typeface="Calibri"/>
                        <a:ea typeface="PMingLiU"/>
                        <a:cs typeface="Times New Roman"/>
                      </a:endParaRPr>
                    </a:p>
                  </a:txBody>
                  <a:tcPr marL="105727" marR="10572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940">
                <a:tc>
                  <a:txBody>
                    <a:bodyPr/>
                    <a:lstStyle/>
                    <a:p>
                      <a:pPr>
                        <a:spcBef>
                          <a:spcPts val="300"/>
                        </a:spcBef>
                        <a:spcAft>
                          <a:spcPts val="0"/>
                        </a:spcAft>
                      </a:pPr>
                      <a:r>
                        <a:rPr lang="en-US" sz="1800" kern="100">
                          <a:latin typeface="Times New Roman"/>
                          <a:ea typeface="PMingLiU"/>
                          <a:cs typeface="Times New Roman"/>
                        </a:rPr>
                        <a:t>Depth</a:t>
                      </a:r>
                      <a:endParaRPr lang="zh-TW" sz="1800" kern="100">
                        <a:latin typeface="Calibri"/>
                        <a:ea typeface="PMingLiU"/>
                        <a:cs typeface="Times New Roman"/>
                      </a:endParaRPr>
                    </a:p>
                  </a:txBody>
                  <a:tcPr marL="105727" marR="10572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Bef>
                          <a:spcPts val="300"/>
                        </a:spcBef>
                        <a:spcAft>
                          <a:spcPts val="0"/>
                        </a:spcAft>
                      </a:pPr>
                      <a:r>
                        <a:rPr lang="en-US" sz="1800" kern="100" dirty="0">
                          <a:latin typeface="Times New Roman"/>
                          <a:ea typeface="PMingLiU"/>
                          <a:cs typeface="Times New Roman"/>
                        </a:rPr>
                        <a:t>shallow</a:t>
                      </a:r>
                      <a:endParaRPr lang="zh-TW" sz="1800" kern="100" dirty="0">
                        <a:latin typeface="Calibri"/>
                        <a:ea typeface="PMingLiU"/>
                        <a:cs typeface="Times New Roman"/>
                      </a:endParaRPr>
                    </a:p>
                  </a:txBody>
                  <a:tcPr marL="105727" marR="10572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Bef>
                          <a:spcPts val="300"/>
                        </a:spcBef>
                        <a:spcAft>
                          <a:spcPts val="0"/>
                        </a:spcAft>
                      </a:pPr>
                      <a:r>
                        <a:rPr lang="en-US" sz="1800" kern="100" dirty="0">
                          <a:latin typeface="Times New Roman"/>
                          <a:ea typeface="PMingLiU"/>
                          <a:cs typeface="Times New Roman"/>
                        </a:rPr>
                        <a:t>large</a:t>
                      </a:r>
                      <a:endParaRPr lang="zh-TW" sz="1800" kern="100" dirty="0">
                        <a:latin typeface="Calibri"/>
                        <a:ea typeface="PMingLiU"/>
                        <a:cs typeface="Times New Roman"/>
                      </a:endParaRPr>
                    </a:p>
                  </a:txBody>
                  <a:tcPr marL="105727" marR="105727" marT="0" marB="0">
                    <a:lnL>
                      <a:noFill/>
                    </a:lnL>
                    <a:lnR>
                      <a:noFill/>
                    </a:lnR>
                    <a:lnT w="12700" cap="flat" cmpd="sng" algn="ctr">
                      <a:solidFill>
                        <a:srgbClr val="000000"/>
                      </a:solidFill>
                      <a:prstDash val="solid"/>
                      <a:round/>
                      <a:headEnd type="none" w="med" len="med"/>
                      <a:tailEnd type="none" w="med" len="med"/>
                    </a:lnT>
                    <a:lnB>
                      <a:noFill/>
                    </a:lnB>
                  </a:tcPr>
                </a:tc>
              </a:tr>
              <a:tr h="281940">
                <a:tc>
                  <a:txBody>
                    <a:bodyPr/>
                    <a:lstStyle/>
                    <a:p>
                      <a:pPr>
                        <a:spcAft>
                          <a:spcPts val="0"/>
                        </a:spcAft>
                      </a:pPr>
                      <a:r>
                        <a:rPr lang="en-US" sz="1800" kern="100" dirty="0">
                          <a:latin typeface="Times New Roman"/>
                          <a:ea typeface="PMingLiU"/>
                          <a:cs typeface="Times New Roman"/>
                        </a:rPr>
                        <a:t>Temperature</a:t>
                      </a:r>
                      <a:endParaRPr lang="zh-TW" sz="1800" kern="100" dirty="0">
                        <a:latin typeface="Calibri"/>
                        <a:ea typeface="PMingLiU"/>
                        <a:cs typeface="Times New Roman"/>
                      </a:endParaRPr>
                    </a:p>
                  </a:txBody>
                  <a:tcPr marL="105727" marR="105727" marT="0" marB="0">
                    <a:lnL>
                      <a:noFill/>
                    </a:lnL>
                    <a:lnR>
                      <a:noFill/>
                    </a:lnR>
                    <a:lnT>
                      <a:noFill/>
                    </a:lnT>
                    <a:lnB>
                      <a:noFill/>
                    </a:lnB>
                  </a:tcPr>
                </a:tc>
                <a:tc>
                  <a:txBody>
                    <a:bodyPr/>
                    <a:lstStyle/>
                    <a:p>
                      <a:pPr algn="r">
                        <a:spcAft>
                          <a:spcPts val="0"/>
                        </a:spcAft>
                      </a:pPr>
                      <a:r>
                        <a:rPr lang="en-US" sz="1800" kern="100">
                          <a:latin typeface="Times New Roman"/>
                          <a:ea typeface="PMingLiU"/>
                          <a:cs typeface="Times New Roman"/>
                        </a:rPr>
                        <a:t>low</a:t>
                      </a:r>
                      <a:endParaRPr lang="zh-TW" sz="1800" kern="100">
                        <a:latin typeface="Calibri"/>
                        <a:ea typeface="PMingLiU"/>
                        <a:cs typeface="Times New Roman"/>
                      </a:endParaRPr>
                    </a:p>
                  </a:txBody>
                  <a:tcPr marL="105727" marR="105727" marT="0" marB="0">
                    <a:lnL>
                      <a:noFill/>
                    </a:lnL>
                    <a:lnR>
                      <a:noFill/>
                    </a:lnR>
                    <a:lnT>
                      <a:noFill/>
                    </a:lnT>
                    <a:lnB>
                      <a:noFill/>
                    </a:lnB>
                  </a:tcPr>
                </a:tc>
                <a:tc>
                  <a:txBody>
                    <a:bodyPr/>
                    <a:lstStyle/>
                    <a:p>
                      <a:pPr algn="r">
                        <a:spcAft>
                          <a:spcPts val="0"/>
                        </a:spcAft>
                      </a:pPr>
                      <a:r>
                        <a:rPr lang="en-US" sz="1800" kern="100" dirty="0">
                          <a:latin typeface="Times New Roman"/>
                          <a:ea typeface="PMingLiU"/>
                          <a:cs typeface="Times New Roman"/>
                        </a:rPr>
                        <a:t>large</a:t>
                      </a:r>
                      <a:endParaRPr lang="zh-TW" sz="1800" kern="100" dirty="0">
                        <a:latin typeface="Calibri"/>
                        <a:ea typeface="PMingLiU"/>
                        <a:cs typeface="Times New Roman"/>
                      </a:endParaRPr>
                    </a:p>
                  </a:txBody>
                  <a:tcPr marL="105727" marR="105727" marT="0" marB="0">
                    <a:lnL>
                      <a:noFill/>
                    </a:lnL>
                    <a:lnR>
                      <a:noFill/>
                    </a:lnR>
                    <a:lnT>
                      <a:noFill/>
                    </a:lnT>
                    <a:lnB>
                      <a:noFill/>
                    </a:lnB>
                  </a:tcPr>
                </a:tc>
              </a:tr>
              <a:tr h="281940">
                <a:tc>
                  <a:txBody>
                    <a:bodyPr/>
                    <a:lstStyle/>
                    <a:p>
                      <a:pPr>
                        <a:spcAft>
                          <a:spcPts val="300"/>
                        </a:spcAft>
                      </a:pPr>
                      <a:r>
                        <a:rPr lang="en-US" sz="1800" kern="100" dirty="0">
                          <a:latin typeface="Times New Roman"/>
                          <a:ea typeface="PMingLiU"/>
                          <a:cs typeface="Times New Roman"/>
                        </a:rPr>
                        <a:t>Strain-rate</a:t>
                      </a:r>
                      <a:endParaRPr lang="zh-TW" sz="1800" kern="100" dirty="0">
                        <a:latin typeface="Calibri"/>
                        <a:ea typeface="PMingLiU"/>
                        <a:cs typeface="Times New Roman"/>
                      </a:endParaRPr>
                    </a:p>
                  </a:txBody>
                  <a:tcPr marL="105727" marR="10572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r">
                        <a:spcAft>
                          <a:spcPts val="300"/>
                        </a:spcAft>
                      </a:pPr>
                      <a:r>
                        <a:rPr lang="en-US" sz="1800" kern="100">
                          <a:latin typeface="Times New Roman"/>
                          <a:ea typeface="PMingLiU"/>
                          <a:cs typeface="Times New Roman"/>
                        </a:rPr>
                        <a:t>high</a:t>
                      </a:r>
                      <a:endParaRPr lang="zh-TW" sz="1800" kern="100">
                        <a:latin typeface="Calibri"/>
                        <a:ea typeface="PMingLiU"/>
                        <a:cs typeface="Times New Roman"/>
                      </a:endParaRPr>
                    </a:p>
                  </a:txBody>
                  <a:tcPr marL="105727" marR="10572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r">
                        <a:spcAft>
                          <a:spcPts val="300"/>
                        </a:spcAft>
                      </a:pPr>
                      <a:r>
                        <a:rPr lang="en-US" sz="1800" kern="100" dirty="0">
                          <a:latin typeface="Times New Roman"/>
                          <a:ea typeface="PMingLiU"/>
                          <a:cs typeface="Times New Roman"/>
                        </a:rPr>
                        <a:t>low</a:t>
                      </a:r>
                      <a:endParaRPr lang="zh-TW" sz="1800" kern="100" dirty="0">
                        <a:latin typeface="Calibri"/>
                        <a:ea typeface="PMingLiU"/>
                        <a:cs typeface="Times New Roman"/>
                      </a:endParaRPr>
                    </a:p>
                  </a:txBody>
                  <a:tcPr marL="105727" marR="105727"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6" name="Text Box 6"/>
          <p:cNvSpPr txBox="1">
            <a:spLocks noChangeArrowheads="1"/>
          </p:cNvSpPr>
          <p:nvPr/>
        </p:nvSpPr>
        <p:spPr bwMode="auto">
          <a:xfrm>
            <a:off x="182880" y="4400490"/>
            <a:ext cx="1676400" cy="400110"/>
          </a:xfrm>
          <a:prstGeom prst="rect">
            <a:avLst/>
          </a:prstGeom>
          <a:noFill/>
          <a:ln w="9525">
            <a:noFill/>
            <a:miter lim="800000"/>
            <a:headEnd/>
            <a:tailEnd/>
          </a:ln>
          <a:effectLst/>
        </p:spPr>
        <p:txBody>
          <a:bodyPr wrap="square">
            <a:spAutoFit/>
          </a:bodyPr>
          <a:lstStyle/>
          <a:p>
            <a:pPr>
              <a:spcBef>
                <a:spcPts val="1800"/>
              </a:spcBef>
            </a:pPr>
            <a:r>
              <a:rPr lang="en-US" altLang="zh-TW" sz="1200" dirty="0" smtClean="0">
                <a:latin typeface="Wingdings" pitchFamily="2" charset="2"/>
              </a:rPr>
              <a:t>l</a:t>
            </a:r>
            <a:r>
              <a:rPr lang="en-US" altLang="zh-TW" sz="2000" dirty="0" smtClean="0">
                <a:latin typeface="Arial Unicode MS" pitchFamily="34" charset="-128"/>
                <a:ea typeface="Arial Unicode MS" pitchFamily="34" charset="-128"/>
                <a:cs typeface="Arial Unicode MS" pitchFamily="34" charset="-128"/>
              </a:rPr>
              <a:t> </a:t>
            </a:r>
            <a:r>
              <a:rPr lang="en-US" sz="2000" spc="-70" dirty="0" smtClean="0">
                <a:solidFill>
                  <a:srgbClr val="002060"/>
                </a:solidFill>
                <a:latin typeface="Arial Unicode MS" pitchFamily="34" charset="-128"/>
                <a:ea typeface="Arial Unicode MS" pitchFamily="34" charset="-128"/>
                <a:cs typeface="Arial Unicode MS" pitchFamily="34" charset="-128"/>
              </a:rPr>
              <a:t>In the earth :</a:t>
            </a:r>
          </a:p>
        </p:txBody>
      </p:sp>
      <p:pic>
        <p:nvPicPr>
          <p:cNvPr id="17" name="Picture 16" descr="strength-envelope.jpg"/>
          <p:cNvPicPr>
            <a:picLocks noChangeAspect="1"/>
          </p:cNvPicPr>
          <p:nvPr/>
        </p:nvPicPr>
        <p:blipFill>
          <a:blip r:embed="rId2" cstate="print"/>
          <a:stretch>
            <a:fillRect/>
          </a:stretch>
        </p:blipFill>
        <p:spPr>
          <a:xfrm>
            <a:off x="5638800" y="1981200"/>
            <a:ext cx="2945422" cy="4246245"/>
          </a:xfrm>
          <a:prstGeom prst="rect">
            <a:avLst/>
          </a:prstGeom>
        </p:spPr>
      </p:pic>
      <p:sp>
        <p:nvSpPr>
          <p:cNvPr id="18" name="Text Box 6"/>
          <p:cNvSpPr txBox="1">
            <a:spLocks noChangeArrowheads="1"/>
          </p:cNvSpPr>
          <p:nvPr/>
        </p:nvSpPr>
        <p:spPr bwMode="auto">
          <a:xfrm>
            <a:off x="182880" y="3489867"/>
            <a:ext cx="5608320" cy="707886"/>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altLang="zh-TW" sz="2000" spc="-70" dirty="0" smtClean="0">
                <a:solidFill>
                  <a:srgbClr val="002060"/>
                </a:solidFill>
                <a:latin typeface="Arial Unicode MS" pitchFamily="34" charset="-128"/>
                <a:ea typeface="Arial Unicode MS" pitchFamily="34" charset="-128"/>
                <a:cs typeface="Arial Unicode MS" pitchFamily="34" charset="-128"/>
              </a:rPr>
              <a:t>Depends on </a:t>
            </a:r>
            <a:r>
              <a:rPr lang="en-US" altLang="zh-TW" sz="2000" spc="-70" dirty="0" smtClean="0">
                <a:solidFill>
                  <a:srgbClr val="C00000"/>
                </a:solidFill>
                <a:latin typeface="Arial Unicode MS" pitchFamily="34" charset="-128"/>
                <a:ea typeface="Arial Unicode MS" pitchFamily="34" charset="-128"/>
                <a:cs typeface="Arial Unicode MS" pitchFamily="34" charset="-128"/>
              </a:rPr>
              <a:t>temperature</a:t>
            </a:r>
            <a:r>
              <a:rPr lang="en-US" altLang="zh-TW" sz="2000" spc="-70" dirty="0" smtClean="0">
                <a:solidFill>
                  <a:srgbClr val="002060"/>
                </a:solidFill>
                <a:latin typeface="Arial Unicode MS" pitchFamily="34" charset="-128"/>
                <a:ea typeface="Arial Unicode MS" pitchFamily="34" charset="-128"/>
                <a:cs typeface="Arial Unicode MS" pitchFamily="34" charset="-128"/>
              </a:rPr>
              <a:t>, </a:t>
            </a:r>
            <a:r>
              <a:rPr lang="en-US" altLang="zh-TW" sz="2000" spc="-70" dirty="0" smtClean="0">
                <a:solidFill>
                  <a:srgbClr val="C00000"/>
                </a:solidFill>
                <a:latin typeface="Arial Unicode MS" pitchFamily="34" charset="-128"/>
                <a:ea typeface="Arial Unicode MS" pitchFamily="34" charset="-128"/>
                <a:cs typeface="Arial Unicode MS" pitchFamily="34" charset="-128"/>
              </a:rPr>
              <a:t>pressure</a:t>
            </a:r>
            <a:r>
              <a:rPr lang="en-US" altLang="zh-TW" sz="2000" spc="-70" dirty="0" smtClean="0">
                <a:solidFill>
                  <a:srgbClr val="002060"/>
                </a:solidFill>
                <a:latin typeface="Arial Unicode MS" pitchFamily="34" charset="-128"/>
                <a:ea typeface="Arial Unicode MS" pitchFamily="34" charset="-128"/>
                <a:cs typeface="Arial Unicode MS" pitchFamily="34" charset="-128"/>
              </a:rPr>
              <a:t> (depth), and </a:t>
            </a:r>
            <a:r>
              <a:rPr lang="en-US" altLang="zh-TW" sz="2000" spc="-70" dirty="0" smtClean="0">
                <a:solidFill>
                  <a:srgbClr val="C00000"/>
                </a:solidFill>
                <a:latin typeface="Arial Unicode MS" pitchFamily="34" charset="-128"/>
                <a:ea typeface="Arial Unicode MS" pitchFamily="34" charset="-128"/>
                <a:cs typeface="Arial Unicode MS" pitchFamily="34" charset="-128"/>
              </a:rPr>
              <a:t>strain-rate</a:t>
            </a:r>
            <a:r>
              <a:rPr lang="en-US" altLang="zh-TW" sz="2000" spc="-70" dirty="0" smtClean="0">
                <a:solidFill>
                  <a:srgbClr val="002060"/>
                </a:solidFill>
                <a:latin typeface="Arial Unicode MS" pitchFamily="34" charset="-128"/>
                <a:ea typeface="Arial Unicode MS" pitchFamily="34" charset="-128"/>
                <a:cs typeface="Arial Unicode MS" pitchFamily="34" charset="-128"/>
              </a:rPr>
              <a:t>.</a:t>
            </a:r>
            <a:endParaRPr lang="en-US" sz="2000" dirty="0" smtClean="0">
              <a:solidFill>
                <a:srgbClr val="002060"/>
              </a:solidFill>
              <a:latin typeface="Arial Unicode MS" pitchFamily="34" charset="-128"/>
              <a:ea typeface="Arial Unicode MS" pitchFamily="34" charset="-128"/>
              <a:cs typeface="Arial Unicode MS" pitchFamily="34" charset="-128"/>
            </a:endParaRPr>
          </a:p>
        </p:txBody>
      </p:sp>
      <p:sp>
        <p:nvSpPr>
          <p:cNvPr id="10" name="Text Box 6"/>
          <p:cNvSpPr txBox="1">
            <a:spLocks noChangeArrowheads="1"/>
          </p:cNvSpPr>
          <p:nvPr/>
        </p:nvSpPr>
        <p:spPr bwMode="auto">
          <a:xfrm>
            <a:off x="182880" y="1917000"/>
            <a:ext cx="5608320" cy="1477328"/>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altLang="zh-TW" sz="2000" spc="-70" dirty="0" smtClean="0">
                <a:solidFill>
                  <a:srgbClr val="002060"/>
                </a:solidFill>
                <a:latin typeface="Arial Unicode MS" pitchFamily="34" charset="-128"/>
                <a:ea typeface="Arial Unicode MS" pitchFamily="34" charset="-128"/>
                <a:cs typeface="Arial Unicode MS" pitchFamily="34" charset="-128"/>
              </a:rPr>
              <a:t>Strength envelope: plot differential stress as a function of depth. </a:t>
            </a:r>
          </a:p>
          <a:p>
            <a:pPr>
              <a:spcBef>
                <a:spcPct val="50000"/>
              </a:spcBef>
            </a:pPr>
            <a:r>
              <a:rPr lang="en-US" altLang="zh-TW" sz="2000" spc="-70" dirty="0" smtClean="0">
                <a:solidFill>
                  <a:srgbClr val="002060"/>
                </a:solidFill>
                <a:latin typeface="Arial Unicode MS" pitchFamily="34" charset="-128"/>
                <a:ea typeface="Arial Unicode MS" pitchFamily="34" charset="-128"/>
                <a:cs typeface="Arial Unicode MS" pitchFamily="34" charset="-128"/>
              </a:rPr>
              <a:t>The </a:t>
            </a:r>
            <a:r>
              <a:rPr lang="en-US" altLang="zh-TW" sz="2000" spc="-70" dirty="0" smtClean="0">
                <a:solidFill>
                  <a:srgbClr val="C00000"/>
                </a:solidFill>
                <a:latin typeface="Arial Unicode MS" pitchFamily="34" charset="-128"/>
                <a:ea typeface="Arial Unicode MS" pitchFamily="34" charset="-128"/>
                <a:cs typeface="Arial Unicode MS" pitchFamily="34" charset="-128"/>
              </a:rPr>
              <a:t>controlling mechanism</a:t>
            </a:r>
            <a:r>
              <a:rPr lang="en-US" altLang="zh-TW" sz="2000" spc="-70" dirty="0" smtClean="0">
                <a:solidFill>
                  <a:srgbClr val="002060"/>
                </a:solidFill>
                <a:latin typeface="Arial Unicode MS" pitchFamily="34" charset="-128"/>
                <a:ea typeface="Arial Unicode MS" pitchFamily="34" charset="-128"/>
                <a:cs typeface="Arial Unicode MS" pitchFamily="34" charset="-128"/>
              </a:rPr>
              <a:t> is the one that can sustain the </a:t>
            </a:r>
            <a:r>
              <a:rPr lang="en-US" altLang="zh-TW" sz="2000" spc="-70" dirty="0" smtClean="0">
                <a:solidFill>
                  <a:srgbClr val="C00000"/>
                </a:solidFill>
                <a:latin typeface="Arial Unicode MS" pitchFamily="34" charset="-128"/>
                <a:ea typeface="Arial Unicode MS" pitchFamily="34" charset="-128"/>
                <a:cs typeface="Arial Unicode MS" pitchFamily="34" charset="-128"/>
              </a:rPr>
              <a:t>least stress</a:t>
            </a:r>
            <a:r>
              <a:rPr lang="en-US" altLang="zh-TW" sz="2000" spc="-70" dirty="0" smtClean="0">
                <a:solidFill>
                  <a:srgbClr val="002060"/>
                </a:solidFill>
                <a:latin typeface="Arial Unicode MS" pitchFamily="34" charset="-128"/>
                <a:ea typeface="Arial Unicode MS" pitchFamily="34" charset="-128"/>
                <a:cs typeface="Arial Unicode MS" pitchFamily="34" charset="-128"/>
              </a:rPr>
              <a:t>.</a:t>
            </a:r>
            <a:endParaRPr lang="en-US" sz="2000" dirty="0" smtClean="0">
              <a:solidFill>
                <a:srgbClr val="002060"/>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utoUpdateAnimBg="0"/>
      <p:bldP spid="18" grpId="0" autoUpdateAnimBg="0"/>
      <p:bldP spid="1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Platesmagma.jpg"/>
          <p:cNvPicPr>
            <a:picLocks noChangeAspect="1"/>
          </p:cNvPicPr>
          <p:nvPr/>
        </p:nvPicPr>
        <p:blipFill>
          <a:blip r:embed="rId2" cstate="print"/>
          <a:stretch>
            <a:fillRect/>
          </a:stretch>
        </p:blipFill>
        <p:spPr>
          <a:xfrm>
            <a:off x="755576" y="2032670"/>
            <a:ext cx="7560840" cy="3484562"/>
          </a:xfrm>
          <a:prstGeom prst="rect">
            <a:avLst/>
          </a:prstGeom>
          <a:effectLst>
            <a:outerShdw blurRad="50800" dist="63500" dir="2700000" algn="tl" rotWithShape="0">
              <a:prstClr val="black">
                <a:alpha val="40000"/>
              </a:prstClr>
            </a:outerShdw>
          </a:effectLst>
        </p:spPr>
      </p:pic>
      <p:sp>
        <p:nvSpPr>
          <p:cNvPr id="5" name="Title 6"/>
          <p:cNvSpPr>
            <a:spLocks noGrp="1"/>
          </p:cNvSpPr>
          <p:nvPr>
            <p:ph type="title"/>
          </p:nvPr>
        </p:nvSpPr>
        <p:spPr>
          <a:xfrm>
            <a:off x="1143000" y="357172"/>
            <a:ext cx="6781800" cy="633428"/>
          </a:xfrm>
        </p:spPr>
        <p:txBody>
          <a:bodyPr>
            <a:noAutofit/>
          </a:bodyPr>
          <a:lstStyle/>
          <a:p>
            <a:r>
              <a:rPr lang="en-US" sz="3600" kern="1200" dirty="0" smtClean="0">
                <a:solidFill>
                  <a:srgbClr val="C00000"/>
                </a:solidFill>
                <a:latin typeface="Arial" panose="020B0604020202020204" pitchFamily="34" charset="0"/>
                <a:cs typeface="Arial" panose="020B0604020202020204" pitchFamily="34" charset="0"/>
              </a:rPr>
              <a:t>Dynamics &amp; plate tectonics</a:t>
            </a:r>
            <a:endParaRPr lang="fr-CH"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26398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762000"/>
            <a:ext cx="4343400" cy="5731986"/>
          </a:xfrm>
          <a:prstGeom prst="rect">
            <a:avLst/>
          </a:prstGeom>
        </p:spPr>
      </p:pic>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4"/>
          <p:cNvSpPr>
            <a:spLocks noGrp="1"/>
          </p:cNvSpPr>
          <p:nvPr>
            <p:ph type="title"/>
          </p:nvPr>
        </p:nvSpPr>
        <p:spPr>
          <a:xfrm>
            <a:off x="179512" y="71414"/>
            <a:ext cx="8929718" cy="561228"/>
          </a:xfrm>
        </p:spPr>
        <p:txBody>
          <a:bodyPr>
            <a:noAutofit/>
          </a:bodyPr>
          <a:lstStyle/>
          <a:p>
            <a:pPr algn="just"/>
            <a:r>
              <a:rPr lang="fr-CH" sz="3600" dirty="0" smtClean="0">
                <a:solidFill>
                  <a:schemeClr val="bg1"/>
                </a:solidFill>
              </a:rPr>
              <a:t>Continental drift</a:t>
            </a:r>
            <a:endParaRPr lang="fr-CH" sz="3600" dirty="0">
              <a:solidFill>
                <a:schemeClr val="bg1"/>
              </a:solidFill>
            </a:endParaRPr>
          </a:p>
        </p:txBody>
      </p:sp>
      <p:sp>
        <p:nvSpPr>
          <p:cNvPr id="5" name="Text Box 3"/>
          <p:cNvSpPr txBox="1">
            <a:spLocks noChangeArrowheads="1"/>
          </p:cNvSpPr>
          <p:nvPr/>
        </p:nvSpPr>
        <p:spPr bwMode="auto">
          <a:xfrm>
            <a:off x="76200" y="990600"/>
            <a:ext cx="4343400" cy="2893100"/>
          </a:xfrm>
          <a:prstGeom prst="rect">
            <a:avLst/>
          </a:prstGeom>
          <a:noFill/>
          <a:ln w="9525">
            <a:noFill/>
            <a:miter lim="800000"/>
            <a:headEnd/>
            <a:tailEnd/>
          </a:ln>
          <a:effectLst/>
        </p:spPr>
        <p:txBody>
          <a:bodyPr wrap="square">
            <a:spAutoFit/>
          </a:bodyPr>
          <a:lstStyle/>
          <a:p>
            <a:pPr algn="just"/>
            <a:r>
              <a:rPr lang="en-US" sz="10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dirty="0" smtClean="0">
                <a:solidFill>
                  <a:srgbClr val="002060"/>
                </a:solidFill>
                <a:latin typeface="Arial" pitchFamily="34" charset="0"/>
                <a:cs typeface="Arial" pitchFamily="34" charset="0"/>
              </a:rPr>
              <a:t>A. Wegener (1912): Continent bordering fit well.</a:t>
            </a:r>
          </a:p>
          <a:p>
            <a:pPr algn="just"/>
            <a:endParaRPr lang="en-US" dirty="0" smtClean="0">
              <a:solidFill>
                <a:srgbClr val="002060"/>
              </a:solidFill>
              <a:latin typeface="Arial" pitchFamily="34" charset="0"/>
              <a:cs typeface="Arial" pitchFamily="34" charset="0"/>
            </a:endParaRPr>
          </a:p>
          <a:p>
            <a:pPr algn="just"/>
            <a:r>
              <a:rPr lang="en-US" dirty="0" smtClean="0">
                <a:solidFill>
                  <a:srgbClr val="002060"/>
                </a:solidFill>
                <a:latin typeface="Arial" pitchFamily="34" charset="0"/>
                <a:cs typeface="Arial" pitchFamily="34" charset="0"/>
              </a:rPr>
              <a:t>Continents may have formed a unique continent in late Proterozoic (Pangea) and may have drifted afterwards</a:t>
            </a:r>
          </a:p>
          <a:p>
            <a:pPr algn="just"/>
            <a:endParaRPr lang="en-US" dirty="0">
              <a:solidFill>
                <a:srgbClr val="002060"/>
              </a:solidFill>
              <a:latin typeface="Arial" pitchFamily="34" charset="0"/>
              <a:cs typeface="Arial" pitchFamily="34" charset="0"/>
            </a:endParaRPr>
          </a:p>
          <a:p>
            <a:pPr algn="just"/>
            <a:r>
              <a:rPr lang="en-US" sz="1000" dirty="0">
                <a:latin typeface="Wingdings" pitchFamily="2" charset="2"/>
                <a:cs typeface="Arial" pitchFamily="34" charset="0"/>
              </a:rPr>
              <a:t>l</a:t>
            </a:r>
            <a:r>
              <a:rPr lang="en-US" dirty="0">
                <a:solidFill>
                  <a:srgbClr val="002060"/>
                </a:solidFill>
                <a:latin typeface="Arial" pitchFamily="34" charset="0"/>
                <a:cs typeface="Arial" pitchFamily="34" charset="0"/>
              </a:rPr>
              <a:t> </a:t>
            </a:r>
            <a:r>
              <a:rPr lang="en-US" dirty="0" smtClean="0">
                <a:solidFill>
                  <a:srgbClr val="002060"/>
                </a:solidFill>
                <a:latin typeface="Arial" pitchFamily="34" charset="0"/>
                <a:cs typeface="Arial" pitchFamily="34" charset="0"/>
              </a:rPr>
              <a:t>Further supported by similitude of fossil flora and fauna in west Africa and east South-American coasts</a:t>
            </a:r>
            <a:endParaRPr lang="en-US" dirty="0">
              <a:solidFill>
                <a:srgbClr val="002060"/>
              </a:solidFill>
              <a:latin typeface="Arial" pitchFamily="34" charset="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159943"/>
            <a:ext cx="3276600" cy="2390254"/>
          </a:xfrm>
          <a:prstGeom prst="rect">
            <a:avLst/>
          </a:prstGeom>
        </p:spPr>
      </p:pic>
    </p:spTree>
    <p:extLst>
      <p:ext uri="{BB962C8B-B14F-4D97-AF65-F5344CB8AC3E}">
        <p14:creationId xmlns:p14="http://schemas.microsoft.com/office/powerpoint/2010/main" val="40787720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4"/>
          <p:cNvSpPr>
            <a:spLocks noGrp="1"/>
          </p:cNvSpPr>
          <p:nvPr>
            <p:ph type="title"/>
          </p:nvPr>
        </p:nvSpPr>
        <p:spPr>
          <a:xfrm>
            <a:off x="179512" y="71414"/>
            <a:ext cx="8929718" cy="561228"/>
          </a:xfrm>
        </p:spPr>
        <p:txBody>
          <a:bodyPr>
            <a:noAutofit/>
          </a:bodyPr>
          <a:lstStyle/>
          <a:p>
            <a:pPr algn="just"/>
            <a:r>
              <a:rPr lang="fr-CH" sz="3600" dirty="0" smtClean="0">
                <a:solidFill>
                  <a:schemeClr val="bg1"/>
                </a:solidFill>
              </a:rPr>
              <a:t>World </a:t>
            </a:r>
            <a:r>
              <a:rPr lang="fr-CH" sz="3600" dirty="0" err="1" smtClean="0">
                <a:solidFill>
                  <a:schemeClr val="bg1"/>
                </a:solidFill>
              </a:rPr>
              <a:t>seismicity</a:t>
            </a:r>
            <a:endParaRPr lang="fr-CH" sz="3600" dirty="0">
              <a:solidFill>
                <a:schemeClr val="bg1"/>
              </a:solidFill>
            </a:endParaRPr>
          </a:p>
        </p:txBody>
      </p:sp>
      <p:pic>
        <p:nvPicPr>
          <p:cNvPr id="7" name="Picture 6" descr="world_seismicity_2.gif"/>
          <p:cNvPicPr>
            <a:picLocks noChangeAspect="1"/>
          </p:cNvPicPr>
          <p:nvPr/>
        </p:nvPicPr>
        <p:blipFill>
          <a:blip r:embed="rId2" cstate="print"/>
          <a:stretch>
            <a:fillRect/>
          </a:stretch>
        </p:blipFill>
        <p:spPr>
          <a:xfrm>
            <a:off x="395536" y="1268760"/>
            <a:ext cx="8229600" cy="4411297"/>
          </a:xfrm>
          <a:prstGeom prst="rect">
            <a:avLst/>
          </a:prstGeom>
        </p:spPr>
      </p:pic>
    </p:spTree>
    <p:extLst>
      <p:ext uri="{BB962C8B-B14F-4D97-AF65-F5344CB8AC3E}">
        <p14:creationId xmlns:p14="http://schemas.microsoft.com/office/powerpoint/2010/main" val="1822710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04800" y="4705290"/>
            <a:ext cx="708660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cs typeface="Arial" pitchFamily="34" charset="0"/>
              </a:rPr>
              <a:t>Rocks are experiencing </a:t>
            </a:r>
            <a:r>
              <a:rPr lang="en-US" sz="2000" dirty="0" smtClean="0">
                <a:solidFill>
                  <a:srgbClr val="C00000"/>
                </a:solidFill>
                <a:latin typeface="Arial" pitchFamily="34" charset="0"/>
                <a:cs typeface="Arial" pitchFamily="34" charset="0"/>
              </a:rPr>
              <a:t>deformation</a:t>
            </a:r>
            <a:r>
              <a:rPr lang="en-US" sz="2000" dirty="0" smtClean="0">
                <a:solidFill>
                  <a:srgbClr val="002060"/>
                </a:solidFill>
                <a:latin typeface="Arial" pitchFamily="34" charset="0"/>
                <a:cs typeface="Arial" pitchFamily="34" charset="0"/>
              </a:rPr>
              <a:t>, measured by </a:t>
            </a:r>
            <a:r>
              <a:rPr lang="en-US" sz="2000" dirty="0" smtClean="0">
                <a:solidFill>
                  <a:srgbClr val="C00000"/>
                </a:solidFill>
                <a:latin typeface="Arial" pitchFamily="34" charset="0"/>
                <a:cs typeface="Arial" pitchFamily="34" charset="0"/>
              </a:rPr>
              <a:t>strain</a:t>
            </a:r>
            <a:r>
              <a:rPr lang="en-US" sz="2000" dirty="0" smtClean="0">
                <a:solidFill>
                  <a:srgbClr val="002060"/>
                </a:solidFill>
                <a:latin typeface="Arial" pitchFamily="34" charset="0"/>
                <a:cs typeface="Arial" pitchFamily="34" charset="0"/>
              </a:rPr>
              <a:t> </a:t>
            </a:r>
            <a:r>
              <a:rPr lang="en-US" sz="2000" dirty="0" smtClean="0">
                <a:solidFill>
                  <a:srgbClr val="C00000"/>
                </a:solidFill>
                <a:latin typeface="Symbol" pitchFamily="18" charset="2"/>
                <a:cs typeface="Arial" pitchFamily="34" charset="0"/>
              </a:rPr>
              <a:t>e</a:t>
            </a:r>
            <a:r>
              <a:rPr lang="en-US" sz="2000" dirty="0" smtClean="0">
                <a:solidFill>
                  <a:srgbClr val="002060"/>
                </a:solidFill>
                <a:latin typeface="Symbol" pitchFamily="18" charset="2"/>
                <a:cs typeface="Arial" pitchFamily="34" charset="0"/>
              </a:rPr>
              <a:t>.</a:t>
            </a:r>
            <a:endParaRPr lang="en-US" sz="2400" dirty="0" smtClean="0">
              <a:solidFill>
                <a:srgbClr val="002060"/>
              </a:solidFill>
              <a:latin typeface="Arial" pitchFamily="34" charset="0"/>
              <a:cs typeface="Arial" pitchFamily="34" charset="0"/>
            </a:endParaRPr>
          </a:p>
        </p:txBody>
      </p:sp>
      <p:sp>
        <p:nvSpPr>
          <p:cNvPr id="5" name="Text Box 6"/>
          <p:cNvSpPr txBox="1">
            <a:spLocks noChangeArrowheads="1"/>
          </p:cNvSpPr>
          <p:nvPr/>
        </p:nvSpPr>
        <p:spPr bwMode="auto">
          <a:xfrm>
            <a:off x="304800" y="5257800"/>
            <a:ext cx="853440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cs typeface="Arial" pitchFamily="34" charset="0"/>
              </a:rPr>
              <a:t>They do so in response to applied </a:t>
            </a:r>
            <a:r>
              <a:rPr lang="en-US" sz="2000" dirty="0" smtClean="0">
                <a:solidFill>
                  <a:srgbClr val="C00000"/>
                </a:solidFill>
                <a:latin typeface="Arial" pitchFamily="34" charset="0"/>
                <a:cs typeface="Arial" pitchFamily="34" charset="0"/>
              </a:rPr>
              <a:t>stress</a:t>
            </a:r>
            <a:r>
              <a:rPr lang="en-US" sz="2000" dirty="0" smtClean="0">
                <a:solidFill>
                  <a:srgbClr val="002060"/>
                </a:solidFill>
                <a:latin typeface="Arial" pitchFamily="34" charset="0"/>
                <a:cs typeface="Arial" pitchFamily="34" charset="0"/>
              </a:rPr>
              <a:t> </a:t>
            </a:r>
            <a:r>
              <a:rPr lang="en-US" sz="2000" dirty="0" smtClean="0">
                <a:solidFill>
                  <a:srgbClr val="C00000"/>
                </a:solidFill>
                <a:latin typeface="Symbol" pitchFamily="18" charset="2"/>
                <a:cs typeface="Arial" pitchFamily="34" charset="0"/>
              </a:rPr>
              <a:t>s </a:t>
            </a:r>
            <a:r>
              <a:rPr lang="en-US" sz="2000" dirty="0" smtClean="0">
                <a:solidFill>
                  <a:srgbClr val="002060"/>
                </a:solidFill>
                <a:latin typeface="Arial Unicode MS" pitchFamily="34" charset="-128"/>
                <a:ea typeface="Arial Unicode MS" pitchFamily="34" charset="-128"/>
                <a:cs typeface="Arial Unicode MS" pitchFamily="34" charset="-128"/>
              </a:rPr>
              <a:t>(tectonic stress, mantle flow).</a:t>
            </a:r>
          </a:p>
        </p:txBody>
      </p:sp>
      <p:sp>
        <p:nvSpPr>
          <p:cNvPr id="6" name="Text Box 6"/>
          <p:cNvSpPr txBox="1">
            <a:spLocks noChangeArrowheads="1"/>
          </p:cNvSpPr>
          <p:nvPr/>
        </p:nvSpPr>
        <p:spPr bwMode="auto">
          <a:xfrm>
            <a:off x="304800" y="5791200"/>
            <a:ext cx="8458200" cy="707886"/>
          </a:xfrm>
          <a:prstGeom prst="rect">
            <a:avLst/>
          </a:prstGeom>
          <a:noFill/>
          <a:ln w="9525">
            <a:noFill/>
            <a:miter lim="800000"/>
            <a:headEnd/>
            <a:tailEnd/>
          </a:ln>
          <a:effectLst/>
        </p:spPr>
        <p:txBody>
          <a:bodyPr wrap="square">
            <a:spAutoFit/>
          </a:bodyPr>
          <a:lstStyle/>
          <a:p>
            <a:pPr algn="just">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cs typeface="Arial" pitchFamily="34" charset="0"/>
              </a:rPr>
              <a:t>The way rocks are deforming is called </a:t>
            </a:r>
            <a:r>
              <a:rPr lang="en-US" sz="2000" dirty="0" err="1" smtClean="0">
                <a:solidFill>
                  <a:srgbClr val="C00000"/>
                </a:solidFill>
                <a:latin typeface="Arial" pitchFamily="34" charset="0"/>
                <a:cs typeface="Arial" pitchFamily="34" charset="0"/>
              </a:rPr>
              <a:t>rheology</a:t>
            </a:r>
            <a:r>
              <a:rPr lang="en-US" sz="2000" dirty="0" smtClean="0">
                <a:solidFill>
                  <a:srgbClr val="002060"/>
                </a:solidFill>
                <a:latin typeface="Arial" pitchFamily="34" charset="0"/>
                <a:cs typeface="Arial" pitchFamily="34" charset="0"/>
              </a:rPr>
              <a:t> . Constitutive equation relates stress and strain (or strain-rate) :  </a:t>
            </a:r>
            <a:r>
              <a:rPr lang="en-US" sz="2000" dirty="0" smtClean="0">
                <a:solidFill>
                  <a:srgbClr val="002060"/>
                </a:solidFill>
                <a:latin typeface="Symbol" pitchFamily="18" charset="2"/>
                <a:cs typeface="Arial" pitchFamily="34" charset="0"/>
              </a:rPr>
              <a:t>s</a:t>
            </a:r>
            <a:r>
              <a:rPr lang="en-US" sz="2000" dirty="0" smtClean="0">
                <a:solidFill>
                  <a:srgbClr val="002060"/>
                </a:solidFill>
                <a:latin typeface="Arial" pitchFamily="34" charset="0"/>
                <a:cs typeface="Arial" pitchFamily="34" charset="0"/>
              </a:rPr>
              <a:t> = </a:t>
            </a:r>
            <a:r>
              <a:rPr lang="en-US" sz="2000" dirty="0" smtClean="0">
                <a:solidFill>
                  <a:srgbClr val="C00000"/>
                </a:solidFill>
                <a:latin typeface="Arial" pitchFamily="34" charset="0"/>
                <a:cs typeface="Arial" pitchFamily="34" charset="0"/>
              </a:rPr>
              <a:t>R(</a:t>
            </a:r>
            <a:r>
              <a:rPr lang="en-US" sz="2000" dirty="0" smtClean="0">
                <a:solidFill>
                  <a:srgbClr val="002060"/>
                </a:solidFill>
                <a:latin typeface="Symbol" pitchFamily="18" charset="2"/>
                <a:cs typeface="Arial" pitchFamily="34" charset="0"/>
              </a:rPr>
              <a:t>e</a:t>
            </a:r>
            <a:r>
              <a:rPr lang="en-US" sz="2000" dirty="0" smtClean="0">
                <a:solidFill>
                  <a:srgbClr val="C00000"/>
                </a:solidFill>
                <a:latin typeface="Arial" pitchFamily="34" charset="0"/>
                <a:cs typeface="Arial" pitchFamily="34" charset="0"/>
              </a:rPr>
              <a:t>)</a:t>
            </a:r>
          </a:p>
        </p:txBody>
      </p:sp>
      <p:sp>
        <p:nvSpPr>
          <p:cNvPr id="7" name="Rectangle 6"/>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8" name="Title 6"/>
          <p:cNvSpPr txBox="1">
            <a:spLocks/>
          </p:cNvSpPr>
          <p:nvPr/>
        </p:nvSpPr>
        <p:spPr>
          <a:xfrm>
            <a:off x="214282" y="142828"/>
            <a:ext cx="8534182" cy="48979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H" sz="3600" b="0" i="0" u="none" strike="noStrike" kern="1200" cap="none" spc="0" normalizeH="0" baseline="0" noProof="0" smtClean="0">
                <a:ln>
                  <a:noFill/>
                </a:ln>
                <a:solidFill>
                  <a:schemeClr val="bg1"/>
                </a:solidFill>
                <a:effectLst/>
                <a:uLnTx/>
                <a:uFillTx/>
                <a:latin typeface="+mj-lt"/>
                <a:ea typeface="+mj-ea"/>
                <a:cs typeface="Arial" pitchFamily="34" charset="0"/>
              </a:rPr>
              <a:t>Deformation, </a:t>
            </a:r>
            <a:r>
              <a:rPr kumimoji="0" lang="fr-CH" sz="3600" b="0" i="0" u="none" strike="noStrike" kern="1200" cap="none" spc="0" normalizeH="0" baseline="0" noProof="0" dirty="0" smtClean="0">
                <a:ln>
                  <a:noFill/>
                </a:ln>
                <a:solidFill>
                  <a:schemeClr val="bg1"/>
                </a:solidFill>
                <a:effectLst/>
                <a:uLnTx/>
                <a:uFillTx/>
                <a:latin typeface="+mj-lt"/>
                <a:ea typeface="+mj-ea"/>
                <a:cs typeface="Arial" pitchFamily="34" charset="0"/>
              </a:rPr>
              <a:t>stress, and </a:t>
            </a:r>
            <a:r>
              <a:rPr kumimoji="0" lang="fr-CH" sz="3600" b="0" i="0" u="none" strike="noStrike" kern="1200" cap="none" spc="0" normalizeH="0" baseline="0" noProof="0" dirty="0" err="1" smtClean="0">
                <a:ln>
                  <a:noFill/>
                </a:ln>
                <a:solidFill>
                  <a:schemeClr val="bg1"/>
                </a:solidFill>
                <a:effectLst/>
                <a:uLnTx/>
                <a:uFillTx/>
                <a:latin typeface="+mj-lt"/>
                <a:ea typeface="+mj-ea"/>
                <a:cs typeface="Arial" pitchFamily="34" charset="0"/>
              </a:rPr>
              <a:t>rheology</a:t>
            </a:r>
            <a:endParaRPr kumimoji="0" lang="fr-CH" sz="3200" b="0" i="1" u="none" strike="noStrike" kern="1200" cap="none" spc="0" normalizeH="0" baseline="0" noProof="0" dirty="0">
              <a:ln>
                <a:noFill/>
              </a:ln>
              <a:solidFill>
                <a:schemeClr val="bg1"/>
              </a:solidFill>
              <a:effectLst/>
              <a:uLnTx/>
              <a:uFillTx/>
              <a:latin typeface="+mj-lt"/>
              <a:ea typeface="+mj-ea"/>
              <a:cs typeface="Arial" pitchFamily="34" charset="0"/>
            </a:endParaRPr>
          </a:p>
        </p:txBody>
      </p:sp>
      <p:pic>
        <p:nvPicPr>
          <p:cNvPr id="10" name="Picture 9" descr="Jura_d287_(Chapeau-de-Gendarme_Juillet2014).jpg"/>
          <p:cNvPicPr>
            <a:picLocks noChangeAspect="1"/>
          </p:cNvPicPr>
          <p:nvPr/>
        </p:nvPicPr>
        <p:blipFill>
          <a:blip r:embed="rId3" cstate="print"/>
          <a:stretch>
            <a:fillRect/>
          </a:stretch>
        </p:blipFill>
        <p:spPr>
          <a:xfrm>
            <a:off x="228600" y="880646"/>
            <a:ext cx="4191000" cy="2837254"/>
          </a:xfrm>
          <a:prstGeom prst="rect">
            <a:avLst/>
          </a:prstGeom>
        </p:spPr>
      </p:pic>
      <p:sp>
        <p:nvSpPr>
          <p:cNvPr id="11" name="Text Box 6"/>
          <p:cNvSpPr txBox="1">
            <a:spLocks noChangeArrowheads="1"/>
          </p:cNvSpPr>
          <p:nvPr/>
        </p:nvSpPr>
        <p:spPr bwMode="auto">
          <a:xfrm>
            <a:off x="304800" y="4171890"/>
            <a:ext cx="7467600" cy="400110"/>
          </a:xfrm>
          <a:prstGeom prst="rect">
            <a:avLst/>
          </a:prstGeom>
          <a:noFill/>
          <a:ln w="9525">
            <a:noFill/>
            <a:miter lim="800000"/>
            <a:headEnd/>
            <a:tailEnd/>
          </a:ln>
          <a:effectLst/>
        </p:spPr>
        <p:txBody>
          <a:bodyPr wrap="square">
            <a:spAutoFit/>
          </a:bodyPr>
          <a:lstStyle/>
          <a:p>
            <a:pPr>
              <a:spcBef>
                <a:spcPct val="50000"/>
              </a:spcBef>
            </a:pPr>
            <a:r>
              <a:rPr lang="en-US" sz="2000" dirty="0" smtClean="0">
                <a:solidFill>
                  <a:srgbClr val="002060"/>
                </a:solidFill>
                <a:latin typeface="Arial" pitchFamily="34" charset="0"/>
                <a:cs typeface="Arial" pitchFamily="34" charset="0"/>
              </a:rPr>
              <a:t>Rocks folding and faulting can be observed in nature … </a:t>
            </a:r>
            <a:endParaRPr lang="en-US" sz="2400" dirty="0" smtClean="0">
              <a:solidFill>
                <a:srgbClr val="002060"/>
              </a:solidFill>
              <a:latin typeface="Arial" pitchFamily="34" charset="0"/>
              <a:cs typeface="Arial" pitchFamily="34" charset="0"/>
            </a:endParaRPr>
          </a:p>
        </p:txBody>
      </p:sp>
      <p:sp>
        <p:nvSpPr>
          <p:cNvPr id="12" name="Rectangle 11"/>
          <p:cNvSpPr/>
          <p:nvPr/>
        </p:nvSpPr>
        <p:spPr>
          <a:xfrm>
            <a:off x="304800" y="3700046"/>
            <a:ext cx="4114800" cy="338554"/>
          </a:xfrm>
          <a:prstGeom prst="rect">
            <a:avLst/>
          </a:prstGeom>
        </p:spPr>
        <p:txBody>
          <a:bodyPr wrap="square">
            <a:spAutoFit/>
          </a:bodyPr>
          <a:lstStyle/>
          <a:p>
            <a:r>
              <a:rPr lang="en-US" sz="1600" i="1" dirty="0" smtClean="0">
                <a:latin typeface="Constantia" pitchFamily="18" charset="0"/>
              </a:rPr>
              <a:t>“Chapeau de Gendarme” (Jura, France)</a:t>
            </a:r>
            <a:endParaRPr lang="fr-CH" sz="1600" dirty="0">
              <a:latin typeface="Constantia" pitchFamily="18" charset="0"/>
            </a:endParaRPr>
          </a:p>
        </p:txBody>
      </p:sp>
      <p:pic>
        <p:nvPicPr>
          <p:cNvPr id="13" name="Picture 12" descr="Moab_fault.JPG"/>
          <p:cNvPicPr>
            <a:picLocks noChangeAspect="1"/>
          </p:cNvPicPr>
          <p:nvPr/>
        </p:nvPicPr>
        <p:blipFill>
          <a:blip r:embed="rId4" cstate="print"/>
          <a:stretch>
            <a:fillRect/>
          </a:stretch>
        </p:blipFill>
        <p:spPr>
          <a:xfrm>
            <a:off x="4694639" y="880646"/>
            <a:ext cx="4144561" cy="2834640"/>
          </a:xfrm>
          <a:prstGeom prst="rect">
            <a:avLst/>
          </a:prstGeom>
        </p:spPr>
      </p:pic>
      <p:sp>
        <p:nvSpPr>
          <p:cNvPr id="14" name="Rectangle 13"/>
          <p:cNvSpPr/>
          <p:nvPr/>
        </p:nvSpPr>
        <p:spPr>
          <a:xfrm>
            <a:off x="4724400" y="3733800"/>
            <a:ext cx="4114800" cy="338554"/>
          </a:xfrm>
          <a:prstGeom prst="rect">
            <a:avLst/>
          </a:prstGeom>
        </p:spPr>
        <p:txBody>
          <a:bodyPr wrap="square">
            <a:spAutoFit/>
          </a:bodyPr>
          <a:lstStyle/>
          <a:p>
            <a:r>
              <a:rPr lang="en-US" sz="1600" i="1" dirty="0" smtClean="0">
                <a:latin typeface="Constantia" pitchFamily="18" charset="0"/>
              </a:rPr>
              <a:t>Moab fault (Utah, USA)</a:t>
            </a:r>
            <a:endParaRPr lang="fr-CH" sz="1600" dirty="0">
              <a:latin typeface="Constantia" pitchFamily="18" charset="0"/>
            </a:endParaRPr>
          </a:p>
        </p:txBody>
      </p:sp>
      <p:pic>
        <p:nvPicPr>
          <p:cNvPr id="16" name="Picture 15" descr="AnticlineSyncline.jpg"/>
          <p:cNvPicPr>
            <a:picLocks noChangeAspect="1"/>
          </p:cNvPicPr>
          <p:nvPr/>
        </p:nvPicPr>
        <p:blipFill>
          <a:blip r:embed="rId5" cstate="print"/>
          <a:stretch>
            <a:fillRect/>
          </a:stretch>
        </p:blipFill>
        <p:spPr>
          <a:xfrm>
            <a:off x="4495800" y="838202"/>
            <a:ext cx="4373690" cy="29369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14" grpId="0"/>
      <p:bldP spid="1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4"/>
          <p:cNvSpPr>
            <a:spLocks noGrp="1"/>
          </p:cNvSpPr>
          <p:nvPr>
            <p:ph type="title"/>
          </p:nvPr>
        </p:nvSpPr>
        <p:spPr>
          <a:xfrm>
            <a:off x="179512" y="71414"/>
            <a:ext cx="8929718" cy="561228"/>
          </a:xfrm>
        </p:spPr>
        <p:txBody>
          <a:bodyPr>
            <a:noAutofit/>
          </a:bodyPr>
          <a:lstStyle/>
          <a:p>
            <a:pPr algn="just"/>
            <a:r>
              <a:rPr lang="fr-CH" sz="3600" dirty="0" smtClean="0">
                <a:solidFill>
                  <a:schemeClr val="bg1"/>
                </a:solidFill>
              </a:rPr>
              <a:t>Global distribution of </a:t>
            </a:r>
            <a:r>
              <a:rPr lang="fr-CH" sz="3600" dirty="0" err="1" smtClean="0">
                <a:solidFill>
                  <a:schemeClr val="bg1"/>
                </a:solidFill>
              </a:rPr>
              <a:t>volcanoes</a:t>
            </a:r>
            <a:endParaRPr lang="fr-CH" sz="3600" dirty="0">
              <a:solidFill>
                <a:schemeClr val="bg1"/>
              </a:solidFill>
            </a:endParaRPr>
          </a:p>
        </p:txBody>
      </p:sp>
      <p:pic>
        <p:nvPicPr>
          <p:cNvPr id="8" name="Picture 7" descr="Distribution_volcanoes_4.gif"/>
          <p:cNvPicPr>
            <a:picLocks noChangeAspect="1"/>
          </p:cNvPicPr>
          <p:nvPr/>
        </p:nvPicPr>
        <p:blipFill>
          <a:blip r:embed="rId2" cstate="print"/>
          <a:stretch>
            <a:fillRect/>
          </a:stretch>
        </p:blipFill>
        <p:spPr>
          <a:xfrm>
            <a:off x="393192" y="1271016"/>
            <a:ext cx="8229600" cy="4411297"/>
          </a:xfrm>
          <a:prstGeom prst="rect">
            <a:avLst/>
          </a:prstGeom>
        </p:spPr>
      </p:pic>
    </p:spTree>
    <p:extLst>
      <p:ext uri="{BB962C8B-B14F-4D97-AF65-F5344CB8AC3E}">
        <p14:creationId xmlns:p14="http://schemas.microsoft.com/office/powerpoint/2010/main" val="8101825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4"/>
          <p:cNvSpPr>
            <a:spLocks noGrp="1"/>
          </p:cNvSpPr>
          <p:nvPr>
            <p:ph type="title"/>
          </p:nvPr>
        </p:nvSpPr>
        <p:spPr>
          <a:xfrm>
            <a:off x="179512" y="71414"/>
            <a:ext cx="8929718" cy="561228"/>
          </a:xfrm>
        </p:spPr>
        <p:txBody>
          <a:bodyPr>
            <a:noAutofit/>
          </a:bodyPr>
          <a:lstStyle/>
          <a:p>
            <a:pPr algn="just"/>
            <a:r>
              <a:rPr lang="fr-CH" sz="3600" dirty="0" err="1" smtClean="0">
                <a:solidFill>
                  <a:schemeClr val="bg1"/>
                </a:solidFill>
              </a:rPr>
              <a:t>Thermo-remanent</a:t>
            </a:r>
            <a:r>
              <a:rPr lang="fr-CH" sz="3600" dirty="0" smtClean="0">
                <a:solidFill>
                  <a:schemeClr val="bg1"/>
                </a:solidFill>
              </a:rPr>
              <a:t> </a:t>
            </a:r>
            <a:r>
              <a:rPr lang="fr-CH" sz="3600" dirty="0" err="1" smtClean="0">
                <a:solidFill>
                  <a:schemeClr val="bg1"/>
                </a:solidFill>
              </a:rPr>
              <a:t>magnetization</a:t>
            </a:r>
            <a:endParaRPr lang="fr-CH" sz="3600" dirty="0">
              <a:solidFill>
                <a:schemeClr val="bg1"/>
              </a:solidFill>
            </a:endParaRPr>
          </a:p>
        </p:txBody>
      </p:sp>
      <p:pic>
        <p:nvPicPr>
          <p:cNvPr id="6" name="Picture 5" descr="magnetic_polarity.jpg"/>
          <p:cNvPicPr>
            <a:picLocks noChangeAspect="1"/>
          </p:cNvPicPr>
          <p:nvPr/>
        </p:nvPicPr>
        <p:blipFill>
          <a:blip r:embed="rId2" cstate="print"/>
          <a:stretch>
            <a:fillRect/>
          </a:stretch>
        </p:blipFill>
        <p:spPr>
          <a:xfrm>
            <a:off x="4038600" y="2122070"/>
            <a:ext cx="4876800" cy="4416925"/>
          </a:xfrm>
          <a:prstGeom prst="rect">
            <a:avLst/>
          </a:prstGeom>
        </p:spPr>
      </p:pic>
      <p:sp>
        <p:nvSpPr>
          <p:cNvPr id="7" name="Text Box 10"/>
          <p:cNvSpPr txBox="1">
            <a:spLocks noChangeArrowheads="1"/>
          </p:cNvSpPr>
          <p:nvPr/>
        </p:nvSpPr>
        <p:spPr bwMode="auto">
          <a:xfrm>
            <a:off x="228600" y="762000"/>
            <a:ext cx="8458200" cy="400110"/>
          </a:xfrm>
          <a:prstGeom prst="rect">
            <a:avLst/>
          </a:prstGeom>
          <a:noFill/>
          <a:ln w="9525">
            <a:noFill/>
            <a:miter lim="800000"/>
            <a:headEnd/>
            <a:tailEnd/>
          </a:ln>
        </p:spPr>
        <p:txBody>
          <a:bodyPr wrap="square">
            <a:spAutoFit/>
          </a:bodyPr>
          <a:lstStyle/>
          <a:p>
            <a:r>
              <a:rPr lang="en-US" sz="1200" dirty="0" smtClean="0">
                <a:latin typeface="Wingdings" pitchFamily="2" charset="2"/>
              </a:rPr>
              <a:t>l</a:t>
            </a:r>
            <a:r>
              <a:rPr lang="en-US" dirty="0" smtClean="0"/>
              <a:t> </a:t>
            </a:r>
            <a:r>
              <a:rPr lang="en-US" sz="2000" dirty="0" smtClean="0">
                <a:solidFill>
                  <a:srgbClr val="002060"/>
                </a:solidFill>
                <a:latin typeface="+mn-lt"/>
              </a:rPr>
              <a:t>Some minerals behaves as small magnets: they have natural magnetization.</a:t>
            </a:r>
            <a:endParaRPr lang="en-US" sz="2000" dirty="0">
              <a:solidFill>
                <a:srgbClr val="002060"/>
              </a:solidFill>
              <a:latin typeface="+mn-lt"/>
            </a:endParaRPr>
          </a:p>
        </p:txBody>
      </p:sp>
      <p:sp>
        <p:nvSpPr>
          <p:cNvPr id="8" name="Text Box 10"/>
          <p:cNvSpPr txBox="1">
            <a:spLocks noChangeArrowheads="1"/>
          </p:cNvSpPr>
          <p:nvPr/>
        </p:nvSpPr>
        <p:spPr bwMode="auto">
          <a:xfrm>
            <a:off x="204626" y="1219200"/>
            <a:ext cx="8786973" cy="400110"/>
          </a:xfrm>
          <a:prstGeom prst="rect">
            <a:avLst/>
          </a:prstGeom>
          <a:noFill/>
          <a:ln w="9525">
            <a:noFill/>
            <a:miter lim="800000"/>
            <a:headEnd/>
            <a:tailEnd/>
          </a:ln>
        </p:spPr>
        <p:txBody>
          <a:bodyPr wrap="square">
            <a:spAutoFit/>
          </a:bodyPr>
          <a:lstStyle/>
          <a:p>
            <a:r>
              <a:rPr lang="en-US" sz="1200" dirty="0" smtClean="0">
                <a:latin typeface="Wingdings" pitchFamily="2" charset="2"/>
              </a:rPr>
              <a:t>l</a:t>
            </a:r>
            <a:r>
              <a:rPr lang="en-US" dirty="0" smtClean="0"/>
              <a:t> </a:t>
            </a:r>
            <a:r>
              <a:rPr lang="en-US" sz="2000" spc="-70" dirty="0" smtClean="0">
                <a:solidFill>
                  <a:srgbClr val="002060"/>
                </a:solidFill>
                <a:latin typeface="+mn-lt"/>
              </a:rPr>
              <a:t>Above the Curie temperature, there is no preferred orientation, due to thermal motion.</a:t>
            </a:r>
            <a:endParaRPr lang="en-US" sz="2000" spc="-70" dirty="0">
              <a:solidFill>
                <a:srgbClr val="002060"/>
              </a:solidFill>
              <a:latin typeface="+mn-lt"/>
            </a:endParaRPr>
          </a:p>
        </p:txBody>
      </p:sp>
      <p:sp>
        <p:nvSpPr>
          <p:cNvPr id="9" name="Text Box 10"/>
          <p:cNvSpPr txBox="1">
            <a:spLocks noChangeArrowheads="1"/>
          </p:cNvSpPr>
          <p:nvPr/>
        </p:nvSpPr>
        <p:spPr bwMode="auto">
          <a:xfrm>
            <a:off x="179512" y="1706366"/>
            <a:ext cx="8461054" cy="707886"/>
          </a:xfrm>
          <a:prstGeom prst="rect">
            <a:avLst/>
          </a:prstGeom>
          <a:noFill/>
          <a:ln w="9525">
            <a:noFill/>
            <a:miter lim="800000"/>
            <a:headEnd/>
            <a:tailEnd/>
          </a:ln>
        </p:spPr>
        <p:txBody>
          <a:bodyPr wrap="square">
            <a:spAutoFit/>
          </a:bodyPr>
          <a:lstStyle/>
          <a:p>
            <a:r>
              <a:rPr lang="en-US" sz="1200" dirty="0" smtClean="0">
                <a:latin typeface="Wingdings" pitchFamily="2" charset="2"/>
              </a:rPr>
              <a:t>l</a:t>
            </a:r>
            <a:r>
              <a:rPr lang="en-US" dirty="0" smtClean="0"/>
              <a:t> </a:t>
            </a:r>
            <a:r>
              <a:rPr lang="en-US" sz="2000" dirty="0" smtClean="0">
                <a:solidFill>
                  <a:srgbClr val="002060"/>
                </a:solidFill>
                <a:latin typeface="+mn-lt"/>
              </a:rPr>
              <a:t>Below T</a:t>
            </a:r>
            <a:r>
              <a:rPr lang="en-US" sz="2000" baseline="-25000" dirty="0" smtClean="0">
                <a:solidFill>
                  <a:srgbClr val="002060"/>
                </a:solidFill>
                <a:latin typeface="+mn-lt"/>
              </a:rPr>
              <a:t>C</a:t>
            </a:r>
            <a:r>
              <a:rPr lang="en-US" sz="2000" dirty="0" smtClean="0">
                <a:solidFill>
                  <a:srgbClr val="002060"/>
                </a:solidFill>
                <a:latin typeface="+mn-lt"/>
              </a:rPr>
              <a:t>, magnetization is frozen in grain (the direction of magnetization in one grain being the same):</a:t>
            </a:r>
          </a:p>
        </p:txBody>
      </p:sp>
      <p:sp>
        <p:nvSpPr>
          <p:cNvPr id="12" name="Rectangle 11"/>
          <p:cNvSpPr/>
          <p:nvPr/>
        </p:nvSpPr>
        <p:spPr>
          <a:xfrm>
            <a:off x="235449" y="2944596"/>
            <a:ext cx="3726951" cy="1754326"/>
          </a:xfrm>
          <a:prstGeom prst="rect">
            <a:avLst/>
          </a:prstGeom>
        </p:spPr>
        <p:txBody>
          <a:bodyPr wrap="square">
            <a:spAutoFit/>
          </a:bodyPr>
          <a:lstStyle/>
          <a:p>
            <a:pPr algn="just">
              <a:spcBef>
                <a:spcPts val="600"/>
              </a:spcBef>
            </a:pPr>
            <a:r>
              <a:rPr lang="en-US" dirty="0" smtClean="0">
                <a:solidFill>
                  <a:srgbClr val="002060"/>
                </a:solidFill>
              </a:rPr>
              <a:t>- If no external magnetic field, each </a:t>
            </a:r>
            <a:r>
              <a:rPr lang="en-US" dirty="0">
                <a:solidFill>
                  <a:srgbClr val="002060"/>
                </a:solidFill>
              </a:rPr>
              <a:t>grain magnetization pointing in a different direction …</a:t>
            </a:r>
          </a:p>
          <a:p>
            <a:pPr algn="just"/>
            <a:r>
              <a:rPr lang="en-US" dirty="0" smtClean="0">
                <a:solidFill>
                  <a:srgbClr val="002060"/>
                </a:solidFill>
              </a:rPr>
              <a:t>- If an external magnetic field is </a:t>
            </a:r>
            <a:r>
              <a:rPr lang="en-US" spc="-50" dirty="0" smtClean="0">
                <a:solidFill>
                  <a:srgbClr val="002060"/>
                </a:solidFill>
              </a:rPr>
              <a:t>present, the direction of magnetization </a:t>
            </a:r>
            <a:r>
              <a:rPr lang="en-US" dirty="0" smtClean="0">
                <a:solidFill>
                  <a:srgbClr val="002060"/>
                </a:solidFill>
              </a:rPr>
              <a:t>aligns </a:t>
            </a:r>
            <a:r>
              <a:rPr lang="en-US" dirty="0">
                <a:solidFill>
                  <a:srgbClr val="002060"/>
                </a:solidFill>
              </a:rPr>
              <a:t>in the same direction .</a:t>
            </a:r>
          </a:p>
        </p:txBody>
      </p:sp>
    </p:spTree>
    <p:extLst>
      <p:ext uri="{BB962C8B-B14F-4D97-AF65-F5344CB8AC3E}">
        <p14:creationId xmlns:p14="http://schemas.microsoft.com/office/powerpoint/2010/main" val="14107279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4"/>
          <p:cNvSpPr>
            <a:spLocks noGrp="1"/>
          </p:cNvSpPr>
          <p:nvPr>
            <p:ph type="title"/>
          </p:nvPr>
        </p:nvSpPr>
        <p:spPr>
          <a:xfrm>
            <a:off x="179512" y="71414"/>
            <a:ext cx="8929718" cy="561228"/>
          </a:xfrm>
        </p:spPr>
        <p:txBody>
          <a:bodyPr>
            <a:noAutofit/>
          </a:bodyPr>
          <a:lstStyle/>
          <a:p>
            <a:pPr algn="just"/>
            <a:r>
              <a:rPr lang="fr-CH" sz="3600" dirty="0" err="1" smtClean="0">
                <a:solidFill>
                  <a:schemeClr val="bg1"/>
                </a:solidFill>
              </a:rPr>
              <a:t>Magnetic</a:t>
            </a:r>
            <a:r>
              <a:rPr lang="fr-CH" sz="3600" dirty="0" smtClean="0">
                <a:solidFill>
                  <a:schemeClr val="bg1"/>
                </a:solidFill>
              </a:rPr>
              <a:t> </a:t>
            </a:r>
            <a:r>
              <a:rPr lang="fr-CH" sz="3600" dirty="0" err="1" smtClean="0">
                <a:solidFill>
                  <a:schemeClr val="bg1"/>
                </a:solidFill>
              </a:rPr>
              <a:t>strips</a:t>
            </a:r>
            <a:r>
              <a:rPr lang="fr-CH" sz="3600" dirty="0" smtClean="0">
                <a:solidFill>
                  <a:schemeClr val="bg1"/>
                </a:solidFill>
              </a:rPr>
              <a:t> on </a:t>
            </a:r>
            <a:r>
              <a:rPr lang="fr-CH" sz="3600" dirty="0" err="1" smtClean="0">
                <a:solidFill>
                  <a:schemeClr val="bg1"/>
                </a:solidFill>
              </a:rPr>
              <a:t>oceanic</a:t>
            </a:r>
            <a:r>
              <a:rPr lang="fr-CH" sz="3600" dirty="0" smtClean="0">
                <a:solidFill>
                  <a:schemeClr val="bg1"/>
                </a:solidFill>
              </a:rPr>
              <a:t> </a:t>
            </a:r>
            <a:r>
              <a:rPr lang="fr-CH" sz="3600" dirty="0" err="1" smtClean="0">
                <a:solidFill>
                  <a:schemeClr val="bg1"/>
                </a:solidFill>
              </a:rPr>
              <a:t>floor</a:t>
            </a:r>
            <a:endParaRPr lang="fr-CH" sz="3600" dirty="0">
              <a:solidFill>
                <a:schemeClr val="bg1"/>
              </a:solidFill>
            </a:endParaRPr>
          </a:p>
        </p:txBody>
      </p:sp>
      <p:pic>
        <p:nvPicPr>
          <p:cNvPr id="8" name="Picture 7" descr="magnetic_stripes_1.gif"/>
          <p:cNvPicPr>
            <a:picLocks noChangeAspect="1"/>
          </p:cNvPicPr>
          <p:nvPr/>
        </p:nvPicPr>
        <p:blipFill>
          <a:blip r:embed="rId2" cstate="print"/>
          <a:stretch>
            <a:fillRect/>
          </a:stretch>
        </p:blipFill>
        <p:spPr>
          <a:xfrm>
            <a:off x="381000" y="2819400"/>
            <a:ext cx="3828103" cy="3200400"/>
          </a:xfrm>
          <a:prstGeom prst="rect">
            <a:avLst/>
          </a:prstGeom>
        </p:spPr>
      </p:pic>
      <p:sp>
        <p:nvSpPr>
          <p:cNvPr id="14" name="Text Box 10"/>
          <p:cNvSpPr txBox="1">
            <a:spLocks noChangeArrowheads="1"/>
          </p:cNvSpPr>
          <p:nvPr/>
        </p:nvSpPr>
        <p:spPr bwMode="auto">
          <a:xfrm>
            <a:off x="76200" y="802037"/>
            <a:ext cx="8458200" cy="707886"/>
          </a:xfrm>
          <a:prstGeom prst="rect">
            <a:avLst/>
          </a:prstGeom>
          <a:noFill/>
          <a:ln w="9525">
            <a:noFill/>
            <a:miter lim="800000"/>
            <a:headEnd/>
            <a:tailEnd/>
          </a:ln>
        </p:spPr>
        <p:txBody>
          <a:bodyPr wrap="square">
            <a:spAutoFit/>
          </a:bodyPr>
          <a:lstStyle/>
          <a:p>
            <a:r>
              <a:rPr lang="en-US" sz="1200" dirty="0" smtClean="0">
                <a:latin typeface="Wingdings" pitchFamily="2" charset="2"/>
              </a:rPr>
              <a:t>l</a:t>
            </a:r>
            <a:r>
              <a:rPr lang="en-US" dirty="0" smtClean="0"/>
              <a:t> </a:t>
            </a:r>
            <a:r>
              <a:rPr lang="en-US" sz="2000" dirty="0" smtClean="0">
                <a:solidFill>
                  <a:srgbClr val="002060"/>
                </a:solidFill>
                <a:latin typeface="+mn-lt"/>
              </a:rPr>
              <a:t>Magnetic strips on ocean bottom floor: succession of strips with opposite magnetic polarity parallel to the mid-oceanic ridges.</a:t>
            </a:r>
            <a:endParaRPr lang="en-US" sz="2000" dirty="0">
              <a:solidFill>
                <a:srgbClr val="002060"/>
              </a:solidFill>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2514600"/>
            <a:ext cx="4283970" cy="3657600"/>
          </a:xfrm>
          <a:prstGeom prst="rect">
            <a:avLst/>
          </a:prstGeom>
        </p:spPr>
      </p:pic>
    </p:spTree>
    <p:extLst>
      <p:ext uri="{BB962C8B-B14F-4D97-AF65-F5344CB8AC3E}">
        <p14:creationId xmlns:p14="http://schemas.microsoft.com/office/powerpoint/2010/main" val="31626757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4"/>
          <p:cNvSpPr>
            <a:spLocks noGrp="1"/>
          </p:cNvSpPr>
          <p:nvPr>
            <p:ph type="title"/>
          </p:nvPr>
        </p:nvSpPr>
        <p:spPr>
          <a:xfrm>
            <a:off x="179512" y="71414"/>
            <a:ext cx="8929718" cy="561228"/>
          </a:xfrm>
        </p:spPr>
        <p:txBody>
          <a:bodyPr>
            <a:noAutofit/>
          </a:bodyPr>
          <a:lstStyle/>
          <a:p>
            <a:pPr algn="just"/>
            <a:r>
              <a:rPr lang="fr-CH" sz="3600" dirty="0" err="1" smtClean="0">
                <a:solidFill>
                  <a:schemeClr val="bg1"/>
                </a:solidFill>
              </a:rPr>
              <a:t>Magnetic</a:t>
            </a:r>
            <a:r>
              <a:rPr lang="fr-CH" sz="3600" dirty="0" smtClean="0">
                <a:solidFill>
                  <a:schemeClr val="bg1"/>
                </a:solidFill>
              </a:rPr>
              <a:t> </a:t>
            </a:r>
            <a:r>
              <a:rPr lang="fr-CH" sz="3600" dirty="0" err="1" smtClean="0">
                <a:solidFill>
                  <a:schemeClr val="bg1"/>
                </a:solidFill>
              </a:rPr>
              <a:t>strips</a:t>
            </a:r>
            <a:r>
              <a:rPr lang="fr-CH" sz="3600" dirty="0" smtClean="0">
                <a:solidFill>
                  <a:schemeClr val="bg1"/>
                </a:solidFill>
              </a:rPr>
              <a:t> and plate </a:t>
            </a:r>
            <a:r>
              <a:rPr lang="fr-CH" sz="3600" dirty="0" err="1" smtClean="0">
                <a:solidFill>
                  <a:schemeClr val="bg1"/>
                </a:solidFill>
              </a:rPr>
              <a:t>tectonics</a:t>
            </a:r>
            <a:endParaRPr lang="fr-CH" sz="3600" dirty="0">
              <a:solidFill>
                <a:schemeClr val="bg1"/>
              </a:solidFill>
            </a:endParaRPr>
          </a:p>
        </p:txBody>
      </p:sp>
      <p:pic>
        <p:nvPicPr>
          <p:cNvPr id="7" name="Picture 6" descr="magnetic_stripes_3.gif"/>
          <p:cNvPicPr>
            <a:picLocks noChangeAspect="1"/>
          </p:cNvPicPr>
          <p:nvPr/>
        </p:nvPicPr>
        <p:blipFill>
          <a:blip r:embed="rId2" cstate="print"/>
          <a:stretch>
            <a:fillRect/>
          </a:stretch>
        </p:blipFill>
        <p:spPr>
          <a:xfrm>
            <a:off x="4876800" y="2367337"/>
            <a:ext cx="4048813" cy="340952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33" y="2378467"/>
            <a:ext cx="4387038" cy="3105744"/>
          </a:xfrm>
          <a:prstGeom prst="rect">
            <a:avLst/>
          </a:prstGeom>
        </p:spPr>
      </p:pic>
    </p:spTree>
    <p:extLst>
      <p:ext uri="{BB962C8B-B14F-4D97-AF65-F5344CB8AC3E}">
        <p14:creationId xmlns:p14="http://schemas.microsoft.com/office/powerpoint/2010/main" val="35224595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4"/>
          <p:cNvSpPr>
            <a:spLocks noGrp="1"/>
          </p:cNvSpPr>
          <p:nvPr>
            <p:ph type="title"/>
          </p:nvPr>
        </p:nvSpPr>
        <p:spPr>
          <a:xfrm>
            <a:off x="179512" y="71414"/>
            <a:ext cx="8929718" cy="561228"/>
          </a:xfrm>
        </p:spPr>
        <p:txBody>
          <a:bodyPr>
            <a:noAutofit/>
          </a:bodyPr>
          <a:lstStyle/>
          <a:p>
            <a:pPr algn="just"/>
            <a:r>
              <a:rPr lang="fr-CH" sz="3600" dirty="0" smtClean="0">
                <a:solidFill>
                  <a:schemeClr val="bg1"/>
                </a:solidFill>
              </a:rPr>
              <a:t>Age of </a:t>
            </a:r>
            <a:r>
              <a:rPr lang="fr-CH" sz="3600" dirty="0" err="1" smtClean="0">
                <a:solidFill>
                  <a:schemeClr val="bg1"/>
                </a:solidFill>
              </a:rPr>
              <a:t>ocean</a:t>
            </a:r>
            <a:r>
              <a:rPr lang="fr-CH" sz="3600" dirty="0" smtClean="0">
                <a:solidFill>
                  <a:schemeClr val="bg1"/>
                </a:solidFill>
              </a:rPr>
              <a:t> </a:t>
            </a:r>
            <a:r>
              <a:rPr lang="fr-CH" sz="3600" dirty="0" err="1" smtClean="0">
                <a:solidFill>
                  <a:schemeClr val="bg1"/>
                </a:solidFill>
              </a:rPr>
              <a:t>floor</a:t>
            </a:r>
            <a:endParaRPr lang="fr-CH" sz="3600" dirty="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219200"/>
            <a:ext cx="7641720" cy="4876800"/>
          </a:xfrm>
          <a:prstGeom prst="rect">
            <a:avLst/>
          </a:prstGeom>
        </p:spPr>
      </p:pic>
    </p:spTree>
    <p:extLst>
      <p:ext uri="{BB962C8B-B14F-4D97-AF65-F5344CB8AC3E}">
        <p14:creationId xmlns:p14="http://schemas.microsoft.com/office/powerpoint/2010/main" val="5791681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te-techtonics-map.jpg"/>
          <p:cNvPicPr>
            <a:picLocks noChangeAspect="1"/>
          </p:cNvPicPr>
          <p:nvPr/>
        </p:nvPicPr>
        <p:blipFill>
          <a:blip r:embed="rId2" cstate="print"/>
          <a:stretch>
            <a:fillRect/>
          </a:stretch>
        </p:blipFill>
        <p:spPr>
          <a:xfrm>
            <a:off x="827584" y="980728"/>
            <a:ext cx="7620000" cy="5457825"/>
          </a:xfrm>
          <a:prstGeom prst="rect">
            <a:avLst/>
          </a:prstGeom>
        </p:spPr>
      </p:pic>
      <p:sp>
        <p:nvSpPr>
          <p:cNvPr id="5" name="Rectangle 4"/>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4"/>
          <p:cNvSpPr>
            <a:spLocks noGrp="1"/>
          </p:cNvSpPr>
          <p:nvPr>
            <p:ph type="title"/>
          </p:nvPr>
        </p:nvSpPr>
        <p:spPr>
          <a:xfrm>
            <a:off x="179512" y="71414"/>
            <a:ext cx="8929718" cy="561228"/>
          </a:xfrm>
        </p:spPr>
        <p:txBody>
          <a:bodyPr>
            <a:noAutofit/>
          </a:bodyPr>
          <a:lstStyle/>
          <a:p>
            <a:pPr algn="just"/>
            <a:r>
              <a:rPr lang="fr-CH" sz="3600" dirty="0" smtClean="0">
                <a:solidFill>
                  <a:schemeClr val="bg1"/>
                </a:solidFill>
              </a:rPr>
              <a:t>Plate </a:t>
            </a:r>
            <a:r>
              <a:rPr lang="fr-CH" sz="3600" dirty="0" err="1" smtClean="0">
                <a:solidFill>
                  <a:schemeClr val="bg1"/>
                </a:solidFill>
              </a:rPr>
              <a:t>tectonics</a:t>
            </a:r>
            <a:endParaRPr lang="fr-CH" sz="3600" dirty="0">
              <a:solidFill>
                <a:schemeClr val="bg1"/>
              </a:solidFill>
            </a:endParaRPr>
          </a:p>
        </p:txBody>
      </p:sp>
    </p:spTree>
    <p:extLst>
      <p:ext uri="{BB962C8B-B14F-4D97-AF65-F5344CB8AC3E}">
        <p14:creationId xmlns:p14="http://schemas.microsoft.com/office/powerpoint/2010/main" val="8390934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78581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solidFill>
                <a:srgbClr val="FFFFFF"/>
              </a:solidFill>
              <a:ea typeface="ＭＳ Ｐゴシック" charset="-128"/>
            </a:endParaRPr>
          </a:p>
        </p:txBody>
      </p:sp>
      <p:sp>
        <p:nvSpPr>
          <p:cNvPr id="7" name="Title 6"/>
          <p:cNvSpPr>
            <a:spLocks noGrp="1"/>
          </p:cNvSpPr>
          <p:nvPr>
            <p:ph type="title"/>
          </p:nvPr>
        </p:nvSpPr>
        <p:spPr>
          <a:xfrm>
            <a:off x="142844" y="224566"/>
            <a:ext cx="8229600" cy="489790"/>
          </a:xfrm>
        </p:spPr>
        <p:txBody>
          <a:bodyPr>
            <a:noAutofit/>
          </a:bodyPr>
          <a:lstStyle/>
          <a:p>
            <a:pPr algn="just"/>
            <a:r>
              <a:rPr lang="en-US" sz="3600" kern="1200" dirty="0" smtClean="0">
                <a:solidFill>
                  <a:schemeClr val="bg1"/>
                </a:solidFill>
                <a:latin typeface="Calibri"/>
              </a:rPr>
              <a:t>Lithosphere, Crust and </a:t>
            </a:r>
            <a:r>
              <a:rPr lang="en-US" sz="3600" kern="1200" dirty="0" err="1" smtClean="0">
                <a:solidFill>
                  <a:schemeClr val="bg1"/>
                </a:solidFill>
                <a:latin typeface="Calibri"/>
              </a:rPr>
              <a:t>Asthenosphere</a:t>
            </a:r>
            <a:endParaRPr lang="fr-CH" sz="36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219200"/>
            <a:ext cx="7177407" cy="3929063"/>
          </a:xfrm>
          <a:prstGeom prst="rect">
            <a:avLst/>
          </a:prstGeom>
        </p:spPr>
      </p:pic>
      <p:sp>
        <p:nvSpPr>
          <p:cNvPr id="6" name="Text Box 10"/>
          <p:cNvSpPr txBox="1">
            <a:spLocks noChangeArrowheads="1"/>
          </p:cNvSpPr>
          <p:nvPr/>
        </p:nvSpPr>
        <p:spPr bwMode="auto">
          <a:xfrm>
            <a:off x="304800" y="5381595"/>
            <a:ext cx="8458200" cy="707886"/>
          </a:xfrm>
          <a:prstGeom prst="rect">
            <a:avLst/>
          </a:prstGeom>
          <a:noFill/>
          <a:ln w="9525">
            <a:noFill/>
            <a:miter lim="800000"/>
            <a:headEnd/>
            <a:tailEnd/>
          </a:ln>
        </p:spPr>
        <p:txBody>
          <a:bodyPr wrap="square">
            <a:spAutoFit/>
          </a:bodyPr>
          <a:lstStyle/>
          <a:p>
            <a:r>
              <a:rPr lang="en-US" sz="1200" dirty="0" smtClean="0">
                <a:latin typeface="Wingdings" pitchFamily="2" charset="2"/>
              </a:rPr>
              <a:t>l</a:t>
            </a:r>
            <a:r>
              <a:rPr lang="en-US" dirty="0" smtClean="0"/>
              <a:t> </a:t>
            </a:r>
            <a:r>
              <a:rPr lang="en-US" sz="2000" dirty="0" smtClean="0">
                <a:solidFill>
                  <a:srgbClr val="002060"/>
                </a:solidFill>
                <a:latin typeface="+mn-lt"/>
              </a:rPr>
              <a:t>Lithosphere : rigid layer, brittle deformation. Comprises the crust and the top part of the mantle.</a:t>
            </a:r>
            <a:endParaRPr lang="en-US" sz="2000" dirty="0">
              <a:solidFill>
                <a:srgbClr val="002060"/>
              </a:solidFill>
              <a:latin typeface="+mn-lt"/>
            </a:endParaRPr>
          </a:p>
        </p:txBody>
      </p:sp>
      <p:sp>
        <p:nvSpPr>
          <p:cNvPr id="8" name="Text Box 10"/>
          <p:cNvSpPr txBox="1">
            <a:spLocks noChangeArrowheads="1"/>
          </p:cNvSpPr>
          <p:nvPr/>
        </p:nvSpPr>
        <p:spPr bwMode="auto">
          <a:xfrm>
            <a:off x="304800" y="6153090"/>
            <a:ext cx="8458200" cy="400110"/>
          </a:xfrm>
          <a:prstGeom prst="rect">
            <a:avLst/>
          </a:prstGeom>
          <a:noFill/>
          <a:ln w="9525">
            <a:noFill/>
            <a:miter lim="800000"/>
            <a:headEnd/>
            <a:tailEnd/>
          </a:ln>
        </p:spPr>
        <p:txBody>
          <a:bodyPr wrap="square">
            <a:spAutoFit/>
          </a:bodyPr>
          <a:lstStyle/>
          <a:p>
            <a:r>
              <a:rPr lang="en-US" sz="1200" dirty="0" smtClean="0">
                <a:latin typeface="Wingdings" pitchFamily="2" charset="2"/>
              </a:rPr>
              <a:t>l</a:t>
            </a:r>
            <a:r>
              <a:rPr lang="en-US" dirty="0" smtClean="0"/>
              <a:t> </a:t>
            </a:r>
            <a:r>
              <a:rPr lang="en-US" sz="2000" dirty="0" smtClean="0">
                <a:solidFill>
                  <a:srgbClr val="002060"/>
                </a:solidFill>
                <a:latin typeface="+mn-lt"/>
              </a:rPr>
              <a:t>Asthenosphere : plastic deformation (able to flow).</a:t>
            </a:r>
            <a:endParaRPr lang="en-US" sz="2000" dirty="0">
              <a:solidFill>
                <a:srgbClr val="002060"/>
              </a:solidFill>
              <a:latin typeface="+mn-lt"/>
            </a:endParaRPr>
          </a:p>
        </p:txBody>
      </p:sp>
    </p:spTree>
    <p:extLst>
      <p:ext uri="{BB962C8B-B14F-4D97-AF65-F5344CB8AC3E}">
        <p14:creationId xmlns:p14="http://schemas.microsoft.com/office/powerpoint/2010/main" val="3550552678"/>
      </p:ext>
    </p:extLst>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4"/>
          <p:cNvSpPr>
            <a:spLocks noGrp="1"/>
          </p:cNvSpPr>
          <p:nvPr>
            <p:ph type="title"/>
          </p:nvPr>
        </p:nvSpPr>
        <p:spPr>
          <a:xfrm>
            <a:off x="214282" y="71414"/>
            <a:ext cx="8643998" cy="561228"/>
          </a:xfrm>
        </p:spPr>
        <p:txBody>
          <a:bodyPr>
            <a:noAutofit/>
          </a:bodyPr>
          <a:lstStyle/>
          <a:p>
            <a:pPr algn="just"/>
            <a:r>
              <a:rPr lang="fr-CH" sz="3600" dirty="0" smtClean="0">
                <a:solidFill>
                  <a:schemeClr val="bg1"/>
                </a:solidFill>
              </a:rPr>
              <a:t>Plates </a:t>
            </a:r>
            <a:r>
              <a:rPr lang="fr-CH" sz="3600" dirty="0" err="1" smtClean="0">
                <a:solidFill>
                  <a:schemeClr val="bg1"/>
                </a:solidFill>
              </a:rPr>
              <a:t>today</a:t>
            </a:r>
            <a:endParaRPr lang="fr-CH" sz="3600" dirty="0">
              <a:solidFill>
                <a:schemeClr val="bg1"/>
              </a:solidFill>
            </a:endParaRPr>
          </a:p>
        </p:txBody>
      </p:sp>
      <p:pic>
        <p:nvPicPr>
          <p:cNvPr id="15" name="Picture 5" descr="L04_plate-tectonics-map.jpg"/>
          <p:cNvPicPr>
            <a:picLocks noChangeAspect="1"/>
          </p:cNvPicPr>
          <p:nvPr/>
        </p:nvPicPr>
        <p:blipFill>
          <a:blip r:embed="rId2" cstate="print"/>
          <a:srcRect/>
          <a:stretch>
            <a:fillRect/>
          </a:stretch>
        </p:blipFill>
        <p:spPr bwMode="auto">
          <a:xfrm>
            <a:off x="785813" y="1052736"/>
            <a:ext cx="7540625" cy="5143500"/>
          </a:xfrm>
          <a:prstGeom prst="rect">
            <a:avLst/>
          </a:prstGeom>
          <a:noFill/>
          <a:ln w="9525">
            <a:noFill/>
            <a:miter lim="800000"/>
            <a:headEnd/>
            <a:tailEnd/>
          </a:ln>
        </p:spPr>
      </p:pic>
    </p:spTree>
    <p:extLst>
      <p:ext uri="{BB962C8B-B14F-4D97-AF65-F5344CB8AC3E}">
        <p14:creationId xmlns:p14="http://schemas.microsoft.com/office/powerpoint/2010/main" val="13914479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4"/>
          <p:cNvSpPr>
            <a:spLocks noGrp="1"/>
          </p:cNvSpPr>
          <p:nvPr>
            <p:ph type="title"/>
          </p:nvPr>
        </p:nvSpPr>
        <p:spPr>
          <a:xfrm>
            <a:off x="214282" y="71414"/>
            <a:ext cx="8643998" cy="561228"/>
          </a:xfrm>
        </p:spPr>
        <p:txBody>
          <a:bodyPr>
            <a:noAutofit/>
          </a:bodyPr>
          <a:lstStyle/>
          <a:p>
            <a:pPr algn="just"/>
            <a:r>
              <a:rPr lang="fr-CH" sz="3600" dirty="0" smtClean="0">
                <a:solidFill>
                  <a:schemeClr val="bg1"/>
                </a:solidFill>
              </a:rPr>
              <a:t>Plates </a:t>
            </a:r>
            <a:r>
              <a:rPr lang="fr-CH" sz="3600" dirty="0" err="1" smtClean="0">
                <a:solidFill>
                  <a:schemeClr val="bg1"/>
                </a:solidFill>
              </a:rPr>
              <a:t>kinematics</a:t>
            </a:r>
            <a:r>
              <a:rPr lang="fr-CH" sz="3600" dirty="0" smtClean="0">
                <a:solidFill>
                  <a:schemeClr val="bg1"/>
                </a:solidFill>
              </a:rPr>
              <a:t>: Euler </a:t>
            </a:r>
            <a:r>
              <a:rPr lang="fr-CH" sz="3600" dirty="0" err="1" smtClean="0">
                <a:solidFill>
                  <a:schemeClr val="bg1"/>
                </a:solidFill>
              </a:rPr>
              <a:t>poles</a:t>
            </a:r>
            <a:endParaRPr lang="fr-CH" sz="3600" dirty="0">
              <a:solidFill>
                <a:schemeClr val="bg1"/>
              </a:solidFill>
            </a:endParaRPr>
          </a:p>
        </p:txBody>
      </p:sp>
      <p:pic>
        <p:nvPicPr>
          <p:cNvPr id="7" name="Picture 6" descr="euler_vector.jpg"/>
          <p:cNvPicPr>
            <a:picLocks noChangeAspect="1"/>
          </p:cNvPicPr>
          <p:nvPr/>
        </p:nvPicPr>
        <p:blipFill>
          <a:blip r:embed="rId2" cstate="print"/>
          <a:stretch>
            <a:fillRect/>
          </a:stretch>
        </p:blipFill>
        <p:spPr>
          <a:xfrm>
            <a:off x="5029200" y="1676230"/>
            <a:ext cx="3295650" cy="3416591"/>
          </a:xfrm>
          <a:prstGeom prst="rect">
            <a:avLst/>
          </a:prstGeom>
        </p:spPr>
      </p:pic>
      <p:sp>
        <p:nvSpPr>
          <p:cNvPr id="10" name="Text Box 3"/>
          <p:cNvSpPr txBox="1">
            <a:spLocks noChangeArrowheads="1"/>
          </p:cNvSpPr>
          <p:nvPr/>
        </p:nvSpPr>
        <p:spPr bwMode="auto">
          <a:xfrm>
            <a:off x="142844" y="5943600"/>
            <a:ext cx="8715436" cy="677108"/>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Reference points: some representations minimize the movements between hotspots assumed to be fixed.</a:t>
            </a:r>
            <a:endParaRPr lang="en-US" sz="1800" dirty="0">
              <a:solidFill>
                <a:srgbClr val="002060"/>
              </a:solidFill>
              <a:latin typeface="Arial" pitchFamily="34" charset="0"/>
              <a:cs typeface="Arial" pitchFamily="34" charset="0"/>
            </a:endParaRPr>
          </a:p>
        </p:txBody>
      </p:sp>
      <p:sp>
        <p:nvSpPr>
          <p:cNvPr id="11" name="Text Box 3"/>
          <p:cNvSpPr txBox="1">
            <a:spLocks noChangeArrowheads="1"/>
          </p:cNvSpPr>
          <p:nvPr/>
        </p:nvSpPr>
        <p:spPr bwMode="auto">
          <a:xfrm>
            <a:off x="178563" y="5174536"/>
            <a:ext cx="8715436" cy="707886"/>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dirty="0" smtClean="0">
                <a:solidFill>
                  <a:srgbClr val="002060"/>
                </a:solidFill>
                <a:latin typeface="Arial" pitchFamily="34" charset="0"/>
                <a:cs typeface="Arial" pitchFamily="34" charset="0"/>
              </a:rPr>
              <a:t>For each plate, a pole is defined </a:t>
            </a:r>
            <a:r>
              <a:rPr lang="en-US" sz="1800" dirty="0" smtClean="0">
                <a:solidFill>
                  <a:srgbClr val="002060"/>
                </a:solidFill>
                <a:latin typeface="Arial" pitchFamily="34" charset="0"/>
                <a:cs typeface="Arial" pitchFamily="34" charset="0"/>
              </a:rPr>
              <a:t>around which the plate is turning. </a:t>
            </a:r>
            <a:r>
              <a:rPr lang="en-US" dirty="0" smtClean="0">
                <a:solidFill>
                  <a:srgbClr val="002060"/>
                </a:solidFill>
                <a:latin typeface="Arial" pitchFamily="34" charset="0"/>
                <a:cs typeface="Arial" pitchFamily="34" charset="0"/>
              </a:rPr>
              <a:t>Plate rotation velocity is </a:t>
            </a:r>
            <a:r>
              <a:rPr lang="en-US" sz="1800" dirty="0" smtClean="0">
                <a:solidFill>
                  <a:srgbClr val="002060"/>
                </a:solidFill>
                <a:latin typeface="Arial" pitchFamily="34" charset="0"/>
                <a:cs typeface="Arial" pitchFamily="34" charset="0"/>
              </a:rPr>
              <a:t>measured relative to this pole (</a:t>
            </a:r>
            <a:r>
              <a:rPr lang="en-US" sz="1600" i="1" dirty="0" smtClean="0">
                <a:solidFill>
                  <a:srgbClr val="002060"/>
                </a:solidFill>
                <a:latin typeface="Arial" pitchFamily="34" charset="0"/>
                <a:cs typeface="Arial" pitchFamily="34" charset="0"/>
              </a:rPr>
              <a:t>e.g., NUVEL-1)</a:t>
            </a:r>
            <a:r>
              <a:rPr lang="en-US" sz="2000" dirty="0" smtClean="0">
                <a:solidFill>
                  <a:srgbClr val="002060"/>
                </a:solidFill>
                <a:latin typeface="Arial" pitchFamily="34" charset="0"/>
                <a:cs typeface="Arial" pitchFamily="34" charset="0"/>
              </a:rPr>
              <a:t>.</a:t>
            </a:r>
            <a:endParaRPr lang="en-US" sz="2000" dirty="0">
              <a:solidFill>
                <a:srgbClr val="002060"/>
              </a:solidFill>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887876"/>
            <a:ext cx="3398318" cy="3082082"/>
          </a:xfrm>
          <a:prstGeom prst="rect">
            <a:avLst/>
          </a:prstGeom>
        </p:spPr>
      </p:pic>
      <p:sp>
        <p:nvSpPr>
          <p:cNvPr id="8" name="Text Box 3"/>
          <p:cNvSpPr txBox="1">
            <a:spLocks noChangeArrowheads="1"/>
          </p:cNvSpPr>
          <p:nvPr/>
        </p:nvSpPr>
        <p:spPr bwMode="auto">
          <a:xfrm>
            <a:off x="168289" y="808954"/>
            <a:ext cx="8715436" cy="984885"/>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dirty="0" smtClean="0">
                <a:solidFill>
                  <a:srgbClr val="002060"/>
                </a:solidFill>
                <a:latin typeface="Arial" pitchFamily="34" charset="0"/>
                <a:cs typeface="Arial" pitchFamily="34" charset="0"/>
              </a:rPr>
              <a:t>Motion at the surface of a sphere is equivalent to rotation about an axis passing through the center of the Earth. This axis intercept the surface at the Euler pole, and plates move on small concentric circles about this pole</a:t>
            </a:r>
            <a:r>
              <a:rPr lang="en-US" sz="2000" dirty="0" smtClean="0">
                <a:solidFill>
                  <a:srgbClr val="002060"/>
                </a:solidFill>
                <a:latin typeface="Arial" pitchFamily="34" charset="0"/>
                <a:cs typeface="Arial" pitchFamily="34" charset="0"/>
              </a:rPr>
              <a:t>.</a:t>
            </a:r>
            <a:endParaRPr lang="en-US" sz="20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3562893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4"/>
          <p:cNvSpPr>
            <a:spLocks noGrp="1"/>
          </p:cNvSpPr>
          <p:nvPr>
            <p:ph type="title"/>
          </p:nvPr>
        </p:nvSpPr>
        <p:spPr>
          <a:xfrm>
            <a:off x="214282" y="71414"/>
            <a:ext cx="8643998" cy="561228"/>
          </a:xfrm>
        </p:spPr>
        <p:txBody>
          <a:bodyPr>
            <a:noAutofit/>
          </a:bodyPr>
          <a:lstStyle/>
          <a:p>
            <a:pPr algn="just"/>
            <a:r>
              <a:rPr lang="fr-CH" sz="3600" dirty="0" err="1" smtClean="0">
                <a:solidFill>
                  <a:schemeClr val="bg1"/>
                </a:solidFill>
              </a:rPr>
              <a:t>Nuvel</a:t>
            </a:r>
            <a:r>
              <a:rPr lang="fr-CH" sz="3600" dirty="0" smtClean="0">
                <a:solidFill>
                  <a:schemeClr val="bg1"/>
                </a:solidFill>
              </a:rPr>
              <a:t> 1</a:t>
            </a:r>
            <a:endParaRPr lang="fr-CH" sz="3600" dirty="0">
              <a:solidFill>
                <a:schemeClr val="bg1"/>
              </a:solidFill>
            </a:endParaRPr>
          </a:p>
        </p:txBody>
      </p:sp>
      <p:sp>
        <p:nvSpPr>
          <p:cNvPr id="6" name="Rectangle 5"/>
          <p:cNvSpPr/>
          <p:nvPr/>
        </p:nvSpPr>
        <p:spPr>
          <a:xfrm>
            <a:off x="214282" y="990600"/>
            <a:ext cx="8643998" cy="1015663"/>
          </a:xfrm>
          <a:prstGeom prst="rect">
            <a:avLst/>
          </a:prstGeom>
        </p:spPr>
        <p:txBody>
          <a:bodyPr wrap="square">
            <a:spAutoFit/>
          </a:bodyPr>
          <a:lstStyle/>
          <a:p>
            <a:pPr algn="just"/>
            <a:r>
              <a:rPr lang="en-US" sz="2000" dirty="0" err="1" smtClean="0">
                <a:solidFill>
                  <a:srgbClr val="002060"/>
                </a:solidFill>
                <a:latin typeface="Arial" panose="020B0604020202020204" pitchFamily="34" charset="0"/>
                <a:cs typeface="Arial" panose="020B0604020202020204" pitchFamily="34" charset="0"/>
              </a:rPr>
              <a:t>Nuvel</a:t>
            </a:r>
            <a:r>
              <a:rPr lang="en-US" sz="2000" dirty="0" smtClean="0">
                <a:solidFill>
                  <a:srgbClr val="002060"/>
                </a:solidFill>
                <a:latin typeface="Arial" panose="020B0604020202020204" pitchFamily="34" charset="0"/>
                <a:cs typeface="Arial" panose="020B0604020202020204" pitchFamily="34" charset="0"/>
              </a:rPr>
              <a:t> 1: describes motion of 12 major plates relative to hotspots by combining data from 277 spreading rate, 121 transform direction, and 724 earthquake slip vectors from around the world</a:t>
            </a:r>
            <a:endParaRPr lang="en-US" sz="2000" dirty="0">
              <a:solidFill>
                <a:srgbClr val="00206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282506"/>
            <a:ext cx="7315200" cy="4059936"/>
          </a:xfrm>
          <a:prstGeom prst="rect">
            <a:avLst/>
          </a:prstGeom>
        </p:spPr>
      </p:pic>
    </p:spTree>
    <p:extLst>
      <p:ext uri="{BB962C8B-B14F-4D97-AF65-F5344CB8AC3E}">
        <p14:creationId xmlns:p14="http://schemas.microsoft.com/office/powerpoint/2010/main" val="2614053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5" name="Title 6"/>
          <p:cNvSpPr>
            <a:spLocks noGrp="1"/>
          </p:cNvSpPr>
          <p:nvPr>
            <p:ph type="title"/>
          </p:nvPr>
        </p:nvSpPr>
        <p:spPr>
          <a:xfrm>
            <a:off x="214282" y="142828"/>
            <a:ext cx="8534182" cy="489790"/>
          </a:xfrm>
        </p:spPr>
        <p:txBody>
          <a:bodyPr>
            <a:noAutofit/>
          </a:bodyPr>
          <a:lstStyle/>
          <a:p>
            <a:pPr algn="l"/>
            <a:r>
              <a:rPr lang="fr-CH" sz="3600" dirty="0" smtClean="0">
                <a:solidFill>
                  <a:schemeClr val="bg1"/>
                </a:solidFill>
                <a:cs typeface="Arial" pitchFamily="34" charset="0"/>
              </a:rPr>
              <a:t>Stress</a:t>
            </a:r>
            <a:endParaRPr lang="fr-CH" sz="3200" i="1" dirty="0">
              <a:solidFill>
                <a:schemeClr val="bg1"/>
              </a:solidFill>
              <a:cs typeface="Arial"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45" y="1219200"/>
            <a:ext cx="8189619" cy="3505200"/>
          </a:xfrm>
          <a:prstGeom prst="rect">
            <a:avLst/>
          </a:prstGeom>
        </p:spPr>
      </p:pic>
      <p:sp>
        <p:nvSpPr>
          <p:cNvPr id="8" name="Text Box 6"/>
          <p:cNvSpPr txBox="1">
            <a:spLocks noChangeArrowheads="1"/>
          </p:cNvSpPr>
          <p:nvPr/>
        </p:nvSpPr>
        <p:spPr bwMode="auto">
          <a:xfrm>
            <a:off x="304800" y="5229268"/>
            <a:ext cx="3657600" cy="707886"/>
          </a:xfrm>
          <a:prstGeom prst="rect">
            <a:avLst/>
          </a:prstGeom>
          <a:noFill/>
          <a:ln w="9525">
            <a:noFill/>
            <a:miter lim="800000"/>
            <a:headEnd/>
            <a:tailEnd/>
          </a:ln>
          <a:effectLst/>
        </p:spPr>
        <p:txBody>
          <a:bodyPr wrap="square">
            <a:spAutoFit/>
          </a:bodyPr>
          <a:lstStyle/>
          <a:p>
            <a:pPr algn="just">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cs typeface="Arial" pitchFamily="34" charset="0"/>
              </a:rPr>
              <a:t>Increasing the surface allows supporting larger weights</a:t>
            </a:r>
          </a:p>
        </p:txBody>
      </p:sp>
      <p:sp>
        <p:nvSpPr>
          <p:cNvPr id="9" name="Text Box 6"/>
          <p:cNvSpPr txBox="1">
            <a:spLocks noChangeArrowheads="1"/>
          </p:cNvSpPr>
          <p:nvPr/>
        </p:nvSpPr>
        <p:spPr bwMode="auto">
          <a:xfrm>
            <a:off x="5157668" y="5200041"/>
            <a:ext cx="3071932" cy="707886"/>
          </a:xfrm>
          <a:prstGeom prst="rect">
            <a:avLst/>
          </a:prstGeom>
          <a:noFill/>
          <a:ln w="9525">
            <a:noFill/>
            <a:miter lim="800000"/>
            <a:headEnd/>
            <a:tailEnd/>
          </a:ln>
          <a:effectLst/>
        </p:spPr>
        <p:txBody>
          <a:bodyPr wrap="square">
            <a:spAutoFit/>
          </a:bodyPr>
          <a:lstStyle/>
          <a:p>
            <a:pPr algn="just">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cs typeface="Arial" pitchFamily="34" charset="0"/>
              </a:rPr>
              <a:t>Inclination decrease the pressure</a:t>
            </a:r>
          </a:p>
        </p:txBody>
      </p:sp>
    </p:spTree>
    <p:extLst>
      <p:ext uri="{BB962C8B-B14F-4D97-AF65-F5344CB8AC3E}">
        <p14:creationId xmlns:p14="http://schemas.microsoft.com/office/powerpoint/2010/main" val="34569343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ntieres_de_plaques.gif"/>
          <p:cNvPicPr>
            <a:picLocks noChangeAspect="1"/>
          </p:cNvPicPr>
          <p:nvPr/>
        </p:nvPicPr>
        <p:blipFill>
          <a:blip r:embed="rId2" cstate="print"/>
          <a:stretch>
            <a:fillRect/>
          </a:stretch>
        </p:blipFill>
        <p:spPr>
          <a:xfrm>
            <a:off x="364987" y="1196752"/>
            <a:ext cx="8455485" cy="4680520"/>
          </a:xfrm>
          <a:prstGeom prst="rect">
            <a:avLst/>
          </a:prstGeom>
        </p:spPr>
      </p:pic>
      <p:sp>
        <p:nvSpPr>
          <p:cNvPr id="5" name="Rectangle 4"/>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4"/>
          <p:cNvSpPr>
            <a:spLocks noGrp="1"/>
          </p:cNvSpPr>
          <p:nvPr>
            <p:ph type="title"/>
          </p:nvPr>
        </p:nvSpPr>
        <p:spPr>
          <a:xfrm>
            <a:off x="214282" y="71414"/>
            <a:ext cx="8643998" cy="561228"/>
          </a:xfrm>
        </p:spPr>
        <p:txBody>
          <a:bodyPr>
            <a:noAutofit/>
          </a:bodyPr>
          <a:lstStyle/>
          <a:p>
            <a:pPr algn="just"/>
            <a:r>
              <a:rPr lang="fr-CH" sz="3600" dirty="0" err="1" smtClean="0">
                <a:solidFill>
                  <a:schemeClr val="bg1"/>
                </a:solidFill>
              </a:rPr>
              <a:t>Three</a:t>
            </a:r>
            <a:r>
              <a:rPr lang="fr-CH" sz="3600" dirty="0" smtClean="0">
                <a:solidFill>
                  <a:schemeClr val="bg1"/>
                </a:solidFill>
              </a:rPr>
              <a:t> types of plate </a:t>
            </a:r>
            <a:r>
              <a:rPr lang="fr-CH" sz="3600" dirty="0" err="1" smtClean="0">
                <a:solidFill>
                  <a:schemeClr val="bg1"/>
                </a:solidFill>
              </a:rPr>
              <a:t>boundaries</a:t>
            </a:r>
            <a:endParaRPr lang="fr-CH" sz="3600" dirty="0">
              <a:solidFill>
                <a:schemeClr val="bg1"/>
              </a:solidFill>
            </a:endParaRPr>
          </a:p>
        </p:txBody>
      </p:sp>
    </p:spTree>
    <p:extLst>
      <p:ext uri="{BB962C8B-B14F-4D97-AF65-F5344CB8AC3E}">
        <p14:creationId xmlns:p14="http://schemas.microsoft.com/office/powerpoint/2010/main" val="29024060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4"/>
          <p:cNvSpPr>
            <a:spLocks noGrp="1"/>
          </p:cNvSpPr>
          <p:nvPr>
            <p:ph type="title"/>
          </p:nvPr>
        </p:nvSpPr>
        <p:spPr>
          <a:xfrm>
            <a:off x="214282" y="71414"/>
            <a:ext cx="8643998" cy="561228"/>
          </a:xfrm>
        </p:spPr>
        <p:txBody>
          <a:bodyPr>
            <a:noAutofit/>
          </a:bodyPr>
          <a:lstStyle/>
          <a:p>
            <a:pPr algn="just"/>
            <a:r>
              <a:rPr lang="fr-CH" sz="3600" dirty="0" smtClean="0">
                <a:solidFill>
                  <a:schemeClr val="bg1"/>
                </a:solidFill>
              </a:rPr>
              <a:t>Subduction zones</a:t>
            </a:r>
            <a:endParaRPr lang="fr-CH" sz="3600" dirty="0">
              <a:solidFill>
                <a:schemeClr val="bg1"/>
              </a:solidFill>
            </a:endParaRPr>
          </a:p>
        </p:txBody>
      </p:sp>
      <p:pic>
        <p:nvPicPr>
          <p:cNvPr id="7" name="Picture 6" descr="subduction_3.jpg"/>
          <p:cNvPicPr>
            <a:picLocks noChangeAspect="1"/>
          </p:cNvPicPr>
          <p:nvPr/>
        </p:nvPicPr>
        <p:blipFill>
          <a:blip r:embed="rId2" cstate="print"/>
          <a:stretch>
            <a:fillRect/>
          </a:stretch>
        </p:blipFill>
        <p:spPr>
          <a:xfrm>
            <a:off x="738027" y="914400"/>
            <a:ext cx="7620000" cy="5227320"/>
          </a:xfrm>
          <a:prstGeom prst="rect">
            <a:avLst/>
          </a:prstGeom>
        </p:spPr>
      </p:pic>
      <p:sp>
        <p:nvSpPr>
          <p:cNvPr id="8" name="Text Box 3"/>
          <p:cNvSpPr txBox="1">
            <a:spLocks noChangeArrowheads="1"/>
          </p:cNvSpPr>
          <p:nvPr/>
        </p:nvSpPr>
        <p:spPr bwMode="auto">
          <a:xfrm>
            <a:off x="190309" y="981811"/>
            <a:ext cx="8715436" cy="400110"/>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Destructive margin: oceanic crust is entrained in the mantle.</a:t>
            </a:r>
            <a:endParaRPr lang="en-US" sz="18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0726955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4"/>
          <p:cNvSpPr>
            <a:spLocks noGrp="1"/>
          </p:cNvSpPr>
          <p:nvPr>
            <p:ph type="title"/>
          </p:nvPr>
        </p:nvSpPr>
        <p:spPr>
          <a:xfrm>
            <a:off x="251520" y="71414"/>
            <a:ext cx="8606760" cy="561228"/>
          </a:xfrm>
        </p:spPr>
        <p:txBody>
          <a:bodyPr>
            <a:noAutofit/>
          </a:bodyPr>
          <a:lstStyle/>
          <a:p>
            <a:pPr algn="just"/>
            <a:r>
              <a:rPr lang="fr-CH" sz="3600" dirty="0" err="1" smtClean="0">
                <a:solidFill>
                  <a:schemeClr val="bg1"/>
                </a:solidFill>
              </a:rPr>
              <a:t>Mid-oceanic</a:t>
            </a:r>
            <a:r>
              <a:rPr lang="fr-CH" sz="3600" dirty="0" smtClean="0">
                <a:solidFill>
                  <a:schemeClr val="bg1"/>
                </a:solidFill>
              </a:rPr>
              <a:t> </a:t>
            </a:r>
            <a:r>
              <a:rPr lang="fr-CH" sz="3600" dirty="0" err="1" smtClean="0">
                <a:solidFill>
                  <a:schemeClr val="bg1"/>
                </a:solidFill>
              </a:rPr>
              <a:t>ridges</a:t>
            </a:r>
            <a:endParaRPr lang="fr-CH" sz="3600" dirty="0">
              <a:solidFill>
                <a:schemeClr val="bg1"/>
              </a:solidFill>
            </a:endParaRPr>
          </a:p>
        </p:txBody>
      </p:sp>
      <p:sp>
        <p:nvSpPr>
          <p:cNvPr id="8" name="Text Box 3"/>
          <p:cNvSpPr txBox="1">
            <a:spLocks noChangeArrowheads="1"/>
          </p:cNvSpPr>
          <p:nvPr/>
        </p:nvSpPr>
        <p:spPr bwMode="auto">
          <a:xfrm>
            <a:off x="214282" y="939237"/>
            <a:ext cx="8715436" cy="677108"/>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Bathimetry</a:t>
            </a:r>
            <a:r>
              <a:rPr lang="en-US" sz="1800" dirty="0" smtClean="0">
                <a:solidFill>
                  <a:srgbClr val="002060"/>
                </a:solidFill>
                <a:latin typeface="Arial" pitchFamily="34" charset="0"/>
                <a:cs typeface="Arial" pitchFamily="34" charset="0"/>
              </a:rPr>
              <a:t> shows a long chain of sub-marine mountains elevating ~1 km high over the ocean bottom, with width ~10-20 km.</a:t>
            </a:r>
            <a:endParaRPr lang="en-US" sz="1800" dirty="0">
              <a:solidFill>
                <a:srgbClr val="002060"/>
              </a:solidFill>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806" y="2362200"/>
            <a:ext cx="8138388" cy="3595688"/>
          </a:xfrm>
          <a:prstGeom prst="rect">
            <a:avLst/>
          </a:prstGeom>
        </p:spPr>
      </p:pic>
    </p:spTree>
    <p:extLst>
      <p:ext uri="{BB962C8B-B14F-4D97-AF65-F5344CB8AC3E}">
        <p14:creationId xmlns:p14="http://schemas.microsoft.com/office/powerpoint/2010/main" val="36163574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R_divergence.jpg"/>
          <p:cNvPicPr>
            <a:picLocks noChangeAspect="1"/>
          </p:cNvPicPr>
          <p:nvPr/>
        </p:nvPicPr>
        <p:blipFill>
          <a:blip r:embed="rId2" cstate="print"/>
          <a:stretch>
            <a:fillRect/>
          </a:stretch>
        </p:blipFill>
        <p:spPr>
          <a:xfrm>
            <a:off x="4709612" y="3048000"/>
            <a:ext cx="4148668" cy="3097672"/>
          </a:xfrm>
          <a:prstGeom prst="rect">
            <a:avLst/>
          </a:prstGeom>
        </p:spPr>
      </p:pic>
      <p:sp>
        <p:nvSpPr>
          <p:cNvPr id="5" name="Rectangle 4"/>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4"/>
          <p:cNvSpPr>
            <a:spLocks noGrp="1"/>
          </p:cNvSpPr>
          <p:nvPr>
            <p:ph type="title"/>
          </p:nvPr>
        </p:nvSpPr>
        <p:spPr>
          <a:xfrm>
            <a:off x="251520" y="71414"/>
            <a:ext cx="8606760" cy="561228"/>
          </a:xfrm>
        </p:spPr>
        <p:txBody>
          <a:bodyPr>
            <a:noAutofit/>
          </a:bodyPr>
          <a:lstStyle/>
          <a:p>
            <a:pPr algn="just"/>
            <a:r>
              <a:rPr lang="fr-CH" sz="3600" dirty="0" err="1" smtClean="0">
                <a:solidFill>
                  <a:schemeClr val="bg1"/>
                </a:solidFill>
              </a:rPr>
              <a:t>Mid-oceanic</a:t>
            </a:r>
            <a:r>
              <a:rPr lang="fr-CH" sz="3600" dirty="0" smtClean="0">
                <a:solidFill>
                  <a:schemeClr val="bg1"/>
                </a:solidFill>
              </a:rPr>
              <a:t> </a:t>
            </a:r>
            <a:r>
              <a:rPr lang="fr-CH" sz="3600" dirty="0" err="1" smtClean="0">
                <a:solidFill>
                  <a:schemeClr val="bg1"/>
                </a:solidFill>
              </a:rPr>
              <a:t>ridges</a:t>
            </a:r>
            <a:endParaRPr lang="fr-CH" sz="3600" dirty="0">
              <a:solidFill>
                <a:schemeClr val="bg1"/>
              </a:solidFill>
            </a:endParaRPr>
          </a:p>
        </p:txBody>
      </p:sp>
      <p:sp>
        <p:nvSpPr>
          <p:cNvPr id="7" name="Text Box 3"/>
          <p:cNvSpPr txBox="1">
            <a:spLocks noChangeArrowheads="1"/>
          </p:cNvSpPr>
          <p:nvPr/>
        </p:nvSpPr>
        <p:spPr bwMode="auto">
          <a:xfrm>
            <a:off x="214282" y="939237"/>
            <a:ext cx="8715436" cy="677108"/>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Constructive margin: oceanic crust is being created by material rising from the mantle.</a:t>
            </a:r>
            <a:endParaRPr lang="en-US" sz="1800" dirty="0">
              <a:solidFill>
                <a:srgbClr val="002060"/>
              </a:solidFill>
              <a:latin typeface="Arial" pitchFamily="34" charset="0"/>
              <a:cs typeface="Arial" pitchFamily="34" charset="0"/>
            </a:endParaRPr>
          </a:p>
        </p:txBody>
      </p:sp>
      <p:pic>
        <p:nvPicPr>
          <p:cNvPr id="8" name="Picture 7" descr="MOR_structure.jpg"/>
          <p:cNvPicPr>
            <a:picLocks noChangeAspect="1"/>
          </p:cNvPicPr>
          <p:nvPr/>
        </p:nvPicPr>
        <p:blipFill>
          <a:blip r:embed="rId3" cstate="print"/>
          <a:stretch>
            <a:fillRect/>
          </a:stretch>
        </p:blipFill>
        <p:spPr>
          <a:xfrm>
            <a:off x="285163" y="2833304"/>
            <a:ext cx="4292830" cy="3312368"/>
          </a:xfrm>
          <a:prstGeom prst="rect">
            <a:avLst/>
          </a:prstGeom>
        </p:spPr>
      </p:pic>
    </p:spTree>
    <p:extLst>
      <p:ext uri="{BB962C8B-B14F-4D97-AF65-F5344CB8AC3E}">
        <p14:creationId xmlns:p14="http://schemas.microsoft.com/office/powerpoint/2010/main" val="292096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4"/>
          <p:cNvSpPr>
            <a:spLocks noGrp="1"/>
          </p:cNvSpPr>
          <p:nvPr>
            <p:ph type="title"/>
          </p:nvPr>
        </p:nvSpPr>
        <p:spPr>
          <a:xfrm>
            <a:off x="214282" y="71414"/>
            <a:ext cx="7024718" cy="561228"/>
          </a:xfrm>
        </p:spPr>
        <p:txBody>
          <a:bodyPr>
            <a:noAutofit/>
          </a:bodyPr>
          <a:lstStyle/>
          <a:p>
            <a:pPr algn="just"/>
            <a:r>
              <a:rPr lang="fr-CH" sz="3600" dirty="0" err="1" smtClean="0">
                <a:solidFill>
                  <a:schemeClr val="bg1"/>
                </a:solidFill>
              </a:rPr>
              <a:t>Transform</a:t>
            </a:r>
            <a:r>
              <a:rPr lang="fr-CH" sz="3600" dirty="0" smtClean="0">
                <a:solidFill>
                  <a:schemeClr val="bg1"/>
                </a:solidFill>
              </a:rPr>
              <a:t> </a:t>
            </a:r>
            <a:r>
              <a:rPr lang="fr-CH" sz="3600" dirty="0" err="1" smtClean="0">
                <a:solidFill>
                  <a:schemeClr val="bg1"/>
                </a:solidFill>
              </a:rPr>
              <a:t>fault</a:t>
            </a:r>
            <a:endParaRPr lang="fr-CH" sz="3600" dirty="0">
              <a:solidFill>
                <a:schemeClr val="bg1"/>
              </a:solidFill>
            </a:endParaRPr>
          </a:p>
        </p:txBody>
      </p:sp>
      <p:pic>
        <p:nvPicPr>
          <p:cNvPr id="8" name="Picture 7" descr="transform_fault.jpg"/>
          <p:cNvPicPr>
            <a:picLocks noChangeAspect="1"/>
          </p:cNvPicPr>
          <p:nvPr/>
        </p:nvPicPr>
        <p:blipFill>
          <a:blip r:embed="rId2" cstate="print"/>
          <a:stretch>
            <a:fillRect/>
          </a:stretch>
        </p:blipFill>
        <p:spPr>
          <a:xfrm>
            <a:off x="4724400" y="4176397"/>
            <a:ext cx="3474720" cy="2316480"/>
          </a:xfrm>
          <a:prstGeom prst="rect">
            <a:avLst/>
          </a:prstGeom>
        </p:spPr>
      </p:pic>
      <p:pic>
        <p:nvPicPr>
          <p:cNvPr id="9" name="Picture 8" descr="transform_fault_mid-oceanic-ridge.gif"/>
          <p:cNvPicPr>
            <a:picLocks noChangeAspect="1"/>
          </p:cNvPicPr>
          <p:nvPr/>
        </p:nvPicPr>
        <p:blipFill>
          <a:blip r:embed="rId3" cstate="print"/>
          <a:stretch>
            <a:fillRect/>
          </a:stretch>
        </p:blipFill>
        <p:spPr>
          <a:xfrm>
            <a:off x="609600" y="4176397"/>
            <a:ext cx="3474720" cy="2313171"/>
          </a:xfrm>
          <a:prstGeom prst="rect">
            <a:avLst/>
          </a:prstGeom>
        </p:spPr>
      </p:pic>
      <p:pic>
        <p:nvPicPr>
          <p:cNvPr id="10" name="Picture 9" descr="transform_fault.jpeg"/>
          <p:cNvPicPr>
            <a:picLocks noChangeAspect="1"/>
          </p:cNvPicPr>
          <p:nvPr/>
        </p:nvPicPr>
        <p:blipFill>
          <a:blip r:embed="rId4" cstate="print"/>
          <a:stretch>
            <a:fillRect/>
          </a:stretch>
        </p:blipFill>
        <p:spPr>
          <a:xfrm>
            <a:off x="5105400" y="926113"/>
            <a:ext cx="3291840" cy="1995055"/>
          </a:xfrm>
          <a:prstGeom prst="rect">
            <a:avLst/>
          </a:prstGeom>
        </p:spPr>
      </p:pic>
      <p:sp>
        <p:nvSpPr>
          <p:cNvPr id="11" name="Text Box 6"/>
          <p:cNvSpPr txBox="1">
            <a:spLocks noChangeArrowheads="1"/>
          </p:cNvSpPr>
          <p:nvPr/>
        </p:nvSpPr>
        <p:spPr bwMode="auto">
          <a:xfrm>
            <a:off x="216064" y="3429000"/>
            <a:ext cx="4680520" cy="400110"/>
          </a:xfrm>
          <a:prstGeom prst="rect">
            <a:avLst/>
          </a:prstGeom>
          <a:noFill/>
          <a:ln w="9525">
            <a:noFill/>
            <a:miter lim="800000"/>
            <a:headEnd/>
            <a:tailEnd/>
          </a:ln>
          <a:effectLst/>
        </p:spPr>
        <p:txBody>
          <a:bodyPr wrap="square">
            <a:spAutoFit/>
          </a:bodyPr>
          <a:lstStyle/>
          <a:p>
            <a:pPr>
              <a:spcBef>
                <a:spcPct val="50000"/>
              </a:spcBef>
            </a:pPr>
            <a:r>
              <a:rPr lang="en-US" sz="1100" dirty="0" smtClean="0">
                <a:latin typeface="Wingdings" pitchFamily="2" charset="2"/>
              </a:rPr>
              <a:t>l</a:t>
            </a:r>
            <a:r>
              <a:rPr lang="en-US" sz="2000" dirty="0" smtClean="0">
                <a:latin typeface="Comic Sans MS" pitchFamily="66" charset="0"/>
              </a:rPr>
              <a:t> </a:t>
            </a:r>
            <a:r>
              <a:rPr lang="en-US" sz="1800" dirty="0" smtClean="0">
                <a:solidFill>
                  <a:srgbClr val="002060"/>
                </a:solidFill>
                <a:latin typeface="Arial" pitchFamily="34" charset="0"/>
                <a:cs typeface="Arial" pitchFamily="34" charset="0"/>
              </a:rPr>
              <a:t>Transform fault and oceanic ridge</a:t>
            </a:r>
          </a:p>
        </p:txBody>
      </p:sp>
      <p:sp>
        <p:nvSpPr>
          <p:cNvPr id="13" name="Text Box 6"/>
          <p:cNvSpPr txBox="1">
            <a:spLocks noChangeArrowheads="1"/>
          </p:cNvSpPr>
          <p:nvPr/>
        </p:nvSpPr>
        <p:spPr bwMode="auto">
          <a:xfrm>
            <a:off x="238324" y="947916"/>
            <a:ext cx="4867075" cy="1261884"/>
          </a:xfrm>
          <a:prstGeom prst="rect">
            <a:avLst/>
          </a:prstGeom>
          <a:noFill/>
          <a:ln w="9525">
            <a:noFill/>
            <a:miter lim="800000"/>
            <a:headEnd/>
            <a:tailEnd/>
          </a:ln>
          <a:effectLst/>
        </p:spPr>
        <p:txBody>
          <a:bodyPr wrap="square">
            <a:spAutoFit/>
          </a:bodyPr>
          <a:lstStyle/>
          <a:p>
            <a:pPr>
              <a:spcBef>
                <a:spcPct val="50000"/>
              </a:spcBef>
            </a:pPr>
            <a:r>
              <a:rPr lang="en-US" sz="1100" dirty="0" smtClean="0">
                <a:latin typeface="Wingdings" pitchFamily="2" charset="2"/>
              </a:rPr>
              <a:t>l</a:t>
            </a:r>
            <a:r>
              <a:rPr lang="en-US" sz="2000" dirty="0" smtClean="0">
                <a:latin typeface="Comic Sans MS" pitchFamily="66" charset="0"/>
              </a:rPr>
              <a:t> </a:t>
            </a:r>
            <a:r>
              <a:rPr lang="en-US" dirty="0" smtClean="0">
                <a:solidFill>
                  <a:srgbClr val="002060"/>
                </a:solidFill>
                <a:latin typeface="Arial" pitchFamily="34" charset="0"/>
                <a:cs typeface="Arial" pitchFamily="34" charset="0"/>
              </a:rPr>
              <a:t>Plates slip  along one another</a:t>
            </a:r>
          </a:p>
          <a:p>
            <a:endParaRPr lang="en-US" dirty="0" smtClean="0">
              <a:solidFill>
                <a:srgbClr val="002060"/>
              </a:solidFill>
              <a:latin typeface="Arial" pitchFamily="34" charset="0"/>
              <a:cs typeface="Arial" pitchFamily="34" charset="0"/>
            </a:endParaRPr>
          </a:p>
          <a:p>
            <a:r>
              <a:rPr lang="en-US" sz="1100" dirty="0">
                <a:latin typeface="Wingdings" pitchFamily="2" charset="2"/>
              </a:rPr>
              <a:t>l</a:t>
            </a:r>
            <a:r>
              <a:rPr lang="en-US" sz="2000" dirty="0">
                <a:latin typeface="Comic Sans MS" pitchFamily="66" charset="0"/>
              </a:rPr>
              <a:t> </a:t>
            </a:r>
            <a:r>
              <a:rPr lang="en-US" dirty="0" smtClean="0">
                <a:solidFill>
                  <a:srgbClr val="002060"/>
                </a:solidFill>
                <a:latin typeface="Arial" pitchFamily="34" charset="0"/>
                <a:cs typeface="Arial" pitchFamily="34" charset="0"/>
              </a:rPr>
              <a:t>Conservative margin: no loss or creation of plate. </a:t>
            </a:r>
          </a:p>
        </p:txBody>
      </p:sp>
    </p:spTree>
    <p:extLst>
      <p:ext uri="{BB962C8B-B14F-4D97-AF65-F5344CB8AC3E}">
        <p14:creationId xmlns:p14="http://schemas.microsoft.com/office/powerpoint/2010/main" val="52265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4"/>
          <p:cNvSpPr>
            <a:spLocks noGrp="1"/>
          </p:cNvSpPr>
          <p:nvPr>
            <p:ph type="title"/>
          </p:nvPr>
        </p:nvSpPr>
        <p:spPr>
          <a:xfrm>
            <a:off x="214282" y="71414"/>
            <a:ext cx="7024718" cy="561228"/>
          </a:xfrm>
        </p:spPr>
        <p:txBody>
          <a:bodyPr>
            <a:noAutofit/>
          </a:bodyPr>
          <a:lstStyle/>
          <a:p>
            <a:pPr algn="just"/>
            <a:r>
              <a:rPr lang="fr-CH" sz="3600" dirty="0" smtClean="0">
                <a:solidFill>
                  <a:schemeClr val="bg1"/>
                </a:solidFill>
              </a:rPr>
              <a:t>Triple </a:t>
            </a:r>
            <a:r>
              <a:rPr lang="fr-CH" sz="3600" dirty="0" err="1" smtClean="0">
                <a:solidFill>
                  <a:schemeClr val="bg1"/>
                </a:solidFill>
              </a:rPr>
              <a:t>junctions</a:t>
            </a:r>
            <a:endParaRPr lang="fr-CH" sz="36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447800"/>
            <a:ext cx="5621036" cy="5298517"/>
          </a:xfrm>
          <a:prstGeom prst="rect">
            <a:avLst/>
          </a:prstGeom>
        </p:spPr>
      </p:pic>
      <p:sp>
        <p:nvSpPr>
          <p:cNvPr id="7" name="Text Box 3"/>
          <p:cNvSpPr txBox="1">
            <a:spLocks noChangeArrowheads="1"/>
          </p:cNvSpPr>
          <p:nvPr/>
        </p:nvSpPr>
        <p:spPr bwMode="auto">
          <a:xfrm>
            <a:off x="76200" y="888578"/>
            <a:ext cx="6629400" cy="400110"/>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Location where 3 plates are connecting.</a:t>
            </a:r>
            <a:endParaRPr lang="en-US" sz="18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6082423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4"/>
          <p:cNvSpPr txBox="1">
            <a:spLocks/>
          </p:cNvSpPr>
          <p:nvPr/>
        </p:nvSpPr>
        <p:spPr>
          <a:xfrm>
            <a:off x="214282" y="71414"/>
            <a:ext cx="7024718" cy="5612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fr-CH" sz="3600" dirty="0" smtClean="0">
                <a:solidFill>
                  <a:schemeClr val="bg1"/>
                </a:solidFill>
              </a:rPr>
              <a:t>Triple </a:t>
            </a:r>
            <a:r>
              <a:rPr lang="fr-CH" sz="3600" dirty="0" err="1" smtClean="0">
                <a:solidFill>
                  <a:schemeClr val="bg1"/>
                </a:solidFill>
              </a:rPr>
              <a:t>junctions</a:t>
            </a:r>
            <a:r>
              <a:rPr lang="fr-CH" sz="3600" dirty="0" smtClean="0">
                <a:solidFill>
                  <a:schemeClr val="bg1"/>
                </a:solidFill>
              </a:rPr>
              <a:t> </a:t>
            </a:r>
            <a:r>
              <a:rPr lang="fr-CH" sz="3600" dirty="0" err="1" smtClean="0">
                <a:solidFill>
                  <a:schemeClr val="bg1"/>
                </a:solidFill>
              </a:rPr>
              <a:t>stability</a:t>
            </a:r>
            <a:endParaRPr lang="fr-CH" sz="3600" dirty="0">
              <a:solidFill>
                <a:schemeClr val="bg1"/>
              </a:solidFill>
            </a:endParaRPr>
          </a:p>
        </p:txBody>
      </p:sp>
      <p:sp>
        <p:nvSpPr>
          <p:cNvPr id="6" name="Text Box 3"/>
          <p:cNvSpPr txBox="1">
            <a:spLocks noChangeArrowheads="1"/>
          </p:cNvSpPr>
          <p:nvPr/>
        </p:nvSpPr>
        <p:spPr bwMode="auto">
          <a:xfrm>
            <a:off x="212570" y="2675692"/>
            <a:ext cx="4054630" cy="677108"/>
          </a:xfrm>
          <a:prstGeom prst="rect">
            <a:avLst/>
          </a:prstGeom>
          <a:noFill/>
          <a:ln w="9525">
            <a:noFill/>
            <a:miter lim="800000"/>
            <a:headEnd/>
            <a:tailEnd/>
          </a:ln>
          <a:effectLst/>
        </p:spPr>
        <p:txBody>
          <a:bodyPr wrap="square">
            <a:spAutoFit/>
          </a:bodyPr>
          <a:lstStyle/>
          <a:p>
            <a:pPr algn="just"/>
            <a:r>
              <a:rPr lang="en-US" sz="2000" dirty="0" smtClean="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RRR : always stable be stable over long period of time</a:t>
            </a:r>
            <a:endParaRPr lang="en-US" sz="1800" dirty="0">
              <a:solidFill>
                <a:srgbClr val="002060"/>
              </a:solidFill>
              <a:latin typeface="Arial" pitchFamily="34" charset="0"/>
              <a:cs typeface="Arial" pitchFamily="34" charset="0"/>
            </a:endParaRPr>
          </a:p>
        </p:txBody>
      </p:sp>
      <p:sp>
        <p:nvSpPr>
          <p:cNvPr id="7" name="Text Box 3"/>
          <p:cNvSpPr txBox="1">
            <a:spLocks noChangeArrowheads="1"/>
          </p:cNvSpPr>
          <p:nvPr/>
        </p:nvSpPr>
        <p:spPr bwMode="auto">
          <a:xfrm>
            <a:off x="238255" y="3745468"/>
            <a:ext cx="2971800" cy="369332"/>
          </a:xfrm>
          <a:prstGeom prst="rect">
            <a:avLst/>
          </a:prstGeom>
          <a:noFill/>
          <a:ln w="9525">
            <a:noFill/>
            <a:miter lim="800000"/>
            <a:headEnd/>
            <a:tailEnd/>
          </a:ln>
          <a:effectLst/>
        </p:spPr>
        <p:txBody>
          <a:bodyPr wrap="square">
            <a:spAutoFit/>
          </a:bodyPr>
          <a:lstStyle/>
          <a:p>
            <a:pPr algn="just"/>
            <a:r>
              <a:rPr lang="en-US" dirty="0" smtClean="0">
                <a:solidFill>
                  <a:srgbClr val="002060"/>
                </a:solidFill>
                <a:latin typeface="Arial" pitchFamily="34" charset="0"/>
                <a:cs typeface="Arial" pitchFamily="34" charset="0"/>
              </a:rPr>
              <a:t>- FFF : always un</a:t>
            </a:r>
            <a:r>
              <a:rPr lang="en-US" sz="1800" dirty="0" smtClean="0">
                <a:solidFill>
                  <a:srgbClr val="002060"/>
                </a:solidFill>
                <a:latin typeface="Arial" pitchFamily="34" charset="0"/>
                <a:cs typeface="Arial" pitchFamily="34" charset="0"/>
              </a:rPr>
              <a:t>stable</a:t>
            </a:r>
            <a:endParaRPr lang="en-US" sz="1800" dirty="0">
              <a:solidFill>
                <a:srgbClr val="002060"/>
              </a:solidFill>
              <a:latin typeface="Arial" pitchFamily="34" charset="0"/>
              <a:cs typeface="Arial"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838200"/>
            <a:ext cx="4005838" cy="5738320"/>
          </a:xfrm>
          <a:prstGeom prst="rect">
            <a:avLst/>
          </a:prstGeom>
        </p:spPr>
      </p:pic>
      <p:sp>
        <p:nvSpPr>
          <p:cNvPr id="9" name="Text Box 3"/>
          <p:cNvSpPr txBox="1">
            <a:spLocks noChangeArrowheads="1"/>
          </p:cNvSpPr>
          <p:nvPr/>
        </p:nvSpPr>
        <p:spPr bwMode="auto">
          <a:xfrm>
            <a:off x="238254" y="4419600"/>
            <a:ext cx="4028945" cy="1354217"/>
          </a:xfrm>
          <a:prstGeom prst="rect">
            <a:avLst/>
          </a:prstGeom>
          <a:noFill/>
          <a:ln w="9525">
            <a:noFill/>
            <a:miter lim="800000"/>
            <a:headEnd/>
            <a:tailEnd/>
          </a:ln>
          <a:effectLst/>
        </p:spPr>
        <p:txBody>
          <a:bodyPr wrap="square">
            <a:spAutoFit/>
          </a:bodyPr>
          <a:lstStyle/>
          <a:p>
            <a:pPr algn="just"/>
            <a:r>
              <a:rPr lang="en-US" dirty="0" smtClean="0">
                <a:solidFill>
                  <a:srgbClr val="002060"/>
                </a:solidFill>
                <a:latin typeface="Arial" pitchFamily="34" charset="0"/>
                <a:cs typeface="Arial" pitchFamily="34" charset="0"/>
              </a:rPr>
              <a:t>- Other type : either stable or unstable depending on detailed configuration</a:t>
            </a:r>
            <a:r>
              <a:rPr lang="en-US" sz="1800" dirty="0" smtClean="0">
                <a:solidFill>
                  <a:srgbClr val="002060"/>
                </a:solidFill>
                <a:latin typeface="Arial" pitchFamily="34" charset="0"/>
                <a:cs typeface="Arial" pitchFamily="34" charset="0"/>
              </a:rPr>
              <a:t>.</a:t>
            </a:r>
          </a:p>
          <a:p>
            <a:pPr algn="just"/>
            <a:endParaRPr lang="en-US" sz="1800" dirty="0" smtClean="0">
              <a:solidFill>
                <a:srgbClr val="002060"/>
              </a:solidFill>
              <a:latin typeface="Arial" pitchFamily="34" charset="0"/>
              <a:cs typeface="Arial" pitchFamily="34" charset="0"/>
            </a:endParaRPr>
          </a:p>
          <a:p>
            <a:pPr algn="just"/>
            <a:r>
              <a:rPr lang="en-US" sz="1400" dirty="0" smtClean="0">
                <a:solidFill>
                  <a:srgbClr val="002060"/>
                </a:solidFill>
                <a:latin typeface="Arial" pitchFamily="34" charset="0"/>
                <a:cs typeface="Arial" pitchFamily="34" charset="0"/>
              </a:rPr>
              <a:t>For instance RTF is stable if trench and transform fault have the same trend.</a:t>
            </a:r>
            <a:endParaRPr lang="en-US" sz="1400" dirty="0">
              <a:solidFill>
                <a:srgbClr val="002060"/>
              </a:solidFill>
              <a:latin typeface="Arial" pitchFamily="34" charset="0"/>
              <a:cs typeface="Arial" pitchFamily="34" charset="0"/>
            </a:endParaRPr>
          </a:p>
        </p:txBody>
      </p:sp>
      <p:sp>
        <p:nvSpPr>
          <p:cNvPr id="10" name="Text Box 3"/>
          <p:cNvSpPr txBox="1">
            <a:spLocks noChangeArrowheads="1"/>
          </p:cNvSpPr>
          <p:nvPr/>
        </p:nvSpPr>
        <p:spPr bwMode="auto">
          <a:xfrm>
            <a:off x="212568" y="838200"/>
            <a:ext cx="4130831" cy="1600438"/>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Ten types of triple junction </a:t>
            </a:r>
            <a:r>
              <a:rPr lang="en-US" sz="1400" dirty="0" smtClean="0">
                <a:solidFill>
                  <a:srgbClr val="002060"/>
                </a:solidFill>
                <a:latin typeface="Arial" pitchFamily="34" charset="0"/>
                <a:cs typeface="Arial" pitchFamily="34" charset="0"/>
              </a:rPr>
              <a:t>(16, if considering different sense of </a:t>
            </a:r>
            <a:r>
              <a:rPr lang="en-US" sz="1400" dirty="0" err="1" smtClean="0">
                <a:solidFill>
                  <a:srgbClr val="002060"/>
                </a:solidFill>
                <a:latin typeface="Arial" pitchFamily="34" charset="0"/>
                <a:cs typeface="Arial" pitchFamily="34" charset="0"/>
              </a:rPr>
              <a:t>subduction</a:t>
            </a:r>
            <a:r>
              <a:rPr lang="en-US" sz="1400" dirty="0" smtClean="0">
                <a:solidFill>
                  <a:srgbClr val="002060"/>
                </a:solidFill>
                <a:latin typeface="Arial" pitchFamily="34" charset="0"/>
                <a:cs typeface="Arial" pitchFamily="34" charset="0"/>
              </a:rPr>
              <a:t> at trench).</a:t>
            </a:r>
          </a:p>
          <a:p>
            <a:pPr algn="just"/>
            <a:endParaRPr lang="en-US" sz="1400" dirty="0" smtClean="0">
              <a:solidFill>
                <a:srgbClr val="002060"/>
              </a:solidFill>
              <a:latin typeface="Arial" pitchFamily="34" charset="0"/>
              <a:cs typeface="Arial" pitchFamily="34" charset="0"/>
            </a:endParaRPr>
          </a:p>
          <a:p>
            <a:pPr algn="just"/>
            <a:r>
              <a:rPr lang="en-US" dirty="0" smtClean="0">
                <a:solidFill>
                  <a:srgbClr val="002060"/>
                </a:solidFill>
                <a:latin typeface="Arial" pitchFamily="34" charset="0"/>
                <a:cs typeface="Arial" pitchFamily="34" charset="0"/>
              </a:rPr>
              <a:t>Stable (i.e., shape is maintained) or unstable, depending on combination : </a:t>
            </a:r>
            <a:endParaRPr lang="en-US"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40541268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4"/>
          <p:cNvSpPr txBox="1">
            <a:spLocks/>
          </p:cNvSpPr>
          <p:nvPr/>
        </p:nvSpPr>
        <p:spPr>
          <a:xfrm>
            <a:off x="214282" y="71414"/>
            <a:ext cx="7024718" cy="5612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fr-CH" sz="3600" dirty="0" smtClean="0">
                <a:solidFill>
                  <a:schemeClr val="bg1"/>
                </a:solidFill>
              </a:rPr>
              <a:t>San Andreas </a:t>
            </a:r>
            <a:r>
              <a:rPr lang="fr-CH" sz="3600" dirty="0" err="1" smtClean="0">
                <a:solidFill>
                  <a:schemeClr val="bg1"/>
                </a:solidFill>
              </a:rPr>
              <a:t>fault</a:t>
            </a:r>
            <a:endParaRPr lang="fr-CH" sz="3600" dirty="0">
              <a:solidFill>
                <a:schemeClr val="bg1"/>
              </a:solidFill>
            </a:endParaRPr>
          </a:p>
        </p:txBody>
      </p:sp>
      <p:pic>
        <p:nvPicPr>
          <p:cNvPr id="6" name="Picture 5" descr="san-andreas.jpg"/>
          <p:cNvPicPr>
            <a:picLocks noChangeAspect="1"/>
          </p:cNvPicPr>
          <p:nvPr/>
        </p:nvPicPr>
        <p:blipFill>
          <a:blip r:embed="rId2" cstate="print"/>
          <a:stretch>
            <a:fillRect/>
          </a:stretch>
        </p:blipFill>
        <p:spPr>
          <a:xfrm>
            <a:off x="214282" y="2057400"/>
            <a:ext cx="3352800" cy="4513386"/>
          </a:xfrm>
          <a:prstGeom prst="rect">
            <a:avLst/>
          </a:prstGeom>
        </p:spPr>
      </p:pic>
      <p:sp>
        <p:nvSpPr>
          <p:cNvPr id="7" name="Text Box 3"/>
          <p:cNvSpPr txBox="1">
            <a:spLocks noChangeArrowheads="1"/>
          </p:cNvSpPr>
          <p:nvPr/>
        </p:nvSpPr>
        <p:spPr bwMode="auto">
          <a:xfrm>
            <a:off x="190309" y="981811"/>
            <a:ext cx="8715436" cy="400110"/>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Results from the evolution of a triple junction in the north-east Pacific.</a:t>
            </a:r>
            <a:endParaRPr lang="en-US" sz="1800" dirty="0">
              <a:solidFill>
                <a:srgbClr val="002060"/>
              </a:solidFill>
              <a:latin typeface="Arial" pitchFamily="34" charset="0"/>
              <a:cs typeface="Arial"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2209800"/>
            <a:ext cx="4841525" cy="3657600"/>
          </a:xfrm>
          <a:prstGeom prst="rect">
            <a:avLst/>
          </a:prstGeom>
        </p:spPr>
      </p:pic>
    </p:spTree>
    <p:extLst>
      <p:ext uri="{BB962C8B-B14F-4D97-AF65-F5344CB8AC3E}">
        <p14:creationId xmlns:p14="http://schemas.microsoft.com/office/powerpoint/2010/main" val="7706981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4"/>
          <p:cNvSpPr>
            <a:spLocks noGrp="1"/>
          </p:cNvSpPr>
          <p:nvPr>
            <p:ph type="title"/>
          </p:nvPr>
        </p:nvSpPr>
        <p:spPr>
          <a:xfrm>
            <a:off x="214282" y="71414"/>
            <a:ext cx="8643998" cy="561228"/>
          </a:xfrm>
        </p:spPr>
        <p:txBody>
          <a:bodyPr>
            <a:noAutofit/>
          </a:bodyPr>
          <a:lstStyle/>
          <a:p>
            <a:pPr algn="just"/>
            <a:r>
              <a:rPr lang="fr-CH" sz="3600" dirty="0" smtClean="0">
                <a:solidFill>
                  <a:schemeClr val="bg1"/>
                </a:solidFill>
              </a:rPr>
              <a:t>An </a:t>
            </a:r>
            <a:r>
              <a:rPr lang="fr-CH" sz="3600" dirty="0" err="1" smtClean="0">
                <a:solidFill>
                  <a:schemeClr val="bg1"/>
                </a:solidFill>
              </a:rPr>
              <a:t>engine</a:t>
            </a:r>
            <a:r>
              <a:rPr lang="fr-CH" sz="3600" dirty="0" smtClean="0">
                <a:solidFill>
                  <a:schemeClr val="bg1"/>
                </a:solidFill>
              </a:rPr>
              <a:t> for plate </a:t>
            </a:r>
            <a:r>
              <a:rPr lang="fr-CH" sz="3600" dirty="0" err="1" smtClean="0">
                <a:solidFill>
                  <a:schemeClr val="bg1"/>
                </a:solidFill>
              </a:rPr>
              <a:t>tectonics</a:t>
            </a:r>
            <a:endParaRPr lang="fr-CH" sz="3600" dirty="0">
              <a:solidFill>
                <a:schemeClr val="bg1"/>
              </a:solidFill>
            </a:endParaRPr>
          </a:p>
        </p:txBody>
      </p:sp>
      <p:pic>
        <p:nvPicPr>
          <p:cNvPr id="7" name="Picture 6" descr="Holmes_1945.jpg"/>
          <p:cNvPicPr>
            <a:picLocks noChangeAspect="1"/>
          </p:cNvPicPr>
          <p:nvPr/>
        </p:nvPicPr>
        <p:blipFill>
          <a:blip r:embed="rId2" cstate="print"/>
          <a:stretch>
            <a:fillRect/>
          </a:stretch>
        </p:blipFill>
        <p:spPr>
          <a:xfrm>
            <a:off x="4139952" y="2492896"/>
            <a:ext cx="4729480" cy="3227070"/>
          </a:xfrm>
          <a:prstGeom prst="rect">
            <a:avLst/>
          </a:prstGeom>
        </p:spPr>
      </p:pic>
      <p:pic>
        <p:nvPicPr>
          <p:cNvPr id="8" name="Picture 7" descr="Holmes_1945_whole-mantle.jpg"/>
          <p:cNvPicPr>
            <a:picLocks noChangeAspect="1"/>
          </p:cNvPicPr>
          <p:nvPr/>
        </p:nvPicPr>
        <p:blipFill>
          <a:blip r:embed="rId3" cstate="print"/>
          <a:stretch>
            <a:fillRect/>
          </a:stretch>
        </p:blipFill>
        <p:spPr>
          <a:xfrm>
            <a:off x="179512" y="1052736"/>
            <a:ext cx="3627120" cy="5366004"/>
          </a:xfrm>
          <a:prstGeom prst="rect">
            <a:avLst/>
          </a:prstGeom>
        </p:spPr>
      </p:pic>
      <p:sp>
        <p:nvSpPr>
          <p:cNvPr id="9" name="Text Box 7"/>
          <p:cNvSpPr txBox="1">
            <a:spLocks noChangeArrowheads="1"/>
          </p:cNvSpPr>
          <p:nvPr/>
        </p:nvSpPr>
        <p:spPr bwMode="auto">
          <a:xfrm>
            <a:off x="7164288" y="5877272"/>
            <a:ext cx="1373261" cy="338554"/>
          </a:xfrm>
          <a:prstGeom prst="rect">
            <a:avLst/>
          </a:prstGeom>
          <a:noFill/>
          <a:ln w="9525">
            <a:noFill/>
            <a:miter lim="800000"/>
            <a:headEnd/>
            <a:tailEnd/>
          </a:ln>
          <a:effectLst/>
        </p:spPr>
        <p:txBody>
          <a:bodyPr wrap="none">
            <a:spAutoFit/>
          </a:bodyPr>
          <a:lstStyle/>
          <a:p>
            <a:r>
              <a:rPr lang="en-US" sz="1600" i="1" dirty="0" smtClean="0">
                <a:latin typeface="+mn-lt"/>
              </a:rPr>
              <a:t>Holmes(1945)</a:t>
            </a:r>
            <a:endParaRPr lang="en-US" sz="1600" i="1" dirty="0">
              <a:latin typeface="+mn-lt"/>
            </a:endParaRPr>
          </a:p>
        </p:txBody>
      </p:sp>
      <p:sp>
        <p:nvSpPr>
          <p:cNvPr id="10" name="Oval 9"/>
          <p:cNvSpPr/>
          <p:nvPr/>
        </p:nvSpPr>
        <p:spPr>
          <a:xfrm>
            <a:off x="1619672" y="4221088"/>
            <a:ext cx="576064"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915816" y="2996952"/>
            <a:ext cx="576064"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6"/>
          </p:cNvCxnSpPr>
          <p:nvPr/>
        </p:nvCxnSpPr>
        <p:spPr>
          <a:xfrm rot="10800000">
            <a:off x="3491880" y="3284984"/>
            <a:ext cx="2952328" cy="1152128"/>
          </a:xfrm>
          <a:prstGeom prst="straightConnector1">
            <a:avLst/>
          </a:prstGeom>
          <a:ln w="254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0" idx="6"/>
          </p:cNvCxnSpPr>
          <p:nvPr/>
        </p:nvCxnSpPr>
        <p:spPr>
          <a:xfrm rot="10800000">
            <a:off x="2195736" y="4509120"/>
            <a:ext cx="2376264" cy="36004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5191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4"/>
          <p:cNvSpPr>
            <a:spLocks noGrp="1"/>
          </p:cNvSpPr>
          <p:nvPr>
            <p:ph type="title"/>
          </p:nvPr>
        </p:nvSpPr>
        <p:spPr>
          <a:xfrm>
            <a:off x="251520" y="71414"/>
            <a:ext cx="8606760" cy="561228"/>
          </a:xfrm>
        </p:spPr>
        <p:txBody>
          <a:bodyPr>
            <a:noAutofit/>
          </a:bodyPr>
          <a:lstStyle/>
          <a:p>
            <a:pPr algn="just"/>
            <a:r>
              <a:rPr lang="fr-CH" sz="3600" dirty="0" smtClean="0">
                <a:solidFill>
                  <a:schemeClr val="bg1"/>
                </a:solidFill>
              </a:rPr>
              <a:t>A first </a:t>
            </a:r>
            <a:r>
              <a:rPr lang="fr-CH" sz="3600" dirty="0" err="1" smtClean="0">
                <a:solidFill>
                  <a:schemeClr val="bg1"/>
                </a:solidFill>
              </a:rPr>
              <a:t>order</a:t>
            </a:r>
            <a:r>
              <a:rPr lang="fr-CH" sz="3600" dirty="0" smtClean="0">
                <a:solidFill>
                  <a:schemeClr val="bg1"/>
                </a:solidFill>
              </a:rPr>
              <a:t> model</a:t>
            </a:r>
            <a:endParaRPr lang="fr-CH" sz="3600" dirty="0">
              <a:solidFill>
                <a:schemeClr val="bg1"/>
              </a:solidFill>
            </a:endParaRPr>
          </a:p>
        </p:txBody>
      </p:sp>
      <p:pic>
        <p:nvPicPr>
          <p:cNvPr id="7" name="Picture 6" descr="mantle_convection_cell.gif"/>
          <p:cNvPicPr>
            <a:picLocks noChangeAspect="1"/>
          </p:cNvPicPr>
          <p:nvPr/>
        </p:nvPicPr>
        <p:blipFill>
          <a:blip r:embed="rId2" cstate="print"/>
          <a:stretch>
            <a:fillRect/>
          </a:stretch>
        </p:blipFill>
        <p:spPr>
          <a:xfrm>
            <a:off x="150053" y="1268760"/>
            <a:ext cx="8814435" cy="4920615"/>
          </a:xfrm>
          <a:prstGeom prst="rect">
            <a:avLst/>
          </a:prstGeom>
        </p:spPr>
      </p:pic>
    </p:spTree>
    <p:extLst>
      <p:ext uri="{BB962C8B-B14F-4D97-AF65-F5344CB8AC3E}">
        <p14:creationId xmlns:p14="http://schemas.microsoft.com/office/powerpoint/2010/main" val="2690602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82880" y="1066800"/>
            <a:ext cx="416052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C00000"/>
                </a:solidFill>
                <a:latin typeface="Arial" pitchFamily="34" charset="0"/>
                <a:cs typeface="Arial" pitchFamily="34" charset="0"/>
              </a:rPr>
              <a:t>Stress (</a:t>
            </a:r>
            <a:r>
              <a:rPr lang="en-US" sz="2000" dirty="0" smtClean="0">
                <a:solidFill>
                  <a:srgbClr val="C00000"/>
                </a:solidFill>
                <a:latin typeface="Symbol" pitchFamily="18" charset="2"/>
                <a:cs typeface="Arial" pitchFamily="34" charset="0"/>
              </a:rPr>
              <a:t>s</a:t>
            </a:r>
            <a:r>
              <a:rPr lang="en-US" sz="2000" dirty="0" smtClean="0">
                <a:solidFill>
                  <a:srgbClr val="C0000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a:t>
            </a:r>
            <a:r>
              <a:rPr lang="en-US" altLang="zh-TW" sz="2000" dirty="0" smtClean="0">
                <a:solidFill>
                  <a:srgbClr val="002060"/>
                </a:solidFill>
                <a:latin typeface="Arial Unicode MS" pitchFamily="34" charset="-128"/>
                <a:ea typeface="Arial Unicode MS" pitchFamily="34" charset="-128"/>
                <a:cs typeface="Arial Unicode MS" pitchFamily="34" charset="-128"/>
              </a:rPr>
              <a:t>force per surface unit :</a:t>
            </a:r>
            <a:endParaRPr lang="en-US" sz="2000" dirty="0" smtClean="0">
              <a:solidFill>
                <a:srgbClr val="002060"/>
              </a:solidFill>
              <a:latin typeface="Arial" pitchFamily="34" charset="0"/>
              <a:cs typeface="Arial" pitchFamily="34" charset="0"/>
            </a:endParaRPr>
          </a:p>
        </p:txBody>
      </p:sp>
      <p:sp>
        <p:nvSpPr>
          <p:cNvPr id="22" name="Rectangle 21"/>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4" name="Title 6"/>
          <p:cNvSpPr>
            <a:spLocks noGrp="1"/>
          </p:cNvSpPr>
          <p:nvPr>
            <p:ph type="title"/>
          </p:nvPr>
        </p:nvSpPr>
        <p:spPr>
          <a:xfrm>
            <a:off x="214282" y="142828"/>
            <a:ext cx="8534182" cy="489790"/>
          </a:xfrm>
        </p:spPr>
        <p:txBody>
          <a:bodyPr>
            <a:noAutofit/>
          </a:bodyPr>
          <a:lstStyle/>
          <a:p>
            <a:pPr algn="l"/>
            <a:r>
              <a:rPr lang="fr-CH" sz="3600" dirty="0" smtClean="0">
                <a:solidFill>
                  <a:schemeClr val="bg1"/>
                </a:solidFill>
                <a:cs typeface="Arial" pitchFamily="34" charset="0"/>
              </a:rPr>
              <a:t>Stress</a:t>
            </a:r>
            <a:endParaRPr lang="fr-CH" sz="3200" i="1" dirty="0">
              <a:solidFill>
                <a:schemeClr val="bg1"/>
              </a:solidFill>
              <a:cs typeface="Arial" pitchFamily="34" charset="0"/>
            </a:endParaRPr>
          </a:p>
        </p:txBody>
      </p:sp>
      <p:graphicFrame>
        <p:nvGraphicFramePr>
          <p:cNvPr id="23562" name="Object 10"/>
          <p:cNvGraphicFramePr>
            <a:graphicFrameLocks noChangeAspect="1"/>
          </p:cNvGraphicFramePr>
          <p:nvPr/>
        </p:nvGraphicFramePr>
        <p:xfrm>
          <a:off x="2368550" y="1524000"/>
          <a:ext cx="831850" cy="717550"/>
        </p:xfrm>
        <a:graphic>
          <a:graphicData uri="http://schemas.openxmlformats.org/presentationml/2006/ole">
            <mc:AlternateContent xmlns:mc="http://schemas.openxmlformats.org/markup-compatibility/2006">
              <mc:Choice xmlns:v="urn:schemas-microsoft-com:vml" Requires="v">
                <p:oleObj spid="_x0000_s23642" name="Equation" r:id="rId3" imgW="457200" imgH="393480" progId="Equation.3">
                  <p:embed/>
                </p:oleObj>
              </mc:Choice>
              <mc:Fallback>
                <p:oleObj name="Equation" r:id="rId3" imgW="457200" imgH="393480" progId="Equation.3">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8550" y="1524000"/>
                        <a:ext cx="831850" cy="71755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pic>
        <p:nvPicPr>
          <p:cNvPr id="17" name="Picture 16" descr="normal-stress.jpg"/>
          <p:cNvPicPr>
            <a:picLocks noChangeAspect="1"/>
          </p:cNvPicPr>
          <p:nvPr/>
        </p:nvPicPr>
        <p:blipFill>
          <a:blip r:embed="rId5" cstate="print"/>
          <a:stretch>
            <a:fillRect/>
          </a:stretch>
        </p:blipFill>
        <p:spPr>
          <a:xfrm>
            <a:off x="4399940" y="948614"/>
            <a:ext cx="4591660" cy="2632786"/>
          </a:xfrm>
          <a:prstGeom prst="rect">
            <a:avLst/>
          </a:prstGeom>
        </p:spPr>
      </p:pic>
      <p:pic>
        <p:nvPicPr>
          <p:cNvPr id="18" name="Picture 17" descr="shear-stress.jpg"/>
          <p:cNvPicPr>
            <a:picLocks noChangeAspect="1"/>
          </p:cNvPicPr>
          <p:nvPr/>
        </p:nvPicPr>
        <p:blipFill>
          <a:blip r:embed="rId6" cstate="print"/>
          <a:stretch>
            <a:fillRect/>
          </a:stretch>
        </p:blipFill>
        <p:spPr>
          <a:xfrm>
            <a:off x="4469587" y="3935997"/>
            <a:ext cx="4445813" cy="2541003"/>
          </a:xfrm>
          <a:prstGeom prst="rect">
            <a:avLst/>
          </a:prstGeom>
        </p:spPr>
      </p:pic>
      <p:sp>
        <p:nvSpPr>
          <p:cNvPr id="19" name="Text Box 6"/>
          <p:cNvSpPr txBox="1">
            <a:spLocks noChangeArrowheads="1"/>
          </p:cNvSpPr>
          <p:nvPr/>
        </p:nvSpPr>
        <p:spPr bwMode="auto">
          <a:xfrm>
            <a:off x="182880" y="4019490"/>
            <a:ext cx="3886200" cy="400110"/>
          </a:xfrm>
          <a:prstGeom prst="rect">
            <a:avLst/>
          </a:prstGeom>
          <a:noFill/>
          <a:ln w="9525">
            <a:noFill/>
            <a:miter lim="800000"/>
            <a:headEnd/>
            <a:tailEnd/>
          </a:ln>
          <a:effectLst/>
        </p:spPr>
        <p:txBody>
          <a:bodyPr wrap="square">
            <a:spAutoFit/>
          </a:bodyPr>
          <a:lstStyle/>
          <a:p>
            <a:pPr algn="just">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C00000"/>
                </a:solidFill>
                <a:latin typeface="Arial" pitchFamily="34" charset="0"/>
                <a:cs typeface="Arial" pitchFamily="34" charset="0"/>
              </a:rPr>
              <a:t>Normal</a:t>
            </a:r>
            <a:r>
              <a:rPr lang="en-US" sz="2000" dirty="0" smtClean="0">
                <a:solidFill>
                  <a:srgbClr val="002060"/>
                </a:solidFill>
                <a:latin typeface="Arial" pitchFamily="34" charset="0"/>
                <a:cs typeface="Arial" pitchFamily="34" charset="0"/>
              </a:rPr>
              <a:t>/</a:t>
            </a:r>
            <a:r>
              <a:rPr lang="en-US" sz="2000" dirty="0" smtClean="0">
                <a:solidFill>
                  <a:srgbClr val="C00000"/>
                </a:solidFill>
                <a:latin typeface="Arial" pitchFamily="34" charset="0"/>
                <a:cs typeface="Arial" pitchFamily="34" charset="0"/>
              </a:rPr>
              <a:t>shear </a:t>
            </a:r>
            <a:r>
              <a:rPr lang="en-US" sz="2000" dirty="0" smtClean="0">
                <a:solidFill>
                  <a:srgbClr val="002060"/>
                </a:solidFill>
                <a:latin typeface="Arial" pitchFamily="34" charset="0"/>
                <a:cs typeface="Arial" pitchFamily="34" charset="0"/>
              </a:rPr>
              <a:t>stresses :</a:t>
            </a:r>
          </a:p>
        </p:txBody>
      </p:sp>
      <p:sp>
        <p:nvSpPr>
          <p:cNvPr id="20" name="Text Box 6"/>
          <p:cNvSpPr txBox="1">
            <a:spLocks noChangeArrowheads="1"/>
          </p:cNvSpPr>
          <p:nvPr/>
        </p:nvSpPr>
        <p:spPr bwMode="auto">
          <a:xfrm>
            <a:off x="533400" y="4572000"/>
            <a:ext cx="3124200" cy="1200329"/>
          </a:xfrm>
          <a:prstGeom prst="rect">
            <a:avLst/>
          </a:prstGeom>
          <a:noFill/>
          <a:ln w="9525">
            <a:noFill/>
            <a:miter lim="800000"/>
            <a:headEnd/>
            <a:tailEnd/>
          </a:ln>
          <a:effectLst/>
        </p:spPr>
        <p:txBody>
          <a:bodyPr wrap="square">
            <a:spAutoFit/>
          </a:bodyPr>
          <a:lstStyle/>
          <a:p>
            <a:pPr algn="just">
              <a:spcBef>
                <a:spcPct val="50000"/>
              </a:spcBef>
            </a:pPr>
            <a:r>
              <a:rPr lang="en-US" sz="1600" dirty="0" smtClean="0">
                <a:solidFill>
                  <a:srgbClr val="002060"/>
                </a:solidFill>
                <a:latin typeface="Arial" pitchFamily="34" charset="0"/>
                <a:cs typeface="Arial" pitchFamily="34" charset="0"/>
              </a:rPr>
              <a:t>- </a:t>
            </a:r>
            <a:r>
              <a:rPr lang="en-US" sz="1600" dirty="0" smtClean="0">
                <a:solidFill>
                  <a:srgbClr val="C00000"/>
                </a:solidFill>
                <a:latin typeface="Arial" pitchFamily="34" charset="0"/>
                <a:cs typeface="Arial" pitchFamily="34" charset="0"/>
              </a:rPr>
              <a:t>Normal </a:t>
            </a:r>
            <a:r>
              <a:rPr lang="en-US" sz="1600" dirty="0" smtClean="0">
                <a:solidFill>
                  <a:srgbClr val="002060"/>
                </a:solidFill>
                <a:latin typeface="Arial" pitchFamily="34" charset="0"/>
                <a:cs typeface="Arial" pitchFamily="34" charset="0"/>
              </a:rPr>
              <a:t>stress : </a:t>
            </a:r>
            <a:r>
              <a:rPr lang="en-US" altLang="zh-TW" sz="1600" dirty="0" smtClean="0">
                <a:solidFill>
                  <a:srgbClr val="C00000"/>
                </a:solidFill>
                <a:latin typeface="Arial" pitchFamily="34" charset="0"/>
                <a:cs typeface="Arial" pitchFamily="34" charset="0"/>
              </a:rPr>
              <a:t>perpendicular</a:t>
            </a:r>
            <a:r>
              <a:rPr lang="en-US" altLang="zh-TW" sz="1600" dirty="0" smtClean="0">
                <a:solidFill>
                  <a:srgbClr val="002060"/>
                </a:solidFill>
                <a:latin typeface="Arial" pitchFamily="34" charset="0"/>
                <a:cs typeface="Arial" pitchFamily="34" charset="0"/>
              </a:rPr>
              <a:t> to the surface</a:t>
            </a:r>
            <a:endParaRPr lang="en-US" sz="1600" dirty="0" smtClean="0">
              <a:solidFill>
                <a:srgbClr val="C00000"/>
              </a:solidFill>
              <a:latin typeface="Arial" pitchFamily="34" charset="0"/>
              <a:cs typeface="Arial" pitchFamily="34" charset="0"/>
            </a:endParaRPr>
          </a:p>
          <a:p>
            <a:pPr algn="just">
              <a:spcBef>
                <a:spcPct val="50000"/>
              </a:spcBef>
            </a:pPr>
            <a:r>
              <a:rPr lang="en-US" sz="1600" dirty="0" smtClean="0">
                <a:solidFill>
                  <a:srgbClr val="002060"/>
                </a:solidFill>
                <a:latin typeface="Arial" pitchFamily="34" charset="0"/>
                <a:cs typeface="Arial" pitchFamily="34" charset="0"/>
              </a:rPr>
              <a:t>- </a:t>
            </a:r>
            <a:r>
              <a:rPr lang="en-US" sz="1600" dirty="0" smtClean="0">
                <a:solidFill>
                  <a:srgbClr val="C00000"/>
                </a:solidFill>
                <a:latin typeface="Arial" pitchFamily="34" charset="0"/>
                <a:cs typeface="Arial" pitchFamily="34" charset="0"/>
              </a:rPr>
              <a:t>Shear </a:t>
            </a:r>
            <a:r>
              <a:rPr lang="en-US" sz="1600" dirty="0" smtClean="0">
                <a:solidFill>
                  <a:srgbClr val="002060"/>
                </a:solidFill>
                <a:latin typeface="Arial" pitchFamily="34" charset="0"/>
                <a:cs typeface="Arial" pitchFamily="34" charset="0"/>
              </a:rPr>
              <a:t>stress : </a:t>
            </a:r>
            <a:r>
              <a:rPr lang="en-US" sz="1600" dirty="0" smtClean="0">
                <a:solidFill>
                  <a:srgbClr val="C00000"/>
                </a:solidFill>
                <a:latin typeface="Arial" pitchFamily="34" charset="0"/>
                <a:cs typeface="Arial" pitchFamily="34" charset="0"/>
              </a:rPr>
              <a:t>tangent</a:t>
            </a:r>
            <a:r>
              <a:rPr lang="en-US" sz="1600" dirty="0" smtClean="0">
                <a:solidFill>
                  <a:srgbClr val="002060"/>
                </a:solidFill>
                <a:latin typeface="Arial" pitchFamily="34" charset="0"/>
                <a:cs typeface="Arial" pitchFamily="34" charset="0"/>
              </a:rPr>
              <a:t> to the surface</a:t>
            </a:r>
          </a:p>
        </p:txBody>
      </p:sp>
      <p:sp>
        <p:nvSpPr>
          <p:cNvPr id="21" name="Text Box 6"/>
          <p:cNvSpPr txBox="1">
            <a:spLocks noChangeArrowheads="1"/>
          </p:cNvSpPr>
          <p:nvPr/>
        </p:nvSpPr>
        <p:spPr bwMode="auto">
          <a:xfrm>
            <a:off x="304800" y="2362200"/>
            <a:ext cx="3581400" cy="830997"/>
          </a:xfrm>
          <a:prstGeom prst="rect">
            <a:avLst/>
          </a:prstGeom>
          <a:noFill/>
          <a:ln w="9525">
            <a:noFill/>
            <a:miter lim="800000"/>
            <a:headEnd/>
            <a:tailEnd/>
          </a:ln>
          <a:effectLst/>
        </p:spPr>
        <p:txBody>
          <a:bodyPr wrap="square">
            <a:spAutoFit/>
          </a:bodyPr>
          <a:lstStyle/>
          <a:p>
            <a:pPr algn="just">
              <a:spcBef>
                <a:spcPct val="50000"/>
              </a:spcBef>
            </a:pPr>
            <a:r>
              <a:rPr lang="en-US" sz="1600" dirty="0" smtClean="0">
                <a:solidFill>
                  <a:srgbClr val="002060"/>
                </a:solidFill>
                <a:latin typeface="Arial" pitchFamily="34" charset="0"/>
                <a:cs typeface="Arial" pitchFamily="34" charset="0"/>
              </a:rPr>
              <a:t>For a given applied force, </a:t>
            </a:r>
            <a:r>
              <a:rPr lang="en-US" sz="1600" dirty="0" smtClean="0">
                <a:solidFill>
                  <a:srgbClr val="C00000"/>
                </a:solidFill>
                <a:latin typeface="Arial" pitchFamily="34" charset="0"/>
                <a:cs typeface="Arial" pitchFamily="34" charset="0"/>
              </a:rPr>
              <a:t>stress decreases</a:t>
            </a:r>
            <a:r>
              <a:rPr lang="en-US" sz="1600" dirty="0" smtClean="0">
                <a:solidFill>
                  <a:srgbClr val="002060"/>
                </a:solidFill>
                <a:latin typeface="Arial" pitchFamily="34" charset="0"/>
                <a:cs typeface="Arial" pitchFamily="34" charset="0"/>
              </a:rPr>
              <a:t> as the </a:t>
            </a:r>
            <a:r>
              <a:rPr lang="en-US" sz="1600" dirty="0" smtClean="0">
                <a:solidFill>
                  <a:srgbClr val="C00000"/>
                </a:solidFill>
                <a:latin typeface="Arial" pitchFamily="34" charset="0"/>
                <a:cs typeface="Arial" pitchFamily="34" charset="0"/>
              </a:rPr>
              <a:t>surface area</a:t>
            </a:r>
            <a:r>
              <a:rPr lang="en-US" sz="1600" dirty="0" smtClean="0">
                <a:solidFill>
                  <a:srgbClr val="002060"/>
                </a:solidFill>
                <a:latin typeface="Arial" pitchFamily="34" charset="0"/>
                <a:cs typeface="Arial" pitchFamily="34" charset="0"/>
              </a:rPr>
              <a:t> on which it is applied </a:t>
            </a:r>
            <a:r>
              <a:rPr lang="en-US" sz="1600" dirty="0" smtClean="0">
                <a:solidFill>
                  <a:srgbClr val="C00000"/>
                </a:solidFill>
                <a:latin typeface="Arial" pitchFamily="34" charset="0"/>
                <a:cs typeface="Arial" pitchFamily="34" charset="0"/>
              </a:rPr>
              <a:t>increases</a:t>
            </a:r>
            <a:r>
              <a:rPr lang="en-US" sz="1600" dirty="0" smtClean="0">
                <a:solidFill>
                  <a:srgbClr val="002060"/>
                </a:solidFill>
                <a:latin typeface="Arial" pitchFamily="34" charset="0"/>
                <a:cs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2844" y="764704"/>
            <a:ext cx="8858312" cy="707886"/>
          </a:xfrm>
          <a:prstGeom prst="rect">
            <a:avLst/>
          </a:prstGeom>
          <a:noFill/>
          <a:ln w="9525">
            <a:noFill/>
            <a:miter lim="800000"/>
            <a:headEnd/>
            <a:tailEnd/>
          </a:ln>
          <a:effectLst/>
        </p:spPr>
        <p:txBody>
          <a:bodyPr wrap="square">
            <a:spAutoFit/>
          </a:bodyPr>
          <a:lstStyle/>
          <a:p>
            <a:pPr algn="just"/>
            <a:r>
              <a:rPr lang="en-US" sz="12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Deflection around 700 km, and stacking around 700-1000 km </a:t>
            </a:r>
            <a:r>
              <a:rPr lang="en-US" sz="2000" i="1" dirty="0" smtClean="0">
                <a:solidFill>
                  <a:srgbClr val="002060"/>
                </a:solidFill>
                <a:cs typeface="Arial" pitchFamily="34" charset="0"/>
              </a:rPr>
              <a:t>(Japan, </a:t>
            </a:r>
            <a:r>
              <a:rPr lang="en-US" sz="2000" i="1" dirty="0" err="1" smtClean="0">
                <a:solidFill>
                  <a:srgbClr val="002060"/>
                </a:solidFill>
                <a:cs typeface="Arial" pitchFamily="34" charset="0"/>
              </a:rPr>
              <a:t>Izu</a:t>
            </a:r>
            <a:r>
              <a:rPr lang="en-US" sz="2000" i="1" dirty="0" smtClean="0">
                <a:solidFill>
                  <a:srgbClr val="002060"/>
                </a:solidFill>
                <a:cs typeface="Arial" pitchFamily="34" charset="0"/>
              </a:rPr>
              <a:t>-Bonin)</a:t>
            </a:r>
            <a:r>
              <a:rPr lang="en-US" sz="2000" dirty="0" smtClean="0">
                <a:solidFill>
                  <a:srgbClr val="002060"/>
                </a:solidFill>
                <a:latin typeface="Arial" pitchFamily="34" charset="0"/>
                <a:cs typeface="Arial" pitchFamily="34" charset="0"/>
              </a:rPr>
              <a:t>.</a:t>
            </a:r>
            <a:endParaRPr lang="en-US" sz="2000" dirty="0">
              <a:solidFill>
                <a:srgbClr val="002060"/>
              </a:solidFill>
              <a:latin typeface="Arial" pitchFamily="34" charset="0"/>
              <a:cs typeface="Arial" pitchFamily="34" charset="0"/>
            </a:endParaRPr>
          </a:p>
        </p:txBody>
      </p:sp>
      <p:sp>
        <p:nvSpPr>
          <p:cNvPr id="4" name="Text Box 3"/>
          <p:cNvSpPr txBox="1">
            <a:spLocks noChangeArrowheads="1"/>
          </p:cNvSpPr>
          <p:nvPr/>
        </p:nvSpPr>
        <p:spPr bwMode="auto">
          <a:xfrm>
            <a:off x="142844" y="1484784"/>
            <a:ext cx="8786874" cy="400110"/>
          </a:xfrm>
          <a:prstGeom prst="rect">
            <a:avLst/>
          </a:prstGeom>
          <a:noFill/>
          <a:ln w="9525">
            <a:noFill/>
            <a:miter lim="800000"/>
            <a:headEnd/>
            <a:tailEnd/>
          </a:ln>
          <a:effectLst/>
        </p:spPr>
        <p:txBody>
          <a:bodyPr wrap="square">
            <a:spAutoFit/>
          </a:bodyPr>
          <a:lstStyle/>
          <a:p>
            <a:pPr algn="just"/>
            <a:r>
              <a:rPr lang="en-US" sz="12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Sinking (avalanche) in deep mantle </a:t>
            </a:r>
            <a:r>
              <a:rPr lang="en-US" sz="2000" i="1" dirty="0" smtClean="0">
                <a:solidFill>
                  <a:srgbClr val="002060"/>
                </a:solidFill>
                <a:cs typeface="Arial" pitchFamily="34" charset="0"/>
              </a:rPr>
              <a:t>(Tonga, </a:t>
            </a:r>
            <a:r>
              <a:rPr lang="en-US" sz="2000" i="1" dirty="0" err="1" smtClean="0">
                <a:solidFill>
                  <a:srgbClr val="002060"/>
                </a:solidFill>
                <a:cs typeface="Arial" pitchFamily="34" charset="0"/>
              </a:rPr>
              <a:t>Amérique</a:t>
            </a:r>
            <a:r>
              <a:rPr lang="en-US" sz="2000" i="1" dirty="0" smtClean="0">
                <a:solidFill>
                  <a:srgbClr val="002060"/>
                </a:solidFill>
                <a:cs typeface="Arial" pitchFamily="34" charset="0"/>
              </a:rPr>
              <a:t> </a:t>
            </a:r>
            <a:r>
              <a:rPr lang="en-US" sz="2000" i="1" dirty="0" err="1" smtClean="0">
                <a:solidFill>
                  <a:srgbClr val="002060"/>
                </a:solidFill>
                <a:cs typeface="Arial" pitchFamily="34" charset="0"/>
              </a:rPr>
              <a:t>centrale</a:t>
            </a:r>
            <a:r>
              <a:rPr lang="en-US" sz="2000" i="1" dirty="0" smtClean="0">
                <a:solidFill>
                  <a:srgbClr val="002060"/>
                </a:solidFill>
                <a:cs typeface="Arial" pitchFamily="34" charset="0"/>
              </a:rPr>
              <a:t>)</a:t>
            </a:r>
            <a:r>
              <a:rPr lang="en-US" sz="2000" dirty="0" smtClean="0">
                <a:solidFill>
                  <a:srgbClr val="002060"/>
                </a:solidFill>
                <a:latin typeface="Arial" pitchFamily="34" charset="0"/>
                <a:cs typeface="Arial" pitchFamily="34" charset="0"/>
              </a:rPr>
              <a:t>.</a:t>
            </a:r>
            <a:endParaRPr lang="en-US" sz="2000" dirty="0">
              <a:solidFill>
                <a:srgbClr val="002060"/>
              </a:solidFill>
              <a:latin typeface="Arial" pitchFamily="34" charset="0"/>
              <a:cs typeface="Arial" pitchFamily="34" charset="0"/>
            </a:endParaRPr>
          </a:p>
        </p:txBody>
      </p:sp>
      <p:pic>
        <p:nvPicPr>
          <p:cNvPr id="7" name="Content Placeholder 12" descr="karason_vdh"/>
          <p:cNvPicPr>
            <a:picLocks noChangeAspect="1" noChangeArrowheads="1"/>
          </p:cNvPicPr>
          <p:nvPr/>
        </p:nvPicPr>
        <p:blipFill>
          <a:blip r:embed="rId2" cstate="print"/>
          <a:srcRect/>
          <a:stretch>
            <a:fillRect/>
          </a:stretch>
        </p:blipFill>
        <p:spPr>
          <a:xfrm>
            <a:off x="1331640" y="1988840"/>
            <a:ext cx="6624736" cy="4259088"/>
          </a:xfrm>
          <a:prstGeom prst="rect">
            <a:avLst/>
          </a:prstGeom>
          <a:noFill/>
          <a:ln w="19050">
            <a:noFill/>
          </a:ln>
        </p:spPr>
      </p:pic>
      <p:sp>
        <p:nvSpPr>
          <p:cNvPr id="8" name="Text Box 7"/>
          <p:cNvSpPr txBox="1">
            <a:spLocks noChangeArrowheads="1"/>
          </p:cNvSpPr>
          <p:nvPr/>
        </p:nvSpPr>
        <p:spPr bwMode="auto">
          <a:xfrm>
            <a:off x="4932040" y="6165304"/>
            <a:ext cx="3066224" cy="338554"/>
          </a:xfrm>
          <a:prstGeom prst="rect">
            <a:avLst/>
          </a:prstGeom>
          <a:noFill/>
          <a:ln w="9525">
            <a:noFill/>
            <a:miter lim="800000"/>
            <a:headEnd/>
            <a:tailEnd/>
          </a:ln>
          <a:effectLst/>
        </p:spPr>
        <p:txBody>
          <a:bodyPr wrap="none">
            <a:spAutoFit/>
          </a:bodyPr>
          <a:lstStyle/>
          <a:p>
            <a:r>
              <a:rPr lang="en-US" sz="1600" i="1" dirty="0" err="1" smtClean="0">
                <a:latin typeface="+mn-lt"/>
              </a:rPr>
              <a:t>Kárason</a:t>
            </a:r>
            <a:r>
              <a:rPr lang="en-US" sz="1600" i="1" dirty="0" smtClean="0">
                <a:latin typeface="+mn-lt"/>
              </a:rPr>
              <a:t> and van </a:t>
            </a:r>
            <a:r>
              <a:rPr lang="en-US" sz="1600" i="1" dirty="0" err="1" smtClean="0">
                <a:latin typeface="+mn-lt"/>
              </a:rPr>
              <a:t>der</a:t>
            </a:r>
            <a:r>
              <a:rPr lang="en-US" sz="1600" i="1" dirty="0" smtClean="0">
                <a:latin typeface="+mn-lt"/>
              </a:rPr>
              <a:t> </a:t>
            </a:r>
            <a:r>
              <a:rPr lang="en-US" sz="1600" i="1" dirty="0" err="1" smtClean="0">
                <a:latin typeface="+mn-lt"/>
              </a:rPr>
              <a:t>Hilst</a:t>
            </a:r>
            <a:r>
              <a:rPr lang="en-US" sz="1600" i="1" dirty="0" smtClean="0">
                <a:latin typeface="+mn-lt"/>
              </a:rPr>
              <a:t> (2000)</a:t>
            </a:r>
            <a:endParaRPr lang="en-US" sz="1600" i="1" dirty="0">
              <a:latin typeface="+mn-lt"/>
            </a:endParaRPr>
          </a:p>
        </p:txBody>
      </p:sp>
      <p:sp>
        <p:nvSpPr>
          <p:cNvPr id="9" name="Rectangle 8"/>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10" name="Title 4"/>
          <p:cNvSpPr>
            <a:spLocks noGrp="1"/>
          </p:cNvSpPr>
          <p:nvPr>
            <p:ph type="title"/>
          </p:nvPr>
        </p:nvSpPr>
        <p:spPr>
          <a:xfrm>
            <a:off x="251520" y="71414"/>
            <a:ext cx="8606760" cy="561228"/>
          </a:xfrm>
        </p:spPr>
        <p:txBody>
          <a:bodyPr>
            <a:noAutofit/>
          </a:bodyPr>
          <a:lstStyle/>
          <a:p>
            <a:pPr algn="just"/>
            <a:r>
              <a:rPr lang="fr-CH" sz="3600" dirty="0" smtClean="0">
                <a:solidFill>
                  <a:schemeClr val="bg1"/>
                </a:solidFill>
              </a:rPr>
              <a:t>The fate of </a:t>
            </a:r>
            <a:r>
              <a:rPr lang="fr-CH" sz="3600" dirty="0" err="1" smtClean="0">
                <a:solidFill>
                  <a:schemeClr val="bg1"/>
                </a:solidFill>
              </a:rPr>
              <a:t>slabs</a:t>
            </a:r>
            <a:endParaRPr lang="en-US" sz="3600" dirty="0">
              <a:solidFill>
                <a:schemeClr val="bg1"/>
              </a:solidFill>
            </a:endParaRPr>
          </a:p>
        </p:txBody>
      </p:sp>
    </p:spTree>
    <p:extLst>
      <p:ext uri="{BB962C8B-B14F-4D97-AF65-F5344CB8AC3E}">
        <p14:creationId xmlns:p14="http://schemas.microsoft.com/office/powerpoint/2010/main" val="8545037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4"/>
          <p:cNvSpPr>
            <a:spLocks noGrp="1"/>
          </p:cNvSpPr>
          <p:nvPr>
            <p:ph type="title"/>
          </p:nvPr>
        </p:nvSpPr>
        <p:spPr>
          <a:xfrm>
            <a:off x="251520" y="71414"/>
            <a:ext cx="6835080" cy="561228"/>
          </a:xfrm>
        </p:spPr>
        <p:txBody>
          <a:bodyPr>
            <a:noAutofit/>
          </a:bodyPr>
          <a:lstStyle/>
          <a:p>
            <a:pPr algn="just"/>
            <a:r>
              <a:rPr lang="fr-CH" sz="3600" dirty="0" smtClean="0">
                <a:solidFill>
                  <a:schemeClr val="bg1"/>
                </a:solidFill>
              </a:rPr>
              <a:t>Hot spots</a:t>
            </a:r>
            <a:endParaRPr lang="en-US" sz="3600" dirty="0">
              <a:solidFill>
                <a:schemeClr val="bg1"/>
              </a:solidFill>
            </a:endParaRPr>
          </a:p>
        </p:txBody>
      </p:sp>
      <p:pic>
        <p:nvPicPr>
          <p:cNvPr id="6" name="Picture 5" descr="distribution_hotspots.gif"/>
          <p:cNvPicPr>
            <a:picLocks noChangeAspect="1"/>
          </p:cNvPicPr>
          <p:nvPr/>
        </p:nvPicPr>
        <p:blipFill>
          <a:blip r:embed="rId2" cstate="print"/>
          <a:stretch>
            <a:fillRect/>
          </a:stretch>
        </p:blipFill>
        <p:spPr>
          <a:xfrm>
            <a:off x="533400" y="2133600"/>
            <a:ext cx="7973888" cy="4274228"/>
          </a:xfrm>
          <a:prstGeom prst="rect">
            <a:avLst/>
          </a:prstGeom>
        </p:spPr>
      </p:pic>
      <p:sp>
        <p:nvSpPr>
          <p:cNvPr id="8" name="Text Box 3"/>
          <p:cNvSpPr txBox="1">
            <a:spLocks noChangeArrowheads="1"/>
          </p:cNvSpPr>
          <p:nvPr/>
        </p:nvSpPr>
        <p:spPr bwMode="auto">
          <a:xfrm>
            <a:off x="179512" y="836712"/>
            <a:ext cx="8583488" cy="707886"/>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Some volcanoes are located outside plate boundaries (</a:t>
            </a:r>
            <a:r>
              <a:rPr lang="en-US" sz="1800" dirty="0" err="1" smtClean="0">
                <a:solidFill>
                  <a:srgbClr val="002060"/>
                </a:solidFill>
                <a:latin typeface="Arial" pitchFamily="34" charset="0"/>
                <a:cs typeface="Arial" pitchFamily="34" charset="0"/>
              </a:rPr>
              <a:t>Hawaï</a:t>
            </a:r>
            <a:r>
              <a:rPr lang="en-US" sz="1800" dirty="0" smtClean="0">
                <a:solidFill>
                  <a:srgbClr val="002060"/>
                </a:solidFill>
                <a:latin typeface="Arial" pitchFamily="34" charset="0"/>
                <a:cs typeface="Arial" pitchFamily="34" charset="0"/>
              </a:rPr>
              <a:t>, La </a:t>
            </a:r>
            <a:r>
              <a:rPr lang="en-US" sz="1800" dirty="0" err="1" smtClean="0">
                <a:solidFill>
                  <a:srgbClr val="002060"/>
                </a:solidFill>
                <a:latin typeface="Arial" pitchFamily="34" charset="0"/>
                <a:cs typeface="Arial" pitchFamily="34" charset="0"/>
              </a:rPr>
              <a:t>Réunion</a:t>
            </a:r>
            <a:r>
              <a:rPr lang="en-US" sz="1800" dirty="0" smtClean="0">
                <a:solidFill>
                  <a:srgbClr val="002060"/>
                </a:solidFill>
                <a:latin typeface="Arial" pitchFamily="34" charset="0"/>
                <a:cs typeface="Arial" pitchFamily="34" charset="0"/>
              </a:rPr>
              <a:t>, The Eiffel, Kerguelen, …)</a:t>
            </a:r>
            <a:r>
              <a:rPr lang="en-US" sz="2000" dirty="0" smtClean="0">
                <a:solidFill>
                  <a:srgbClr val="002060"/>
                </a:solidFill>
                <a:latin typeface="Arial" pitchFamily="34" charset="0"/>
                <a:cs typeface="Arial" pitchFamily="34" charset="0"/>
              </a:rPr>
              <a:t>: intra-plate volcanism</a:t>
            </a:r>
            <a:endParaRPr lang="en-US" sz="20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7878402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54683" y="914400"/>
            <a:ext cx="8507288" cy="677108"/>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Hotspot appear to be fixed , with plates moving over them (</a:t>
            </a:r>
            <a:r>
              <a:rPr lang="en-US" sz="1800" dirty="0" err="1" smtClean="0">
                <a:solidFill>
                  <a:srgbClr val="002060"/>
                </a:solidFill>
                <a:latin typeface="Arial" pitchFamily="34" charset="0"/>
                <a:cs typeface="Arial" pitchFamily="34" charset="0"/>
              </a:rPr>
              <a:t>cf</a:t>
            </a:r>
            <a:r>
              <a:rPr lang="en-US" sz="1800" dirty="0" smtClean="0">
                <a:solidFill>
                  <a:srgbClr val="002060"/>
                </a:solidFill>
                <a:latin typeface="Arial" pitchFamily="34" charset="0"/>
                <a:cs typeface="Arial" pitchFamily="34" charset="0"/>
              </a:rPr>
              <a:t> </a:t>
            </a:r>
            <a:r>
              <a:rPr lang="en-US" sz="1800" dirty="0" err="1" smtClean="0">
                <a:solidFill>
                  <a:srgbClr val="002060"/>
                </a:solidFill>
                <a:latin typeface="Arial" pitchFamily="34" charset="0"/>
                <a:cs typeface="Arial" pitchFamily="34" charset="0"/>
              </a:rPr>
              <a:t>Hawaï</a:t>
            </a:r>
            <a:r>
              <a:rPr lang="en-US" sz="1800" dirty="0" smtClean="0">
                <a:solidFill>
                  <a:srgbClr val="002060"/>
                </a:solidFill>
                <a:latin typeface="Arial" pitchFamily="34" charset="0"/>
                <a:cs typeface="Arial" pitchFamily="34" charset="0"/>
              </a:rPr>
              <a:t> and Pacific plate). </a:t>
            </a:r>
            <a:endParaRPr lang="en-US" sz="1800" dirty="0">
              <a:solidFill>
                <a:srgbClr val="002060"/>
              </a:solidFill>
              <a:latin typeface="Arial" pitchFamily="34" charset="0"/>
              <a:cs typeface="Arial" pitchFamily="34" charset="0"/>
            </a:endParaRPr>
          </a:p>
        </p:txBody>
      </p:sp>
      <p:sp>
        <p:nvSpPr>
          <p:cNvPr id="5" name="Rectangle 4"/>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4"/>
          <p:cNvSpPr txBox="1">
            <a:spLocks/>
          </p:cNvSpPr>
          <p:nvPr/>
        </p:nvSpPr>
        <p:spPr>
          <a:xfrm>
            <a:off x="251520" y="71414"/>
            <a:ext cx="6835080" cy="5612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fr-CH" sz="3600" dirty="0" smtClean="0">
                <a:solidFill>
                  <a:schemeClr val="bg1"/>
                </a:solidFill>
              </a:rPr>
              <a:t>Hot spots and plate </a:t>
            </a:r>
            <a:r>
              <a:rPr lang="fr-CH" sz="3600" dirty="0" err="1" smtClean="0">
                <a:solidFill>
                  <a:schemeClr val="bg1"/>
                </a:solidFill>
              </a:rPr>
              <a:t>tectonics</a:t>
            </a:r>
            <a:endParaRPr lang="en-US" sz="3600"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696" y="2133600"/>
            <a:ext cx="4710100" cy="385827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2796" y="3202966"/>
            <a:ext cx="4125055" cy="1719542"/>
          </a:xfrm>
          <a:prstGeom prst="rect">
            <a:avLst/>
          </a:prstGeom>
        </p:spPr>
      </p:pic>
    </p:spTree>
    <p:extLst>
      <p:ext uri="{BB962C8B-B14F-4D97-AF65-F5344CB8AC3E}">
        <p14:creationId xmlns:p14="http://schemas.microsoft.com/office/powerpoint/2010/main" val="21698316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30972" y="904091"/>
            <a:ext cx="7803660" cy="400110"/>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Hotspots are difficult to map with seismology (not done yet).</a:t>
            </a:r>
            <a:endParaRPr lang="en-US" sz="1800" dirty="0">
              <a:solidFill>
                <a:srgbClr val="002060"/>
              </a:solidFill>
              <a:latin typeface="Arial" pitchFamily="34" charset="0"/>
              <a:cs typeface="Arial" pitchFamily="34" charset="0"/>
            </a:endParaRPr>
          </a:p>
        </p:txBody>
      </p:sp>
      <p:pic>
        <p:nvPicPr>
          <p:cNvPr id="5" name="Picture 4" descr="Courtillot_et_al_2003.jpg"/>
          <p:cNvPicPr>
            <a:picLocks noChangeAspect="1"/>
          </p:cNvPicPr>
          <p:nvPr/>
        </p:nvPicPr>
        <p:blipFill>
          <a:blip r:embed="rId2" cstate="print"/>
          <a:stretch>
            <a:fillRect/>
          </a:stretch>
        </p:blipFill>
        <p:spPr>
          <a:xfrm>
            <a:off x="2057400" y="2060965"/>
            <a:ext cx="4400128" cy="4504472"/>
          </a:xfrm>
          <a:prstGeom prst="rect">
            <a:avLst/>
          </a:prstGeom>
        </p:spPr>
      </p:pic>
      <p:sp>
        <p:nvSpPr>
          <p:cNvPr id="6" name="Rectangle 5"/>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7" name="Title 4"/>
          <p:cNvSpPr>
            <a:spLocks noGrp="1"/>
          </p:cNvSpPr>
          <p:nvPr>
            <p:ph type="title"/>
          </p:nvPr>
        </p:nvSpPr>
        <p:spPr>
          <a:xfrm>
            <a:off x="251520" y="71414"/>
            <a:ext cx="6835080" cy="561228"/>
          </a:xfrm>
        </p:spPr>
        <p:txBody>
          <a:bodyPr>
            <a:noAutofit/>
          </a:bodyPr>
          <a:lstStyle/>
          <a:p>
            <a:pPr algn="just"/>
            <a:r>
              <a:rPr lang="fr-CH" sz="3600" dirty="0" smtClean="0">
                <a:solidFill>
                  <a:schemeClr val="bg1"/>
                </a:solidFill>
              </a:rPr>
              <a:t>Hot spots: </a:t>
            </a:r>
            <a:r>
              <a:rPr lang="fr-CH" sz="3600" dirty="0" err="1" smtClean="0">
                <a:solidFill>
                  <a:schemeClr val="bg1"/>
                </a:solidFill>
              </a:rPr>
              <a:t>which</a:t>
            </a:r>
            <a:r>
              <a:rPr lang="fr-CH" sz="3600" dirty="0" smtClean="0">
                <a:solidFill>
                  <a:schemeClr val="bg1"/>
                </a:solidFill>
              </a:rPr>
              <a:t> </a:t>
            </a:r>
            <a:r>
              <a:rPr lang="fr-CH" sz="3600" dirty="0" err="1" smtClean="0">
                <a:solidFill>
                  <a:schemeClr val="bg1"/>
                </a:solidFill>
              </a:rPr>
              <a:t>origin</a:t>
            </a:r>
            <a:r>
              <a:rPr lang="fr-CH" sz="3600" dirty="0" smtClean="0">
                <a:solidFill>
                  <a:schemeClr val="bg1"/>
                </a:solidFill>
              </a:rPr>
              <a:t> ?</a:t>
            </a:r>
            <a:endParaRPr lang="en-US" sz="3600" dirty="0">
              <a:solidFill>
                <a:schemeClr val="bg1"/>
              </a:solidFill>
            </a:endParaRPr>
          </a:p>
        </p:txBody>
      </p:sp>
      <p:sp>
        <p:nvSpPr>
          <p:cNvPr id="8" name="Text Box 3"/>
          <p:cNvSpPr txBox="1">
            <a:spLocks noChangeArrowheads="1"/>
          </p:cNvSpPr>
          <p:nvPr/>
        </p:nvSpPr>
        <p:spPr bwMode="auto">
          <a:xfrm>
            <a:off x="254088" y="1433516"/>
            <a:ext cx="8737511" cy="400110"/>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Deep (core-mantle boundary) or shallow (base of the crust) origin, or in between ?</a:t>
            </a:r>
            <a:endParaRPr lang="en-US" sz="18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76453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6429388" y="6215082"/>
            <a:ext cx="2006896" cy="338554"/>
          </a:xfrm>
          <a:prstGeom prst="rect">
            <a:avLst/>
          </a:prstGeom>
          <a:noFill/>
          <a:ln w="9525">
            <a:noFill/>
            <a:miter lim="800000"/>
            <a:headEnd/>
            <a:tailEnd/>
          </a:ln>
          <a:effectLst/>
        </p:spPr>
        <p:txBody>
          <a:bodyPr wrap="none">
            <a:spAutoFit/>
          </a:bodyPr>
          <a:lstStyle/>
          <a:p>
            <a:r>
              <a:rPr lang="en-US" sz="1600" i="1" dirty="0" err="1" smtClean="0">
                <a:latin typeface="+mn-lt"/>
              </a:rPr>
              <a:t>Montelli</a:t>
            </a:r>
            <a:r>
              <a:rPr lang="en-US" sz="1600" i="1" dirty="0" smtClean="0">
                <a:latin typeface="+mn-lt"/>
              </a:rPr>
              <a:t> et al. (2004)</a:t>
            </a:r>
            <a:endParaRPr lang="en-US" sz="1600" i="1" dirty="0">
              <a:latin typeface="+mn-lt"/>
            </a:endParaRPr>
          </a:p>
        </p:txBody>
      </p:sp>
      <p:pic>
        <p:nvPicPr>
          <p:cNvPr id="5" name="Picture 4" descr="Montelli_et_al_plumes_1.jpg"/>
          <p:cNvPicPr>
            <a:picLocks noChangeAspect="1"/>
          </p:cNvPicPr>
          <p:nvPr/>
        </p:nvPicPr>
        <p:blipFill>
          <a:blip r:embed="rId2" cstate="print"/>
          <a:stretch>
            <a:fillRect/>
          </a:stretch>
        </p:blipFill>
        <p:spPr>
          <a:xfrm>
            <a:off x="792000" y="1714488"/>
            <a:ext cx="7626174" cy="4500000"/>
          </a:xfrm>
          <a:prstGeom prst="rect">
            <a:avLst/>
          </a:prstGeom>
        </p:spPr>
      </p:pic>
      <p:pic>
        <p:nvPicPr>
          <p:cNvPr id="6" name="Picture 5" descr="Montelli_et_al_plumes_2.jpg"/>
          <p:cNvPicPr>
            <a:picLocks noChangeAspect="1"/>
          </p:cNvPicPr>
          <p:nvPr/>
        </p:nvPicPr>
        <p:blipFill>
          <a:blip r:embed="rId3" cstate="print"/>
          <a:stretch>
            <a:fillRect/>
          </a:stretch>
        </p:blipFill>
        <p:spPr>
          <a:xfrm>
            <a:off x="792000" y="1809320"/>
            <a:ext cx="7596980" cy="4500000"/>
          </a:xfrm>
          <a:prstGeom prst="rect">
            <a:avLst/>
          </a:prstGeom>
        </p:spPr>
      </p:pic>
      <p:sp>
        <p:nvSpPr>
          <p:cNvPr id="8" name="Text Box 3"/>
          <p:cNvSpPr txBox="1">
            <a:spLocks noChangeArrowheads="1"/>
          </p:cNvSpPr>
          <p:nvPr/>
        </p:nvSpPr>
        <p:spPr bwMode="auto">
          <a:xfrm>
            <a:off x="214282" y="848906"/>
            <a:ext cx="8715436" cy="400110"/>
          </a:xfrm>
          <a:prstGeom prst="rect">
            <a:avLst/>
          </a:prstGeom>
          <a:noFill/>
          <a:ln w="9525">
            <a:noFill/>
            <a:miter lim="800000"/>
            <a:headEnd/>
            <a:tailEnd/>
          </a:ln>
          <a:effectLst/>
        </p:spPr>
        <p:txBody>
          <a:bodyPr wrap="square">
            <a:spAutoFit/>
          </a:bodyPr>
          <a:lstStyle/>
          <a:p>
            <a:pPr algn="just"/>
            <a:r>
              <a:rPr lang="en-US" sz="2000" dirty="0" smtClean="0">
                <a:solidFill>
                  <a:srgbClr val="002060"/>
                </a:solidFill>
                <a:latin typeface="Arial" pitchFamily="34" charset="0"/>
                <a:cs typeface="Arial" pitchFamily="34" charset="0"/>
              </a:rPr>
              <a:t>Finite frequency tomography: several source depths, depending on location</a:t>
            </a:r>
            <a:endParaRPr lang="en-US" sz="2000" dirty="0">
              <a:solidFill>
                <a:srgbClr val="002060"/>
              </a:solidFill>
              <a:latin typeface="Arial" pitchFamily="34" charset="0"/>
              <a:cs typeface="Arial" pitchFamily="34" charset="0"/>
            </a:endParaRPr>
          </a:p>
        </p:txBody>
      </p:sp>
      <p:sp>
        <p:nvSpPr>
          <p:cNvPr id="9" name="Text Box 3"/>
          <p:cNvSpPr txBox="1">
            <a:spLocks noChangeArrowheads="1"/>
          </p:cNvSpPr>
          <p:nvPr/>
        </p:nvSpPr>
        <p:spPr bwMode="auto">
          <a:xfrm>
            <a:off x="1285852" y="1506270"/>
            <a:ext cx="2928958" cy="338554"/>
          </a:xfrm>
          <a:prstGeom prst="rect">
            <a:avLst/>
          </a:prstGeom>
          <a:noFill/>
          <a:ln w="9525">
            <a:noFill/>
            <a:miter lim="800000"/>
            <a:headEnd/>
            <a:tailEnd/>
          </a:ln>
          <a:effectLst/>
        </p:spPr>
        <p:txBody>
          <a:bodyPr wrap="square">
            <a:spAutoFit/>
          </a:bodyPr>
          <a:lstStyle/>
          <a:p>
            <a:pPr algn="just"/>
            <a:r>
              <a:rPr lang="en-US" sz="1600" i="1" dirty="0" smtClean="0">
                <a:solidFill>
                  <a:srgbClr val="002060"/>
                </a:solidFill>
                <a:latin typeface="Arial" pitchFamily="34" charset="0"/>
                <a:cs typeface="Arial" pitchFamily="34" charset="0"/>
              </a:rPr>
              <a:t>Lower mantle, CMB</a:t>
            </a:r>
            <a:endParaRPr lang="en-US" sz="1600" i="1" dirty="0">
              <a:solidFill>
                <a:srgbClr val="002060"/>
              </a:solidFill>
              <a:latin typeface="Arial" pitchFamily="34" charset="0"/>
              <a:cs typeface="Arial" pitchFamily="34" charset="0"/>
            </a:endParaRPr>
          </a:p>
        </p:txBody>
      </p:sp>
      <p:sp>
        <p:nvSpPr>
          <p:cNvPr id="10" name="Text Box 3"/>
          <p:cNvSpPr txBox="1">
            <a:spLocks noChangeArrowheads="1"/>
          </p:cNvSpPr>
          <p:nvPr/>
        </p:nvSpPr>
        <p:spPr bwMode="auto">
          <a:xfrm>
            <a:off x="5072066" y="1506270"/>
            <a:ext cx="2286016" cy="338554"/>
          </a:xfrm>
          <a:prstGeom prst="rect">
            <a:avLst/>
          </a:prstGeom>
          <a:noFill/>
          <a:ln w="9525">
            <a:noFill/>
            <a:miter lim="800000"/>
            <a:headEnd/>
            <a:tailEnd/>
          </a:ln>
          <a:effectLst/>
        </p:spPr>
        <p:txBody>
          <a:bodyPr wrap="square">
            <a:spAutoFit/>
          </a:bodyPr>
          <a:lstStyle/>
          <a:p>
            <a:pPr algn="just"/>
            <a:r>
              <a:rPr lang="en-US" sz="1600" i="1" dirty="0" smtClean="0">
                <a:solidFill>
                  <a:srgbClr val="002060"/>
                </a:solidFill>
                <a:latin typeface="Arial" pitchFamily="34" charset="0"/>
                <a:cs typeface="Arial" pitchFamily="34" charset="0"/>
              </a:rPr>
              <a:t>Upper mantle</a:t>
            </a:r>
            <a:endParaRPr lang="en-US" sz="1600" i="1" dirty="0">
              <a:solidFill>
                <a:srgbClr val="002060"/>
              </a:solidFill>
              <a:latin typeface="Arial" pitchFamily="34" charset="0"/>
              <a:cs typeface="Arial" pitchFamily="34" charset="0"/>
            </a:endParaRPr>
          </a:p>
        </p:txBody>
      </p:sp>
      <p:sp>
        <p:nvSpPr>
          <p:cNvPr id="13" name="Rectangle 1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14" name="Title 4"/>
          <p:cNvSpPr>
            <a:spLocks noGrp="1"/>
          </p:cNvSpPr>
          <p:nvPr>
            <p:ph type="title"/>
          </p:nvPr>
        </p:nvSpPr>
        <p:spPr>
          <a:xfrm>
            <a:off x="251520" y="71414"/>
            <a:ext cx="8606760" cy="561228"/>
          </a:xfrm>
        </p:spPr>
        <p:txBody>
          <a:bodyPr>
            <a:noAutofit/>
          </a:bodyPr>
          <a:lstStyle/>
          <a:p>
            <a:pPr algn="just"/>
            <a:r>
              <a:rPr lang="fr-CH" sz="3600" dirty="0" smtClean="0">
                <a:solidFill>
                  <a:schemeClr val="bg1"/>
                </a:solidFill>
              </a:rPr>
              <a:t>Hot </a:t>
            </a:r>
            <a:r>
              <a:rPr lang="fr-CH" sz="3600" dirty="0" err="1" smtClean="0">
                <a:solidFill>
                  <a:schemeClr val="bg1"/>
                </a:solidFill>
              </a:rPr>
              <a:t>sptos</a:t>
            </a:r>
            <a:r>
              <a:rPr lang="fr-CH" sz="3600" dirty="0" smtClean="0">
                <a:solidFill>
                  <a:schemeClr val="bg1"/>
                </a:solidFill>
              </a:rPr>
              <a:t> and plumes: observations</a:t>
            </a:r>
            <a:endParaRPr lang="en-US" sz="3600" dirty="0">
              <a:solidFill>
                <a:schemeClr val="bg1"/>
              </a:solidFill>
            </a:endParaRPr>
          </a:p>
        </p:txBody>
      </p:sp>
    </p:spTree>
    <p:extLst>
      <p:ext uri="{BB962C8B-B14F-4D97-AF65-F5344CB8AC3E}">
        <p14:creationId xmlns:p14="http://schemas.microsoft.com/office/powerpoint/2010/main" val="358767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4"/>
          <p:cNvSpPr>
            <a:spLocks noGrp="1"/>
          </p:cNvSpPr>
          <p:nvPr>
            <p:ph type="title"/>
          </p:nvPr>
        </p:nvSpPr>
        <p:spPr>
          <a:xfrm>
            <a:off x="251520" y="71414"/>
            <a:ext cx="5463480" cy="561228"/>
          </a:xfrm>
        </p:spPr>
        <p:txBody>
          <a:bodyPr>
            <a:noAutofit/>
          </a:bodyPr>
          <a:lstStyle/>
          <a:p>
            <a:pPr algn="just"/>
            <a:r>
              <a:rPr lang="fr-CH" sz="3600" dirty="0" smtClean="0">
                <a:solidFill>
                  <a:schemeClr val="bg1"/>
                </a:solidFill>
              </a:rPr>
              <a:t>Large </a:t>
            </a:r>
            <a:r>
              <a:rPr lang="fr-CH" sz="3600" dirty="0" err="1" smtClean="0">
                <a:solidFill>
                  <a:schemeClr val="bg1"/>
                </a:solidFill>
              </a:rPr>
              <a:t>igneous</a:t>
            </a:r>
            <a:r>
              <a:rPr lang="fr-CH" sz="3600" dirty="0" smtClean="0">
                <a:solidFill>
                  <a:schemeClr val="bg1"/>
                </a:solidFill>
              </a:rPr>
              <a:t> provinces</a:t>
            </a:r>
            <a:endParaRPr lang="en-US" sz="36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209800"/>
            <a:ext cx="7162800" cy="4476750"/>
          </a:xfrm>
          <a:prstGeom prst="rect">
            <a:avLst/>
          </a:prstGeom>
        </p:spPr>
      </p:pic>
      <p:sp>
        <p:nvSpPr>
          <p:cNvPr id="5" name="Text Box 3"/>
          <p:cNvSpPr txBox="1">
            <a:spLocks noChangeArrowheads="1"/>
          </p:cNvSpPr>
          <p:nvPr/>
        </p:nvSpPr>
        <p:spPr bwMode="auto">
          <a:xfrm>
            <a:off x="152400" y="1639151"/>
            <a:ext cx="8772556" cy="400110"/>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Allowed accumulation of  thick lava layers, over up to a few kilometers.</a:t>
            </a:r>
            <a:endParaRPr lang="en-US" sz="2000" dirty="0">
              <a:solidFill>
                <a:srgbClr val="002060"/>
              </a:solidFill>
              <a:latin typeface="Arial" pitchFamily="34" charset="0"/>
              <a:cs typeface="Arial" pitchFamily="34" charset="0"/>
            </a:endParaRPr>
          </a:p>
        </p:txBody>
      </p:sp>
      <p:sp>
        <p:nvSpPr>
          <p:cNvPr id="6" name="Text Box 3"/>
          <p:cNvSpPr txBox="1">
            <a:spLocks noChangeArrowheads="1"/>
          </p:cNvSpPr>
          <p:nvPr/>
        </p:nvSpPr>
        <p:spPr bwMode="auto">
          <a:xfrm>
            <a:off x="152400" y="838200"/>
            <a:ext cx="8772556" cy="677108"/>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dirty="0" smtClean="0">
                <a:solidFill>
                  <a:srgbClr val="002060"/>
                </a:solidFill>
                <a:latin typeface="Arial" pitchFamily="34" charset="0"/>
                <a:cs typeface="Arial" pitchFamily="34" charset="0"/>
              </a:rPr>
              <a:t>C</a:t>
            </a:r>
            <a:r>
              <a:rPr lang="en-US" sz="1800" dirty="0" smtClean="0">
                <a:solidFill>
                  <a:srgbClr val="002060"/>
                </a:solidFill>
                <a:latin typeface="Arial" pitchFamily="34" charset="0"/>
                <a:cs typeface="Arial" pitchFamily="34" charset="0"/>
              </a:rPr>
              <a:t>ontinental flood </a:t>
            </a:r>
            <a:r>
              <a:rPr lang="en-US" dirty="0">
                <a:solidFill>
                  <a:srgbClr val="002060"/>
                </a:solidFill>
                <a:latin typeface="Arial" pitchFamily="34" charset="0"/>
                <a:cs typeface="Arial" pitchFamily="34" charset="0"/>
              </a:rPr>
              <a:t>basalts: </a:t>
            </a:r>
            <a:r>
              <a:rPr lang="en-US" dirty="0" smtClean="0">
                <a:solidFill>
                  <a:srgbClr val="002060"/>
                </a:solidFill>
                <a:latin typeface="Arial" pitchFamily="34" charset="0"/>
                <a:cs typeface="Arial" pitchFamily="34" charset="0"/>
              </a:rPr>
              <a:t>intense </a:t>
            </a:r>
            <a:r>
              <a:rPr lang="en-US" dirty="0">
                <a:solidFill>
                  <a:srgbClr val="002060"/>
                </a:solidFill>
                <a:latin typeface="Arial" pitchFamily="34" charset="0"/>
                <a:cs typeface="Arial" pitchFamily="34" charset="0"/>
              </a:rPr>
              <a:t>intraplate volcanism</a:t>
            </a:r>
            <a:r>
              <a:rPr lang="en-US" dirty="0" smtClean="0">
                <a:solidFill>
                  <a:srgbClr val="002060"/>
                </a:solidFill>
                <a:latin typeface="Arial" pitchFamily="34" charset="0"/>
                <a:cs typeface="Arial" pitchFamily="34" charset="0"/>
              </a:rPr>
              <a:t>, with succession of very active periods (with effusion rate10</a:t>
            </a:r>
            <a:r>
              <a:rPr lang="en-US" baseline="30000" dirty="0" smtClean="0">
                <a:solidFill>
                  <a:srgbClr val="002060"/>
                </a:solidFill>
                <a:latin typeface="Arial" pitchFamily="34" charset="0"/>
                <a:cs typeface="Arial" pitchFamily="34" charset="0"/>
              </a:rPr>
              <a:t>6</a:t>
            </a:r>
            <a:r>
              <a:rPr lang="en-US" dirty="0" smtClean="0">
                <a:solidFill>
                  <a:srgbClr val="002060"/>
                </a:solidFill>
                <a:latin typeface="Arial" pitchFamily="34" charset="0"/>
                <a:cs typeface="Arial" pitchFamily="34" charset="0"/>
              </a:rPr>
              <a:t> m</a:t>
            </a:r>
            <a:r>
              <a:rPr lang="en-US" baseline="30000" dirty="0" smtClean="0">
                <a:solidFill>
                  <a:srgbClr val="002060"/>
                </a:solidFill>
                <a:latin typeface="Arial" pitchFamily="34" charset="0"/>
                <a:cs typeface="Arial" pitchFamily="34" charset="0"/>
              </a:rPr>
              <a:t>3</a:t>
            </a:r>
            <a:r>
              <a:rPr lang="en-US" dirty="0" smtClean="0">
                <a:solidFill>
                  <a:srgbClr val="002060"/>
                </a:solidFill>
                <a:latin typeface="Arial" pitchFamily="34" charset="0"/>
                <a:cs typeface="Arial" pitchFamily="34" charset="0"/>
              </a:rPr>
              <a:t>/s) and quiet periods of ~10000 </a:t>
            </a:r>
            <a:r>
              <a:rPr lang="en-US" dirty="0" err="1" smtClean="0">
                <a:solidFill>
                  <a:srgbClr val="002060"/>
                </a:solidFill>
                <a:latin typeface="Arial" pitchFamily="34" charset="0"/>
                <a:cs typeface="Arial" pitchFamily="34" charset="0"/>
              </a:rPr>
              <a:t>yrs</a:t>
            </a:r>
            <a:r>
              <a:rPr lang="en-US" dirty="0" smtClean="0">
                <a:solidFill>
                  <a:srgbClr val="002060"/>
                </a:solidFill>
                <a:latin typeface="Arial" pitchFamily="34" charset="0"/>
                <a:cs typeface="Arial" pitchFamily="34" charset="0"/>
              </a:rPr>
              <a:t>   </a:t>
            </a:r>
            <a:endParaRPr lang="en-US" sz="20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710262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362200"/>
            <a:ext cx="7996961" cy="4114800"/>
          </a:xfrm>
          <a:prstGeom prst="rect">
            <a:avLst/>
          </a:prstGeom>
        </p:spPr>
      </p:pic>
      <p:sp>
        <p:nvSpPr>
          <p:cNvPr id="4" name="Rectangle 3"/>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4"/>
          <p:cNvSpPr txBox="1">
            <a:spLocks/>
          </p:cNvSpPr>
          <p:nvPr/>
        </p:nvSpPr>
        <p:spPr>
          <a:xfrm>
            <a:off x="251520" y="71414"/>
            <a:ext cx="8663880" cy="5612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fr-CH" sz="3600" dirty="0" smtClean="0">
                <a:solidFill>
                  <a:schemeClr val="bg1"/>
                </a:solidFill>
              </a:rPr>
              <a:t>Large </a:t>
            </a:r>
            <a:r>
              <a:rPr lang="fr-CH" sz="3600" dirty="0" err="1" smtClean="0">
                <a:solidFill>
                  <a:schemeClr val="bg1"/>
                </a:solidFill>
              </a:rPr>
              <a:t>igneous</a:t>
            </a:r>
            <a:r>
              <a:rPr lang="fr-CH" sz="3600" dirty="0" smtClean="0">
                <a:solidFill>
                  <a:schemeClr val="bg1"/>
                </a:solidFill>
              </a:rPr>
              <a:t> provinces and plumes</a:t>
            </a:r>
            <a:endParaRPr lang="en-US" sz="3600" dirty="0">
              <a:solidFill>
                <a:schemeClr val="bg1"/>
              </a:solidFill>
            </a:endParaRPr>
          </a:p>
        </p:txBody>
      </p:sp>
      <p:sp>
        <p:nvSpPr>
          <p:cNvPr id="6" name="Text Box 3"/>
          <p:cNvSpPr txBox="1">
            <a:spLocks noChangeArrowheads="1"/>
          </p:cNvSpPr>
          <p:nvPr/>
        </p:nvSpPr>
        <p:spPr bwMode="auto">
          <a:xfrm>
            <a:off x="152400" y="999292"/>
            <a:ext cx="8772556" cy="677108"/>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a:t>
            </a:r>
            <a:r>
              <a:rPr lang="en-US" dirty="0" smtClean="0">
                <a:solidFill>
                  <a:srgbClr val="002060"/>
                </a:solidFill>
                <a:latin typeface="Arial" pitchFamily="34" charset="0"/>
                <a:cs typeface="Arial" pitchFamily="34" charset="0"/>
              </a:rPr>
              <a:t>Large igneous provinces may be related to the arrival at the surface of mantle plumes heads, triggering intense volcanism.</a:t>
            </a:r>
            <a:endParaRPr lang="en-US" sz="20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6731824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4"/>
          <p:cNvSpPr>
            <a:spLocks noGrp="1"/>
          </p:cNvSpPr>
          <p:nvPr>
            <p:ph type="title"/>
          </p:nvPr>
        </p:nvSpPr>
        <p:spPr>
          <a:xfrm>
            <a:off x="251520" y="71414"/>
            <a:ext cx="5463480" cy="561228"/>
          </a:xfrm>
        </p:spPr>
        <p:txBody>
          <a:bodyPr>
            <a:noAutofit/>
          </a:bodyPr>
          <a:lstStyle/>
          <a:p>
            <a:pPr algn="just"/>
            <a:r>
              <a:rPr lang="fr-CH" sz="3600" dirty="0" err="1" smtClean="0">
                <a:solidFill>
                  <a:schemeClr val="bg1"/>
                </a:solidFill>
              </a:rPr>
              <a:t>Deccan’s</a:t>
            </a:r>
            <a:r>
              <a:rPr lang="fr-CH" sz="3600" dirty="0" smtClean="0">
                <a:solidFill>
                  <a:schemeClr val="bg1"/>
                </a:solidFill>
              </a:rPr>
              <a:t> </a:t>
            </a:r>
            <a:r>
              <a:rPr lang="fr-CH" sz="3600" dirty="0" err="1" smtClean="0">
                <a:solidFill>
                  <a:schemeClr val="bg1"/>
                </a:solidFill>
              </a:rPr>
              <a:t>trapps</a:t>
            </a:r>
            <a:endParaRPr lang="en-US" sz="360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785770"/>
            <a:ext cx="4114800" cy="29052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157423"/>
            <a:ext cx="3429000" cy="2280285"/>
          </a:xfrm>
          <a:prstGeom prst="rect">
            <a:avLst/>
          </a:prstGeom>
        </p:spPr>
      </p:pic>
      <p:sp>
        <p:nvSpPr>
          <p:cNvPr id="7" name="Text Box 3"/>
          <p:cNvSpPr txBox="1">
            <a:spLocks noChangeArrowheads="1"/>
          </p:cNvSpPr>
          <p:nvPr/>
        </p:nvSpPr>
        <p:spPr bwMode="auto">
          <a:xfrm>
            <a:off x="194815" y="914400"/>
            <a:ext cx="4226037" cy="2677656"/>
          </a:xfrm>
          <a:prstGeom prst="rect">
            <a:avLst/>
          </a:prstGeom>
          <a:noFill/>
          <a:ln w="9525">
            <a:noFill/>
            <a:miter lim="800000"/>
            <a:headEnd/>
            <a:tailEnd/>
          </a:ln>
          <a:effectLst/>
        </p:spPr>
        <p:txBody>
          <a:bodyPr wrap="square">
            <a:spAutoFit/>
          </a:bodyPr>
          <a:lstStyle/>
          <a:p>
            <a:pPr algn="just"/>
            <a:r>
              <a:rPr lang="en-US" sz="1100" dirty="0" smtClean="0">
                <a:latin typeface="Wingdings" pitchFamily="2" charset="2"/>
                <a:cs typeface="Arial" pitchFamily="34" charset="0"/>
              </a:rPr>
              <a:t>l</a:t>
            </a:r>
            <a:r>
              <a:rPr lang="en-US" sz="2000" dirty="0" smtClean="0">
                <a:solidFill>
                  <a:srgbClr val="002060"/>
                </a:solidFill>
                <a:latin typeface="Arial" pitchFamily="34" charset="0"/>
                <a:cs typeface="Arial" pitchFamily="34" charset="0"/>
              </a:rPr>
              <a:t> In north-west India.</a:t>
            </a:r>
          </a:p>
          <a:p>
            <a:pPr algn="just"/>
            <a:endParaRPr lang="en-US" sz="2000" dirty="0" smtClean="0">
              <a:solidFill>
                <a:srgbClr val="002060"/>
              </a:solidFill>
              <a:latin typeface="Arial" pitchFamily="34" charset="0"/>
              <a:cs typeface="Arial" pitchFamily="34" charset="0"/>
            </a:endParaRPr>
          </a:p>
          <a:p>
            <a:pPr algn="just"/>
            <a:r>
              <a:rPr lang="en-US" sz="1100" dirty="0">
                <a:latin typeface="Wingdings" pitchFamily="2" charset="2"/>
                <a:cs typeface="Arial" pitchFamily="34" charset="0"/>
              </a:rPr>
              <a:t>l</a:t>
            </a:r>
            <a:r>
              <a:rPr lang="en-US" sz="24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Pilling of lava layers with total thickness up to 3 km in some places.</a:t>
            </a:r>
            <a:endParaRPr lang="en-US" sz="2000" dirty="0">
              <a:solidFill>
                <a:srgbClr val="002060"/>
              </a:solidFill>
              <a:latin typeface="Arial" pitchFamily="34" charset="0"/>
              <a:cs typeface="Arial" pitchFamily="34" charset="0"/>
            </a:endParaRPr>
          </a:p>
          <a:p>
            <a:pPr algn="just"/>
            <a:endParaRPr lang="en-US" sz="2000" dirty="0" smtClean="0">
              <a:solidFill>
                <a:srgbClr val="002060"/>
              </a:solidFill>
              <a:latin typeface="Arial" pitchFamily="34" charset="0"/>
              <a:cs typeface="Arial" pitchFamily="34" charset="0"/>
            </a:endParaRPr>
          </a:p>
          <a:p>
            <a:pPr algn="just"/>
            <a:r>
              <a:rPr lang="en-US" sz="1100" dirty="0">
                <a:latin typeface="Wingdings" pitchFamily="2" charset="2"/>
                <a:cs typeface="Arial" pitchFamily="34" charset="0"/>
              </a:rPr>
              <a:t>l</a:t>
            </a:r>
            <a:r>
              <a:rPr lang="en-US" sz="24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Aged ~65 </a:t>
            </a:r>
            <a:r>
              <a:rPr lang="en-US" sz="2000" dirty="0" err="1" smtClean="0">
                <a:solidFill>
                  <a:srgbClr val="002060"/>
                </a:solidFill>
                <a:latin typeface="Arial" pitchFamily="34" charset="0"/>
                <a:cs typeface="Arial" pitchFamily="34" charset="0"/>
              </a:rPr>
              <a:t>Myr</a:t>
            </a:r>
            <a:r>
              <a:rPr lang="en-US" sz="2000" dirty="0" smtClean="0">
                <a:solidFill>
                  <a:srgbClr val="002060"/>
                </a:solidFill>
                <a:latin typeface="Arial" pitchFamily="34" charset="0"/>
                <a:cs typeface="Arial" pitchFamily="34" charset="0"/>
              </a:rPr>
              <a:t> : may be the cause of dinosaurs’ extinction.</a:t>
            </a:r>
            <a:endParaRPr lang="en-US" sz="2000" dirty="0">
              <a:solidFill>
                <a:srgbClr val="002060"/>
              </a:solidFill>
              <a:latin typeface="Arial" pitchFamily="34" charset="0"/>
              <a:cs typeface="Arial"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4190814"/>
            <a:ext cx="4676820" cy="2362386"/>
          </a:xfrm>
          <a:prstGeom prst="rect">
            <a:avLst/>
          </a:prstGeom>
        </p:spPr>
      </p:pic>
    </p:spTree>
    <p:extLst>
      <p:ext uri="{BB962C8B-B14F-4D97-AF65-F5344CB8AC3E}">
        <p14:creationId xmlns:p14="http://schemas.microsoft.com/office/powerpoint/2010/main" val="38913832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4"/>
          <p:cNvSpPr>
            <a:spLocks noGrp="1"/>
          </p:cNvSpPr>
          <p:nvPr>
            <p:ph type="title"/>
          </p:nvPr>
        </p:nvSpPr>
        <p:spPr>
          <a:xfrm>
            <a:off x="251520" y="71414"/>
            <a:ext cx="8740080" cy="561228"/>
          </a:xfrm>
        </p:spPr>
        <p:txBody>
          <a:bodyPr>
            <a:noAutofit/>
          </a:bodyPr>
          <a:lstStyle/>
          <a:p>
            <a:pPr algn="just"/>
            <a:r>
              <a:rPr lang="fr-CH" sz="3600" dirty="0" smtClean="0">
                <a:solidFill>
                  <a:schemeClr val="bg1"/>
                </a:solidFill>
              </a:rPr>
              <a:t>Continental flood </a:t>
            </a:r>
            <a:r>
              <a:rPr lang="fr-CH" sz="3600" dirty="0" err="1" smtClean="0">
                <a:solidFill>
                  <a:schemeClr val="bg1"/>
                </a:solidFill>
              </a:rPr>
              <a:t>basalts</a:t>
            </a:r>
            <a:r>
              <a:rPr lang="fr-CH" sz="3600" dirty="0" smtClean="0">
                <a:solidFill>
                  <a:schemeClr val="bg1"/>
                </a:solidFill>
              </a:rPr>
              <a:t> and </a:t>
            </a:r>
            <a:r>
              <a:rPr lang="fr-CH" sz="3600" dirty="0" err="1" smtClean="0">
                <a:solidFill>
                  <a:schemeClr val="bg1"/>
                </a:solidFill>
              </a:rPr>
              <a:t>ecological</a:t>
            </a:r>
            <a:r>
              <a:rPr lang="fr-CH" sz="3600" dirty="0" smtClean="0">
                <a:solidFill>
                  <a:schemeClr val="bg1"/>
                </a:solidFill>
              </a:rPr>
              <a:t> crises </a:t>
            </a:r>
            <a:endParaRPr lang="en-US" sz="3600"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575" y="1524000"/>
            <a:ext cx="5022850" cy="4789879"/>
          </a:xfrm>
          <a:prstGeom prst="rect">
            <a:avLst/>
          </a:prstGeom>
        </p:spPr>
      </p:pic>
    </p:spTree>
    <p:extLst>
      <p:ext uri="{BB962C8B-B14F-4D97-AF65-F5344CB8AC3E}">
        <p14:creationId xmlns:p14="http://schemas.microsoft.com/office/powerpoint/2010/main" val="16402192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plage.jpg"/>
          <p:cNvPicPr>
            <a:picLocks noChangeAspect="1"/>
          </p:cNvPicPr>
          <p:nvPr/>
        </p:nvPicPr>
        <p:blipFill>
          <a:blip r:embed="rId2" cstate="print"/>
          <a:stretch>
            <a:fillRect/>
          </a:stretch>
        </p:blipFill>
        <p:spPr>
          <a:xfrm>
            <a:off x="1981200" y="1524000"/>
            <a:ext cx="5181600" cy="4114800"/>
          </a:xfrm>
          <a:prstGeom prst="rect">
            <a:avLst/>
          </a:prstGeom>
          <a:effectLst>
            <a:outerShdw blurRad="50800" dist="63500" dir="2700000" algn="tl" rotWithShape="0">
              <a:prstClr val="black">
                <a:alpha val="40000"/>
              </a:prstClr>
            </a:outerShdw>
          </a:effectLst>
        </p:spPr>
      </p:pic>
      <p:sp>
        <p:nvSpPr>
          <p:cNvPr id="5" name="Title 6"/>
          <p:cNvSpPr>
            <a:spLocks noGrp="1"/>
          </p:cNvSpPr>
          <p:nvPr>
            <p:ph type="title"/>
          </p:nvPr>
        </p:nvSpPr>
        <p:spPr>
          <a:xfrm>
            <a:off x="1143000" y="357172"/>
            <a:ext cx="6781800" cy="633428"/>
          </a:xfrm>
        </p:spPr>
        <p:txBody>
          <a:bodyPr>
            <a:noAutofit/>
          </a:bodyPr>
          <a:lstStyle/>
          <a:p>
            <a:r>
              <a:rPr lang="en-US" sz="3600" kern="1200" dirty="0" smtClean="0">
                <a:solidFill>
                  <a:srgbClr val="C00000"/>
                </a:solidFill>
                <a:latin typeface="Arial" panose="020B0604020202020204" pitchFamily="34" charset="0"/>
                <a:cs typeface="Arial" panose="020B0604020202020204" pitchFamily="34" charset="0"/>
              </a:rPr>
              <a:t>Thermal convection</a:t>
            </a:r>
            <a:endParaRPr lang="fr-CH"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67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5" name="Title 6"/>
          <p:cNvSpPr>
            <a:spLocks noGrp="1"/>
          </p:cNvSpPr>
          <p:nvPr>
            <p:ph type="title"/>
          </p:nvPr>
        </p:nvSpPr>
        <p:spPr>
          <a:xfrm>
            <a:off x="214282" y="142828"/>
            <a:ext cx="8534182" cy="489790"/>
          </a:xfrm>
        </p:spPr>
        <p:txBody>
          <a:bodyPr>
            <a:noAutofit/>
          </a:bodyPr>
          <a:lstStyle/>
          <a:p>
            <a:pPr algn="l"/>
            <a:r>
              <a:rPr lang="fr-CH" sz="3600" dirty="0" err="1" smtClean="0">
                <a:solidFill>
                  <a:schemeClr val="bg1"/>
                </a:solidFill>
                <a:cs typeface="Arial" pitchFamily="34" charset="0"/>
              </a:rPr>
              <a:t>Other</a:t>
            </a:r>
            <a:r>
              <a:rPr lang="fr-CH" sz="3600" dirty="0" smtClean="0">
                <a:solidFill>
                  <a:schemeClr val="bg1"/>
                </a:solidFill>
                <a:cs typeface="Arial" pitchFamily="34" charset="0"/>
              </a:rPr>
              <a:t> </a:t>
            </a:r>
            <a:r>
              <a:rPr lang="fr-CH" sz="3600" dirty="0" err="1" smtClean="0">
                <a:solidFill>
                  <a:schemeClr val="bg1"/>
                </a:solidFill>
                <a:cs typeface="Arial" pitchFamily="34" charset="0"/>
              </a:rPr>
              <a:t>examples</a:t>
            </a:r>
            <a:endParaRPr lang="fr-CH" sz="3200" i="1" dirty="0">
              <a:solidFill>
                <a:schemeClr val="bg1"/>
              </a:solidFill>
              <a:cs typeface="Arial"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4421644"/>
            <a:ext cx="3555028" cy="2167700"/>
          </a:xfrm>
          <a:prstGeom prst="rect">
            <a:avLst/>
          </a:prstGeom>
        </p:spPr>
      </p:pic>
      <p:sp>
        <p:nvSpPr>
          <p:cNvPr id="7" name="Text Box 6"/>
          <p:cNvSpPr txBox="1">
            <a:spLocks noChangeArrowheads="1"/>
          </p:cNvSpPr>
          <p:nvPr/>
        </p:nvSpPr>
        <p:spPr bwMode="auto">
          <a:xfrm>
            <a:off x="4858759" y="3894574"/>
            <a:ext cx="3523241" cy="400110"/>
          </a:xfrm>
          <a:prstGeom prst="rect">
            <a:avLst/>
          </a:prstGeom>
          <a:noFill/>
          <a:ln w="9525">
            <a:noFill/>
            <a:miter lim="800000"/>
            <a:headEnd/>
            <a:tailEnd/>
          </a:ln>
          <a:effectLst/>
        </p:spPr>
        <p:txBody>
          <a:bodyPr wrap="square">
            <a:spAutoFit/>
          </a:bodyPr>
          <a:lstStyle/>
          <a:p>
            <a:pPr algn="just">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cs typeface="Arial" pitchFamily="34" charset="0"/>
              </a:rPr>
              <a:t>Relaxing on a bed of nails</a:t>
            </a:r>
          </a:p>
        </p:txBody>
      </p:sp>
      <p:sp>
        <p:nvSpPr>
          <p:cNvPr id="8" name="Text Box 6"/>
          <p:cNvSpPr txBox="1">
            <a:spLocks noChangeArrowheads="1"/>
          </p:cNvSpPr>
          <p:nvPr/>
        </p:nvSpPr>
        <p:spPr bwMode="auto">
          <a:xfrm>
            <a:off x="457200" y="3813132"/>
            <a:ext cx="3342921" cy="400110"/>
          </a:xfrm>
          <a:prstGeom prst="rect">
            <a:avLst/>
          </a:prstGeom>
          <a:noFill/>
          <a:ln w="9525">
            <a:noFill/>
            <a:miter lim="800000"/>
            <a:headEnd/>
            <a:tailEnd/>
          </a:ln>
          <a:effectLst/>
        </p:spPr>
        <p:txBody>
          <a:bodyPr wrap="square">
            <a:spAutoFit/>
          </a:bodyPr>
          <a:lstStyle/>
          <a:p>
            <a:pPr algn="just">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cs typeface="Arial" pitchFamily="34" charset="0"/>
              </a:rPr>
              <a:t>The feet of elephants</a:t>
            </a:r>
          </a:p>
        </p:txBody>
      </p:sp>
      <p:sp>
        <p:nvSpPr>
          <p:cNvPr id="9" name="Text Box 6"/>
          <p:cNvSpPr txBox="1">
            <a:spLocks noChangeArrowheads="1"/>
          </p:cNvSpPr>
          <p:nvPr/>
        </p:nvSpPr>
        <p:spPr bwMode="auto">
          <a:xfrm>
            <a:off x="457200" y="857184"/>
            <a:ext cx="3342921" cy="400110"/>
          </a:xfrm>
          <a:prstGeom prst="rect">
            <a:avLst/>
          </a:prstGeom>
          <a:noFill/>
          <a:ln w="9525">
            <a:noFill/>
            <a:miter lim="800000"/>
            <a:headEnd/>
            <a:tailEnd/>
          </a:ln>
          <a:effectLst/>
        </p:spPr>
        <p:txBody>
          <a:bodyPr wrap="square">
            <a:spAutoFit/>
          </a:bodyPr>
          <a:lstStyle/>
          <a:p>
            <a:pPr algn="just">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cs typeface="Arial" pitchFamily="34" charset="0"/>
              </a:rPr>
              <a:t>Snowshoes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449132"/>
            <a:ext cx="3342921" cy="223037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34593"/>
            <a:ext cx="3581400" cy="206692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1118" y="1451710"/>
            <a:ext cx="3615941" cy="2032690"/>
          </a:xfrm>
          <a:prstGeom prst="rect">
            <a:avLst/>
          </a:prstGeom>
        </p:spPr>
      </p:pic>
      <p:sp>
        <p:nvSpPr>
          <p:cNvPr id="13" name="Text Box 6"/>
          <p:cNvSpPr txBox="1">
            <a:spLocks noChangeArrowheads="1"/>
          </p:cNvSpPr>
          <p:nvPr/>
        </p:nvSpPr>
        <p:spPr bwMode="auto">
          <a:xfrm>
            <a:off x="4800600" y="839877"/>
            <a:ext cx="2429955" cy="400110"/>
          </a:xfrm>
          <a:prstGeom prst="rect">
            <a:avLst/>
          </a:prstGeom>
          <a:noFill/>
          <a:ln w="9525">
            <a:noFill/>
            <a:miter lim="800000"/>
            <a:headEnd/>
            <a:tailEnd/>
          </a:ln>
          <a:effectLst/>
        </p:spPr>
        <p:txBody>
          <a:bodyPr wrap="square">
            <a:spAutoFit/>
          </a:bodyPr>
          <a:lstStyle/>
          <a:p>
            <a:pPr algn="just">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cs typeface="Arial" pitchFamily="34" charset="0"/>
              </a:rPr>
              <a:t>Ice skating</a:t>
            </a:r>
          </a:p>
        </p:txBody>
      </p:sp>
    </p:spTree>
    <p:extLst>
      <p:ext uri="{BB962C8B-B14F-4D97-AF65-F5344CB8AC3E}">
        <p14:creationId xmlns:p14="http://schemas.microsoft.com/office/powerpoint/2010/main" val="124006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12"/>
          <p:cNvSpPr txBox="1">
            <a:spLocks/>
          </p:cNvSpPr>
          <p:nvPr/>
        </p:nvSpPr>
        <p:spPr>
          <a:xfrm>
            <a:off x="142844" y="142852"/>
            <a:ext cx="7715304" cy="489790"/>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H" sz="3600" i="0" u="none" strike="noStrike" kern="1200" cap="none" spc="0" normalizeH="0" baseline="0" noProof="0" dirty="0" err="1" smtClean="0">
                <a:ln>
                  <a:noFill/>
                </a:ln>
                <a:solidFill>
                  <a:schemeClr val="bg1"/>
                </a:solidFill>
                <a:effectLst/>
                <a:uLnTx/>
                <a:uFillTx/>
                <a:latin typeface="+mj-lt"/>
                <a:ea typeface="+mj-ea"/>
                <a:cs typeface="+mj-cs"/>
              </a:rPr>
              <a:t>Definition</a:t>
            </a:r>
            <a:endParaRPr kumimoji="0" lang="fr-CH" sz="3600" i="0" u="none" strike="noStrike" kern="1200" cap="none" spc="0" normalizeH="0" baseline="0" noProof="0" dirty="0">
              <a:ln>
                <a:noFill/>
              </a:ln>
              <a:solidFill>
                <a:schemeClr val="bg1"/>
              </a:solidFill>
              <a:effectLst/>
              <a:uLnTx/>
              <a:uFillTx/>
              <a:latin typeface="+mj-lt"/>
              <a:ea typeface="+mj-ea"/>
              <a:cs typeface="+mj-cs"/>
            </a:endParaRPr>
          </a:p>
        </p:txBody>
      </p:sp>
      <p:sp>
        <p:nvSpPr>
          <p:cNvPr id="6" name="Rectangle 5"/>
          <p:cNvSpPr/>
          <p:nvPr/>
        </p:nvSpPr>
        <p:spPr>
          <a:xfrm>
            <a:off x="179512" y="1052736"/>
            <a:ext cx="4896544" cy="646331"/>
          </a:xfrm>
          <a:prstGeom prst="rect">
            <a:avLst/>
          </a:prstGeom>
        </p:spPr>
        <p:txBody>
          <a:bodyPr wrap="square">
            <a:spAutoFit/>
          </a:bodyPr>
          <a:lstStyle/>
          <a:p>
            <a:pPr algn="just"/>
            <a:r>
              <a:rPr lang="fr-CH" sz="1100" dirty="0" smtClean="0">
                <a:latin typeface="Wingdings" pitchFamily="2" charset="2"/>
                <a:cs typeface="Arial" pitchFamily="34" charset="0"/>
              </a:rPr>
              <a:t>l</a:t>
            </a:r>
            <a:r>
              <a:rPr lang="fr-CH" sz="1800" dirty="0" smtClean="0">
                <a:solidFill>
                  <a:srgbClr val="002060"/>
                </a:solidFill>
                <a:latin typeface="Arial" pitchFamily="34" charset="0"/>
                <a:cs typeface="Arial" pitchFamily="34" charset="0"/>
              </a:rPr>
              <a:t> Thermal convection </a:t>
            </a:r>
            <a:r>
              <a:rPr lang="fr-CH" sz="1800" dirty="0" err="1" smtClean="0">
                <a:solidFill>
                  <a:srgbClr val="002060"/>
                </a:solidFill>
                <a:latin typeface="Arial" pitchFamily="34" charset="0"/>
                <a:cs typeface="Arial" pitchFamily="34" charset="0"/>
              </a:rPr>
              <a:t>is</a:t>
            </a:r>
            <a:r>
              <a:rPr lang="fr-CH" sz="1800" dirty="0" smtClean="0">
                <a:solidFill>
                  <a:srgbClr val="002060"/>
                </a:solidFill>
                <a:latin typeface="Arial" pitchFamily="34" charset="0"/>
                <a:cs typeface="Arial" pitchFamily="34" charset="0"/>
              </a:rPr>
              <a:t> a mode of </a:t>
            </a:r>
            <a:r>
              <a:rPr lang="fr-CH" sz="1800" dirty="0" err="1" smtClean="0">
                <a:solidFill>
                  <a:srgbClr val="002060"/>
                </a:solidFill>
                <a:latin typeface="Arial" pitchFamily="34" charset="0"/>
                <a:cs typeface="Arial" pitchFamily="34" charset="0"/>
              </a:rPr>
              <a:t>heat</a:t>
            </a:r>
            <a:r>
              <a:rPr lang="fr-CH" sz="1800" dirty="0" smtClean="0">
                <a:solidFill>
                  <a:srgbClr val="002060"/>
                </a:solidFill>
                <a:latin typeface="Arial" pitchFamily="34" charset="0"/>
                <a:cs typeface="Arial" pitchFamily="34" charset="0"/>
              </a:rPr>
              <a:t> </a:t>
            </a:r>
            <a:r>
              <a:rPr lang="fr-CH" sz="1800" dirty="0" err="1" smtClean="0">
                <a:solidFill>
                  <a:srgbClr val="002060"/>
                </a:solidFill>
                <a:latin typeface="Arial" pitchFamily="34" charset="0"/>
                <a:cs typeface="Arial" pitchFamily="34" charset="0"/>
              </a:rPr>
              <a:t>transfer</a:t>
            </a:r>
            <a:r>
              <a:rPr lang="fr-CH" sz="1800" dirty="0" smtClean="0">
                <a:solidFill>
                  <a:srgbClr val="002060"/>
                </a:solidFill>
                <a:latin typeface="Arial" pitchFamily="34" charset="0"/>
                <a:cs typeface="Arial" pitchFamily="34" charset="0"/>
              </a:rPr>
              <a:t> </a:t>
            </a:r>
            <a:r>
              <a:rPr lang="fr-CH" sz="1800" dirty="0" err="1" smtClean="0">
                <a:solidFill>
                  <a:srgbClr val="002060"/>
                </a:solidFill>
                <a:latin typeface="Arial" pitchFamily="34" charset="0"/>
                <a:cs typeface="Arial" pitchFamily="34" charset="0"/>
              </a:rPr>
              <a:t>through</a:t>
            </a:r>
            <a:r>
              <a:rPr lang="fr-CH" sz="1800" dirty="0" smtClean="0">
                <a:solidFill>
                  <a:srgbClr val="002060"/>
                </a:solidFill>
                <a:latin typeface="Arial" pitchFamily="34" charset="0"/>
                <a:cs typeface="Arial" pitchFamily="34" charset="0"/>
              </a:rPr>
              <a:t> advection of mass.</a:t>
            </a:r>
            <a:endParaRPr lang="fr-CH" sz="1800" dirty="0">
              <a:solidFill>
                <a:srgbClr val="002060"/>
              </a:solidFill>
              <a:latin typeface="Arial" pitchFamily="34" charset="0"/>
              <a:cs typeface="Arial" pitchFamily="34" charset="0"/>
            </a:endParaRPr>
          </a:p>
        </p:txBody>
      </p:sp>
      <p:pic>
        <p:nvPicPr>
          <p:cNvPr id="7" name="Picture 6" descr="Convection_casserole.png"/>
          <p:cNvPicPr>
            <a:picLocks noChangeAspect="1"/>
          </p:cNvPicPr>
          <p:nvPr/>
        </p:nvPicPr>
        <p:blipFill>
          <a:blip r:embed="rId2" cstate="print"/>
          <a:stretch>
            <a:fillRect/>
          </a:stretch>
        </p:blipFill>
        <p:spPr>
          <a:xfrm>
            <a:off x="5353611" y="3861048"/>
            <a:ext cx="3394853" cy="2304256"/>
          </a:xfrm>
          <a:prstGeom prst="rect">
            <a:avLst/>
          </a:prstGeom>
        </p:spPr>
      </p:pic>
      <p:sp>
        <p:nvSpPr>
          <p:cNvPr id="8" name="Rectangle 7"/>
          <p:cNvSpPr/>
          <p:nvPr/>
        </p:nvSpPr>
        <p:spPr>
          <a:xfrm>
            <a:off x="179512" y="2132856"/>
            <a:ext cx="4896544" cy="923330"/>
          </a:xfrm>
          <a:prstGeom prst="rect">
            <a:avLst/>
          </a:prstGeom>
        </p:spPr>
        <p:txBody>
          <a:bodyPr wrap="square">
            <a:spAutoFit/>
          </a:bodyPr>
          <a:lstStyle/>
          <a:p>
            <a:pPr algn="just"/>
            <a:r>
              <a:rPr lang="fr-CH" sz="1100" dirty="0" smtClean="0">
                <a:latin typeface="Wingdings" pitchFamily="2" charset="2"/>
                <a:cs typeface="Arial" pitchFamily="34" charset="0"/>
              </a:rPr>
              <a:t>l</a:t>
            </a:r>
            <a:r>
              <a:rPr lang="fr-CH" sz="1800" dirty="0" smtClean="0">
                <a:solidFill>
                  <a:srgbClr val="002060"/>
                </a:solidFill>
                <a:latin typeface="Arial" pitchFamily="34" charset="0"/>
                <a:cs typeface="Arial" pitchFamily="34" charset="0"/>
              </a:rPr>
              <a:t> Source: </a:t>
            </a:r>
            <a:r>
              <a:rPr lang="fr-CH" sz="1800" dirty="0" err="1" smtClean="0">
                <a:solidFill>
                  <a:srgbClr val="002060"/>
                </a:solidFill>
                <a:latin typeface="Arial" pitchFamily="34" charset="0"/>
                <a:cs typeface="Arial" pitchFamily="34" charset="0"/>
              </a:rPr>
              <a:t>lateral</a:t>
            </a:r>
            <a:r>
              <a:rPr lang="fr-CH" sz="1800" dirty="0" smtClean="0">
                <a:solidFill>
                  <a:srgbClr val="002060"/>
                </a:solidFill>
                <a:latin typeface="Arial" pitchFamily="34" charset="0"/>
                <a:cs typeface="Arial" pitchFamily="34" charset="0"/>
              </a:rPr>
              <a:t> variations in </a:t>
            </a:r>
            <a:r>
              <a:rPr lang="fr-CH" sz="1800" dirty="0" err="1" smtClean="0">
                <a:solidFill>
                  <a:srgbClr val="002060"/>
                </a:solidFill>
                <a:latin typeface="Arial" pitchFamily="34" charset="0"/>
                <a:cs typeface="Arial" pitchFamily="34" charset="0"/>
              </a:rPr>
              <a:t>density</a:t>
            </a:r>
            <a:r>
              <a:rPr lang="fr-CH" sz="1800" dirty="0" smtClean="0">
                <a:solidFill>
                  <a:srgbClr val="002060"/>
                </a:solidFill>
                <a:latin typeface="Arial" pitchFamily="34" charset="0"/>
                <a:cs typeface="Arial" pitchFamily="34" charset="0"/>
              </a:rPr>
              <a:t> </a:t>
            </a:r>
            <a:r>
              <a:rPr lang="fr-CH" sz="1800" i="1" dirty="0" smtClean="0">
                <a:solidFill>
                  <a:srgbClr val="002060"/>
                </a:solidFill>
                <a:latin typeface="Arial" pitchFamily="34" charset="0"/>
                <a:cs typeface="Arial" pitchFamily="34" charset="0"/>
              </a:rPr>
              <a:t>(</a:t>
            </a:r>
            <a:r>
              <a:rPr lang="fr-CH" sz="1800" i="1" dirty="0" err="1" smtClean="0">
                <a:solidFill>
                  <a:srgbClr val="002060"/>
                </a:solidFill>
                <a:latin typeface="Arial" pitchFamily="34" charset="0"/>
                <a:cs typeface="Arial" pitchFamily="34" charset="0"/>
              </a:rPr>
              <a:t>e.g</a:t>
            </a:r>
            <a:r>
              <a:rPr lang="fr-CH" sz="1800" i="1" dirty="0" smtClean="0">
                <a:solidFill>
                  <a:srgbClr val="002060"/>
                </a:solidFill>
                <a:latin typeface="Arial" pitchFamily="34" charset="0"/>
                <a:cs typeface="Arial" pitchFamily="34" charset="0"/>
              </a:rPr>
              <a:t>., </a:t>
            </a:r>
            <a:r>
              <a:rPr lang="fr-CH" sz="1800" i="1" spc="-30" dirty="0" err="1" smtClean="0">
                <a:solidFill>
                  <a:srgbClr val="002060"/>
                </a:solidFill>
                <a:latin typeface="Arial" pitchFamily="34" charset="0"/>
                <a:cs typeface="Arial" pitchFamily="34" charset="0"/>
              </a:rPr>
              <a:t>generated</a:t>
            </a:r>
            <a:r>
              <a:rPr lang="fr-CH" sz="1800" i="1" spc="-30" dirty="0" smtClean="0">
                <a:solidFill>
                  <a:srgbClr val="002060"/>
                </a:solidFill>
                <a:latin typeface="Arial" pitchFamily="34" charset="0"/>
                <a:cs typeface="Arial" pitchFamily="34" charset="0"/>
              </a:rPr>
              <a:t> by </a:t>
            </a:r>
            <a:r>
              <a:rPr lang="fr-CH" sz="1800" i="1" spc="-30" dirty="0" err="1" smtClean="0">
                <a:solidFill>
                  <a:srgbClr val="002060"/>
                </a:solidFill>
                <a:latin typeface="Arial" pitchFamily="34" charset="0"/>
                <a:cs typeface="Arial" pitchFamily="34" charset="0"/>
              </a:rPr>
              <a:t>lateral</a:t>
            </a:r>
            <a:r>
              <a:rPr lang="fr-CH" sz="1800" i="1" spc="-30" dirty="0" smtClean="0">
                <a:solidFill>
                  <a:srgbClr val="002060"/>
                </a:solidFill>
                <a:latin typeface="Arial" pitchFamily="34" charset="0"/>
                <a:cs typeface="Arial" pitchFamily="34" charset="0"/>
              </a:rPr>
              <a:t> variations in </a:t>
            </a:r>
            <a:r>
              <a:rPr lang="fr-CH" sz="1800" i="1" spc="-30" dirty="0" err="1" smtClean="0">
                <a:solidFill>
                  <a:srgbClr val="002060"/>
                </a:solidFill>
                <a:latin typeface="Arial" pitchFamily="34" charset="0"/>
                <a:cs typeface="Arial" pitchFamily="34" charset="0"/>
              </a:rPr>
              <a:t>temperature</a:t>
            </a:r>
            <a:r>
              <a:rPr lang="fr-CH" sz="1800" i="1" dirty="0" smtClean="0">
                <a:solidFill>
                  <a:srgbClr val="002060"/>
                </a:solidFill>
                <a:latin typeface="Arial" pitchFamily="34" charset="0"/>
                <a:cs typeface="Arial" pitchFamily="34" charset="0"/>
              </a:rPr>
              <a:t>)</a:t>
            </a:r>
            <a:r>
              <a:rPr lang="fr-CH" sz="1800" dirty="0" smtClean="0">
                <a:solidFill>
                  <a:srgbClr val="002060"/>
                </a:solidFill>
                <a:latin typeface="Arial" pitchFamily="34" charset="0"/>
                <a:cs typeface="Arial" pitchFamily="34" charset="0"/>
              </a:rPr>
              <a:t>, </a:t>
            </a:r>
            <a:r>
              <a:rPr lang="fr-CH" sz="1800" dirty="0" err="1" smtClean="0">
                <a:solidFill>
                  <a:srgbClr val="002060"/>
                </a:solidFill>
                <a:latin typeface="Arial" pitchFamily="34" charset="0"/>
                <a:cs typeface="Arial" pitchFamily="34" charset="0"/>
              </a:rPr>
              <a:t>inducing</a:t>
            </a:r>
            <a:r>
              <a:rPr lang="fr-CH" sz="1800" dirty="0" smtClean="0">
                <a:solidFill>
                  <a:srgbClr val="002060"/>
                </a:solidFill>
                <a:latin typeface="Arial" pitchFamily="34" charset="0"/>
                <a:cs typeface="Arial" pitchFamily="34" charset="0"/>
              </a:rPr>
              <a:t> a global flow of the </a:t>
            </a:r>
            <a:r>
              <a:rPr lang="fr-CH" sz="1800" dirty="0" err="1" smtClean="0">
                <a:solidFill>
                  <a:srgbClr val="002060"/>
                </a:solidFill>
                <a:latin typeface="Arial" pitchFamily="34" charset="0"/>
                <a:cs typeface="Arial" pitchFamily="34" charset="0"/>
              </a:rPr>
              <a:t>fluid</a:t>
            </a:r>
            <a:r>
              <a:rPr lang="fr-CH" sz="1800" dirty="0" smtClean="0">
                <a:solidFill>
                  <a:srgbClr val="002060"/>
                </a:solidFill>
                <a:latin typeface="Arial" pitchFamily="34" charset="0"/>
                <a:cs typeface="Arial" pitchFamily="34" charset="0"/>
              </a:rPr>
              <a:t>.</a:t>
            </a:r>
          </a:p>
        </p:txBody>
      </p:sp>
      <p:sp>
        <p:nvSpPr>
          <p:cNvPr id="9" name="Rectangle 8"/>
          <p:cNvSpPr/>
          <p:nvPr/>
        </p:nvSpPr>
        <p:spPr>
          <a:xfrm>
            <a:off x="179512" y="3501008"/>
            <a:ext cx="4968552" cy="3008516"/>
          </a:xfrm>
          <a:prstGeom prst="rect">
            <a:avLst/>
          </a:prstGeom>
        </p:spPr>
        <p:txBody>
          <a:bodyPr wrap="square">
            <a:spAutoFit/>
          </a:bodyPr>
          <a:lstStyle/>
          <a:p>
            <a:pPr algn="just"/>
            <a:r>
              <a:rPr lang="fr-CH" sz="1100" dirty="0" smtClean="0">
                <a:latin typeface="Wingdings" pitchFamily="2" charset="2"/>
                <a:cs typeface="Arial" pitchFamily="34" charset="0"/>
              </a:rPr>
              <a:t>l</a:t>
            </a:r>
            <a:r>
              <a:rPr lang="fr-CH" sz="1800" dirty="0" smtClean="0">
                <a:solidFill>
                  <a:srgbClr val="002060"/>
                </a:solidFill>
                <a:latin typeface="Arial" pitchFamily="34" charset="0"/>
                <a:cs typeface="Arial" pitchFamily="34" charset="0"/>
              </a:rPr>
              <a:t> </a:t>
            </a:r>
            <a:r>
              <a:rPr lang="fr-CH" sz="1800" dirty="0" err="1" smtClean="0">
                <a:solidFill>
                  <a:srgbClr val="002060"/>
                </a:solidFill>
                <a:latin typeface="Arial" pitchFamily="34" charset="0"/>
                <a:cs typeface="Arial" pitchFamily="34" charset="0"/>
              </a:rPr>
              <a:t>Several</a:t>
            </a:r>
            <a:r>
              <a:rPr lang="fr-CH" sz="1800" dirty="0" smtClean="0">
                <a:solidFill>
                  <a:srgbClr val="002060"/>
                </a:solidFill>
                <a:latin typeface="Arial" pitchFamily="34" charset="0"/>
                <a:cs typeface="Arial" pitchFamily="34" charset="0"/>
              </a:rPr>
              <a:t> </a:t>
            </a:r>
            <a:r>
              <a:rPr lang="fr-CH" sz="1800" dirty="0" err="1" smtClean="0">
                <a:solidFill>
                  <a:srgbClr val="002060"/>
                </a:solidFill>
                <a:latin typeface="Arial" pitchFamily="34" charset="0"/>
                <a:cs typeface="Arial" pitchFamily="34" charset="0"/>
              </a:rPr>
              <a:t>parameters</a:t>
            </a:r>
            <a:r>
              <a:rPr lang="fr-CH" sz="1800" dirty="0" smtClean="0">
                <a:solidFill>
                  <a:srgbClr val="002060"/>
                </a:solidFill>
                <a:latin typeface="Arial" pitchFamily="34" charset="0"/>
                <a:cs typeface="Arial" pitchFamily="34" charset="0"/>
              </a:rPr>
              <a:t> oppose </a:t>
            </a:r>
            <a:r>
              <a:rPr lang="fr-CH" sz="1800" dirty="0" err="1" smtClean="0">
                <a:solidFill>
                  <a:srgbClr val="002060"/>
                </a:solidFill>
                <a:latin typeface="Arial" pitchFamily="34" charset="0"/>
                <a:cs typeface="Arial" pitchFamily="34" charset="0"/>
              </a:rPr>
              <a:t>this</a:t>
            </a:r>
            <a:r>
              <a:rPr lang="fr-CH" sz="1800" dirty="0" smtClean="0">
                <a:solidFill>
                  <a:srgbClr val="002060"/>
                </a:solidFill>
                <a:latin typeface="Arial" pitchFamily="34" charset="0"/>
                <a:cs typeface="Arial" pitchFamily="34" charset="0"/>
              </a:rPr>
              <a:t> </a:t>
            </a:r>
            <a:r>
              <a:rPr lang="fr-CH" sz="1800" dirty="0" err="1" smtClean="0">
                <a:solidFill>
                  <a:srgbClr val="002060"/>
                </a:solidFill>
                <a:latin typeface="Arial" pitchFamily="34" charset="0"/>
                <a:cs typeface="Arial" pitchFamily="34" charset="0"/>
              </a:rPr>
              <a:t>movement</a:t>
            </a:r>
            <a:r>
              <a:rPr lang="fr-CH" sz="1800" dirty="0" smtClean="0">
                <a:solidFill>
                  <a:srgbClr val="002060"/>
                </a:solidFill>
                <a:latin typeface="Arial" pitchFamily="34" charset="0"/>
                <a:cs typeface="Arial" pitchFamily="34" charset="0"/>
              </a:rPr>
              <a:t>:</a:t>
            </a:r>
          </a:p>
          <a:p>
            <a:pPr algn="just">
              <a:spcBef>
                <a:spcPts val="600"/>
              </a:spcBef>
            </a:pPr>
            <a:r>
              <a:rPr lang="fr-CH" sz="1800" dirty="0" smtClean="0">
                <a:solidFill>
                  <a:srgbClr val="002060"/>
                </a:solidFill>
                <a:latin typeface="Arial" pitchFamily="34" charset="0"/>
                <a:cs typeface="Arial" pitchFamily="34" charset="0"/>
              </a:rPr>
              <a:t>     </a:t>
            </a:r>
            <a:r>
              <a:rPr lang="fr-CH" sz="1800" i="1" dirty="0" smtClean="0">
                <a:solidFill>
                  <a:srgbClr val="002060"/>
                </a:solidFill>
                <a:latin typeface="Arial" pitchFamily="34" charset="0"/>
                <a:cs typeface="Arial" pitchFamily="34" charset="0"/>
              </a:rPr>
              <a:t>- Friction forces (</a:t>
            </a:r>
            <a:r>
              <a:rPr lang="fr-CH" sz="1800" i="1" dirty="0" err="1" smtClean="0">
                <a:solidFill>
                  <a:srgbClr val="002060"/>
                </a:solidFill>
                <a:latin typeface="Arial" pitchFamily="34" charset="0"/>
                <a:cs typeface="Arial" pitchFamily="34" charset="0"/>
              </a:rPr>
              <a:t>viscosity</a:t>
            </a:r>
            <a:r>
              <a:rPr lang="fr-CH" sz="1800" i="1" dirty="0" smtClean="0">
                <a:solidFill>
                  <a:srgbClr val="002060"/>
                </a:solidFill>
                <a:latin typeface="Arial" pitchFamily="34" charset="0"/>
                <a:cs typeface="Arial" pitchFamily="34" charset="0"/>
              </a:rPr>
              <a:t>).</a:t>
            </a:r>
          </a:p>
          <a:p>
            <a:pPr algn="just">
              <a:spcBef>
                <a:spcPts val="300"/>
              </a:spcBef>
            </a:pPr>
            <a:r>
              <a:rPr lang="fr-CH" sz="1800" i="1" dirty="0" smtClean="0">
                <a:solidFill>
                  <a:srgbClr val="002060"/>
                </a:solidFill>
                <a:latin typeface="Arial" pitchFamily="34" charset="0"/>
                <a:cs typeface="Arial" pitchFamily="34" charset="0"/>
              </a:rPr>
              <a:t>     - Diffusion of </a:t>
            </a:r>
            <a:r>
              <a:rPr lang="fr-CH" sz="1800" i="1" dirty="0" err="1" smtClean="0">
                <a:solidFill>
                  <a:srgbClr val="002060"/>
                </a:solidFill>
                <a:latin typeface="Arial" pitchFamily="34" charset="0"/>
                <a:cs typeface="Arial" pitchFamily="34" charset="0"/>
              </a:rPr>
              <a:t>heat</a:t>
            </a:r>
            <a:r>
              <a:rPr lang="fr-CH" sz="1800" i="1" dirty="0" smtClean="0">
                <a:solidFill>
                  <a:srgbClr val="002060"/>
                </a:solidFill>
                <a:latin typeface="Arial" pitchFamily="34" charset="0"/>
                <a:cs typeface="Arial" pitchFamily="34" charset="0"/>
              </a:rPr>
              <a:t>.</a:t>
            </a:r>
          </a:p>
          <a:p>
            <a:pPr algn="just">
              <a:spcBef>
                <a:spcPts val="1200"/>
              </a:spcBef>
            </a:pPr>
            <a:r>
              <a:rPr lang="fr-CH" sz="1100" dirty="0" smtClean="0">
                <a:latin typeface="Wingdings" pitchFamily="2" charset="2"/>
                <a:cs typeface="Arial" pitchFamily="34" charset="0"/>
              </a:rPr>
              <a:t>l</a:t>
            </a:r>
            <a:r>
              <a:rPr lang="fr-CH" sz="1800" dirty="0" smtClean="0">
                <a:solidFill>
                  <a:srgbClr val="002060"/>
                </a:solidFill>
                <a:latin typeface="Arial" pitchFamily="34" charset="0"/>
                <a:cs typeface="Arial" pitchFamily="34" charset="0"/>
              </a:rPr>
              <a:t> Convection </a:t>
            </a:r>
            <a:r>
              <a:rPr lang="fr-CH" sz="1800" dirty="0" err="1" smtClean="0">
                <a:solidFill>
                  <a:srgbClr val="002060"/>
                </a:solidFill>
                <a:latin typeface="Arial" pitchFamily="34" charset="0"/>
                <a:cs typeface="Arial" pitchFamily="34" charset="0"/>
              </a:rPr>
              <a:t>occurs</a:t>
            </a:r>
            <a:r>
              <a:rPr lang="fr-CH" sz="1800" dirty="0" smtClean="0">
                <a:solidFill>
                  <a:srgbClr val="002060"/>
                </a:solidFill>
                <a:latin typeface="Arial" pitchFamily="34" charset="0"/>
                <a:cs typeface="Arial" pitchFamily="34" charset="0"/>
              </a:rPr>
              <a:t> </a:t>
            </a:r>
            <a:r>
              <a:rPr lang="fr-CH" sz="1800" dirty="0" err="1" smtClean="0">
                <a:solidFill>
                  <a:srgbClr val="002060"/>
                </a:solidFill>
                <a:latin typeface="Arial" pitchFamily="34" charset="0"/>
                <a:cs typeface="Arial" pitchFamily="34" charset="0"/>
              </a:rPr>
              <a:t>only</a:t>
            </a:r>
            <a:r>
              <a:rPr lang="fr-CH" sz="1800" dirty="0" smtClean="0">
                <a:solidFill>
                  <a:srgbClr val="002060"/>
                </a:solidFill>
                <a:latin typeface="Arial" pitchFamily="34" charset="0"/>
                <a:cs typeface="Arial" pitchFamily="34" charset="0"/>
              </a:rPr>
              <a:t> if </a:t>
            </a:r>
            <a:r>
              <a:rPr lang="fr-CH" sz="1800" dirty="0" err="1" smtClean="0">
                <a:solidFill>
                  <a:srgbClr val="002060"/>
                </a:solidFill>
                <a:latin typeface="Arial" pitchFamily="34" charset="0"/>
                <a:cs typeface="Arial" pitchFamily="34" charset="0"/>
              </a:rPr>
              <a:t>buoyancy</a:t>
            </a:r>
            <a:r>
              <a:rPr lang="fr-CH" sz="1800" dirty="0" smtClean="0">
                <a:solidFill>
                  <a:srgbClr val="002060"/>
                </a:solidFill>
                <a:latin typeface="Arial" pitchFamily="34" charset="0"/>
                <a:cs typeface="Arial" pitchFamily="34" charset="0"/>
              </a:rPr>
              <a:t> </a:t>
            </a:r>
            <a:r>
              <a:rPr lang="fr-CH" sz="1800" dirty="0" err="1" smtClean="0">
                <a:solidFill>
                  <a:srgbClr val="002060"/>
                </a:solidFill>
                <a:latin typeface="Arial" pitchFamily="34" charset="0"/>
                <a:cs typeface="Arial" pitchFamily="34" charset="0"/>
              </a:rPr>
              <a:t>is</a:t>
            </a:r>
            <a:r>
              <a:rPr lang="fr-CH" sz="1800" dirty="0" smtClean="0">
                <a:solidFill>
                  <a:srgbClr val="002060"/>
                </a:solidFill>
                <a:latin typeface="Arial" pitchFamily="34" charset="0"/>
                <a:cs typeface="Arial" pitchFamily="34" charset="0"/>
              </a:rPr>
              <a:t> </a:t>
            </a:r>
            <a:r>
              <a:rPr lang="fr-CH" sz="1800" dirty="0" err="1" smtClean="0">
                <a:solidFill>
                  <a:srgbClr val="002060"/>
                </a:solidFill>
                <a:latin typeface="Arial" pitchFamily="34" charset="0"/>
                <a:cs typeface="Arial" pitchFamily="34" charset="0"/>
              </a:rPr>
              <a:t>larger</a:t>
            </a:r>
            <a:r>
              <a:rPr lang="fr-CH" sz="1800" dirty="0" smtClean="0">
                <a:solidFill>
                  <a:srgbClr val="002060"/>
                </a:solidFill>
                <a:latin typeface="Arial" pitchFamily="34" charset="0"/>
                <a:cs typeface="Arial" pitchFamily="34" charset="0"/>
              </a:rPr>
              <a:t> </a:t>
            </a:r>
            <a:r>
              <a:rPr lang="fr-CH" sz="1800" dirty="0" err="1" smtClean="0">
                <a:solidFill>
                  <a:srgbClr val="002060"/>
                </a:solidFill>
                <a:latin typeface="Arial" pitchFamily="34" charset="0"/>
                <a:cs typeface="Arial" pitchFamily="34" charset="0"/>
              </a:rPr>
              <a:t>than</a:t>
            </a:r>
            <a:r>
              <a:rPr lang="fr-CH" sz="1800" dirty="0" smtClean="0">
                <a:solidFill>
                  <a:srgbClr val="002060"/>
                </a:solidFill>
                <a:latin typeface="Arial" pitchFamily="34" charset="0"/>
                <a:cs typeface="Arial" pitchFamily="34" charset="0"/>
              </a:rPr>
              <a:t> the friction, and if the </a:t>
            </a:r>
            <a:r>
              <a:rPr lang="fr-CH" sz="1800" dirty="0" err="1" smtClean="0">
                <a:solidFill>
                  <a:srgbClr val="002060"/>
                </a:solidFill>
                <a:latin typeface="Arial" pitchFamily="34" charset="0"/>
                <a:cs typeface="Arial" pitchFamily="34" charset="0"/>
              </a:rPr>
              <a:t>fluid</a:t>
            </a:r>
            <a:r>
              <a:rPr lang="fr-CH" sz="1800" dirty="0" smtClean="0">
                <a:solidFill>
                  <a:srgbClr val="002060"/>
                </a:solidFill>
                <a:latin typeface="Arial" pitchFamily="34" charset="0"/>
                <a:cs typeface="Arial" pitchFamily="34" charset="0"/>
              </a:rPr>
              <a:t> </a:t>
            </a:r>
            <a:r>
              <a:rPr lang="fr-CH" sz="1800" dirty="0" err="1" smtClean="0">
                <a:solidFill>
                  <a:srgbClr val="002060"/>
                </a:solidFill>
                <a:latin typeface="Arial" pitchFamily="34" charset="0"/>
                <a:cs typeface="Arial" pitchFamily="34" charset="0"/>
              </a:rPr>
              <a:t>is</a:t>
            </a:r>
            <a:r>
              <a:rPr lang="fr-CH" sz="1800" dirty="0" smtClean="0">
                <a:solidFill>
                  <a:srgbClr val="002060"/>
                </a:solidFill>
                <a:latin typeface="Arial" pitchFamily="34" charset="0"/>
                <a:cs typeface="Arial" pitchFamily="34" charset="0"/>
              </a:rPr>
              <a:t> not a good </a:t>
            </a:r>
            <a:r>
              <a:rPr lang="fr-CH" sz="1800" dirty="0" err="1" smtClean="0">
                <a:solidFill>
                  <a:srgbClr val="002060"/>
                </a:solidFill>
                <a:latin typeface="Arial" pitchFamily="34" charset="0"/>
                <a:cs typeface="Arial" pitchFamily="34" charset="0"/>
              </a:rPr>
              <a:t>heat</a:t>
            </a:r>
            <a:r>
              <a:rPr lang="fr-CH" sz="1800" dirty="0" smtClean="0">
                <a:solidFill>
                  <a:srgbClr val="002060"/>
                </a:solidFill>
                <a:latin typeface="Arial" pitchFamily="34" charset="0"/>
                <a:cs typeface="Arial" pitchFamily="34" charset="0"/>
              </a:rPr>
              <a:t> </a:t>
            </a:r>
            <a:r>
              <a:rPr lang="fr-CH" sz="1800" dirty="0" err="1" smtClean="0">
                <a:solidFill>
                  <a:srgbClr val="002060"/>
                </a:solidFill>
                <a:latin typeface="Arial" pitchFamily="34" charset="0"/>
                <a:cs typeface="Arial" pitchFamily="34" charset="0"/>
              </a:rPr>
              <a:t>conductor</a:t>
            </a:r>
            <a:r>
              <a:rPr lang="fr-CH" sz="1800" dirty="0" smtClean="0">
                <a:solidFill>
                  <a:srgbClr val="002060"/>
                </a:solidFill>
                <a:latin typeface="Arial" pitchFamily="34" charset="0"/>
                <a:cs typeface="Arial" pitchFamily="34" charset="0"/>
              </a:rPr>
              <a:t>.   </a:t>
            </a:r>
          </a:p>
          <a:p>
            <a:pPr algn="just">
              <a:spcBef>
                <a:spcPts val="1200"/>
              </a:spcBef>
            </a:pPr>
            <a:r>
              <a:rPr lang="fr-CH" sz="1100" dirty="0" smtClean="0">
                <a:latin typeface="Wingdings" pitchFamily="2" charset="2"/>
                <a:cs typeface="Arial" pitchFamily="34" charset="0"/>
              </a:rPr>
              <a:t>l</a:t>
            </a:r>
            <a:r>
              <a:rPr lang="fr-CH" sz="1800" dirty="0" smtClean="0">
                <a:solidFill>
                  <a:srgbClr val="002060"/>
                </a:solidFill>
                <a:latin typeface="Arial" pitchFamily="34" charset="0"/>
                <a:cs typeface="Arial" pitchFamily="34" charset="0"/>
              </a:rPr>
              <a:t> This </a:t>
            </a:r>
            <a:r>
              <a:rPr lang="fr-CH" sz="1800" dirty="0" err="1" smtClean="0">
                <a:solidFill>
                  <a:srgbClr val="002060"/>
                </a:solidFill>
                <a:latin typeface="Arial" pitchFamily="34" charset="0"/>
                <a:cs typeface="Arial" pitchFamily="34" charset="0"/>
              </a:rPr>
              <a:t>depends</a:t>
            </a:r>
            <a:r>
              <a:rPr lang="fr-CH" sz="1800" dirty="0" smtClean="0">
                <a:solidFill>
                  <a:srgbClr val="002060"/>
                </a:solidFill>
                <a:latin typeface="Arial" pitchFamily="34" charset="0"/>
                <a:cs typeface="Arial" pitchFamily="34" charset="0"/>
              </a:rPr>
              <a:t> on the </a:t>
            </a:r>
            <a:r>
              <a:rPr lang="fr-CH" sz="1800" dirty="0" err="1" smtClean="0">
                <a:solidFill>
                  <a:srgbClr val="002060"/>
                </a:solidFill>
                <a:latin typeface="Arial" pitchFamily="34" charset="0"/>
                <a:cs typeface="Arial" pitchFamily="34" charset="0"/>
              </a:rPr>
              <a:t>properties</a:t>
            </a:r>
            <a:r>
              <a:rPr lang="fr-CH" sz="1800" dirty="0" smtClean="0">
                <a:solidFill>
                  <a:srgbClr val="002060"/>
                </a:solidFill>
                <a:latin typeface="Arial" pitchFamily="34" charset="0"/>
                <a:cs typeface="Arial" pitchFamily="34" charset="0"/>
              </a:rPr>
              <a:t> of the </a:t>
            </a:r>
            <a:r>
              <a:rPr lang="fr-CH" sz="1800" dirty="0" err="1" smtClean="0">
                <a:solidFill>
                  <a:srgbClr val="002060"/>
                </a:solidFill>
                <a:latin typeface="Arial" pitchFamily="34" charset="0"/>
                <a:cs typeface="Arial" pitchFamily="34" charset="0"/>
              </a:rPr>
              <a:t>fluid</a:t>
            </a:r>
            <a:r>
              <a:rPr lang="fr-CH" sz="1800" dirty="0" smtClean="0">
                <a:solidFill>
                  <a:srgbClr val="002060"/>
                </a:solidFill>
                <a:latin typeface="Arial" pitchFamily="34" charset="0"/>
                <a:cs typeface="Arial" pitchFamily="34" charset="0"/>
              </a:rPr>
              <a:t> (</a:t>
            </a:r>
            <a:r>
              <a:rPr lang="fr-CH" sz="1800" dirty="0" err="1" smtClean="0">
                <a:solidFill>
                  <a:srgbClr val="002060"/>
                </a:solidFill>
                <a:latin typeface="Arial" pitchFamily="34" charset="0"/>
                <a:cs typeface="Arial" pitchFamily="34" charset="0"/>
              </a:rPr>
              <a:t>viscosity</a:t>
            </a:r>
            <a:r>
              <a:rPr lang="fr-CH" sz="1800" dirty="0" smtClean="0">
                <a:solidFill>
                  <a:srgbClr val="002060"/>
                </a:solidFill>
                <a:latin typeface="Arial" pitchFamily="34" charset="0"/>
                <a:cs typeface="Arial" pitchFamily="34" charset="0"/>
              </a:rPr>
              <a:t>, thermal </a:t>
            </a:r>
            <a:r>
              <a:rPr lang="fr-CH" sz="1800" dirty="0" err="1" smtClean="0">
                <a:solidFill>
                  <a:srgbClr val="002060"/>
                </a:solidFill>
                <a:latin typeface="Arial" pitchFamily="34" charset="0"/>
                <a:cs typeface="Arial" pitchFamily="34" charset="0"/>
              </a:rPr>
              <a:t>conductivity</a:t>
            </a:r>
            <a:r>
              <a:rPr lang="fr-CH" sz="1800" dirty="0" smtClean="0">
                <a:solidFill>
                  <a:srgbClr val="002060"/>
                </a:solidFill>
                <a:latin typeface="Arial" pitchFamily="34" charset="0"/>
                <a:cs typeface="Arial" pitchFamily="34" charset="0"/>
              </a:rPr>
              <a:t>, …) and of the system (</a:t>
            </a:r>
            <a:r>
              <a:rPr lang="fr-CH" sz="1800" dirty="0" err="1" smtClean="0">
                <a:solidFill>
                  <a:srgbClr val="002060"/>
                </a:solidFill>
                <a:latin typeface="Arial" pitchFamily="34" charset="0"/>
                <a:cs typeface="Arial" pitchFamily="34" charset="0"/>
              </a:rPr>
              <a:t>géométry</a:t>
            </a:r>
            <a:r>
              <a:rPr lang="fr-CH" sz="1800" dirty="0" smtClean="0">
                <a:solidFill>
                  <a:srgbClr val="002060"/>
                </a:solidFill>
                <a:latin typeface="Arial" pitchFamily="34" charset="0"/>
                <a:cs typeface="Arial" pitchFamily="34" charset="0"/>
              </a:rPr>
              <a:t>).</a:t>
            </a:r>
          </a:p>
        </p:txBody>
      </p:sp>
      <p:pic>
        <p:nvPicPr>
          <p:cNvPr id="10" name="Picture 9" descr="Principe_convection.png"/>
          <p:cNvPicPr>
            <a:picLocks noChangeAspect="1"/>
          </p:cNvPicPr>
          <p:nvPr/>
        </p:nvPicPr>
        <p:blipFill>
          <a:blip r:embed="rId3" cstate="print"/>
          <a:stretch>
            <a:fillRect/>
          </a:stretch>
        </p:blipFill>
        <p:spPr>
          <a:xfrm>
            <a:off x="5220072" y="980728"/>
            <a:ext cx="3674779" cy="2624842"/>
          </a:xfrm>
          <a:prstGeom prst="rect">
            <a:avLst/>
          </a:prstGeom>
        </p:spPr>
      </p:pic>
    </p:spTree>
    <p:extLst>
      <p:ext uri="{BB962C8B-B14F-4D97-AF65-F5344CB8AC3E}">
        <p14:creationId xmlns:p14="http://schemas.microsoft.com/office/powerpoint/2010/main" val="374712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12"/>
          <p:cNvSpPr txBox="1">
            <a:spLocks/>
          </p:cNvSpPr>
          <p:nvPr/>
        </p:nvSpPr>
        <p:spPr>
          <a:xfrm>
            <a:off x="251520" y="142852"/>
            <a:ext cx="7825680" cy="489790"/>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CH" sz="3600" dirty="0" err="1" smtClean="0">
                <a:solidFill>
                  <a:schemeClr val="bg1"/>
                </a:solidFill>
                <a:latin typeface="+mj-lt"/>
                <a:ea typeface="+mj-ea"/>
                <a:cs typeface="+mj-cs"/>
              </a:rPr>
              <a:t>Some</a:t>
            </a:r>
            <a:r>
              <a:rPr lang="fr-CH" sz="3600" dirty="0" smtClean="0">
                <a:solidFill>
                  <a:schemeClr val="bg1"/>
                </a:solidFill>
                <a:latin typeface="+mj-lt"/>
                <a:ea typeface="+mj-ea"/>
                <a:cs typeface="+mj-cs"/>
              </a:rPr>
              <a:t> </a:t>
            </a:r>
            <a:r>
              <a:rPr lang="fr-CH" sz="3600" dirty="0" err="1" smtClean="0">
                <a:solidFill>
                  <a:schemeClr val="bg1"/>
                </a:solidFill>
                <a:latin typeface="+mj-lt"/>
                <a:ea typeface="+mj-ea"/>
                <a:cs typeface="+mj-cs"/>
              </a:rPr>
              <a:t>average</a:t>
            </a:r>
            <a:r>
              <a:rPr lang="fr-CH" sz="3600" dirty="0" smtClean="0">
                <a:solidFill>
                  <a:schemeClr val="bg1"/>
                </a:solidFill>
                <a:latin typeface="+mj-lt"/>
                <a:ea typeface="+mj-ea"/>
                <a:cs typeface="+mj-cs"/>
              </a:rPr>
              <a:t> </a:t>
            </a:r>
            <a:r>
              <a:rPr lang="fr-CH" sz="3600" dirty="0" err="1" smtClean="0">
                <a:solidFill>
                  <a:schemeClr val="bg1"/>
                </a:solidFill>
                <a:latin typeface="+mj-lt"/>
                <a:ea typeface="+mj-ea"/>
                <a:cs typeface="+mj-cs"/>
              </a:rPr>
              <a:t>properties</a:t>
            </a:r>
            <a:r>
              <a:rPr lang="fr-CH" sz="3600" dirty="0" smtClean="0">
                <a:solidFill>
                  <a:schemeClr val="bg1"/>
                </a:solidFill>
                <a:latin typeface="+mj-lt"/>
                <a:ea typeface="+mj-ea"/>
                <a:cs typeface="+mj-cs"/>
              </a:rPr>
              <a:t> of the </a:t>
            </a:r>
            <a:r>
              <a:rPr lang="fr-CH" sz="3600" dirty="0" err="1" smtClean="0">
                <a:solidFill>
                  <a:schemeClr val="bg1"/>
                </a:solidFill>
                <a:latin typeface="+mj-lt"/>
                <a:ea typeface="+mj-ea"/>
                <a:cs typeface="+mj-cs"/>
              </a:rPr>
              <a:t>mantle</a:t>
            </a:r>
            <a:endParaRPr kumimoji="0" lang="fr-CH" sz="3600" i="0" u="none" strike="noStrike" kern="1200" cap="none" spc="0" normalizeH="0" baseline="0" noProof="0" dirty="0">
              <a:ln>
                <a:noFill/>
              </a:ln>
              <a:solidFill>
                <a:schemeClr val="bg1"/>
              </a:solidFill>
              <a:effectLst/>
              <a:uLnTx/>
              <a:uFillTx/>
              <a:latin typeface="+mj-lt"/>
              <a:ea typeface="+mj-ea"/>
              <a:cs typeface="+mj-cs"/>
            </a:endParaRPr>
          </a:p>
        </p:txBody>
      </p:sp>
      <p:graphicFrame>
        <p:nvGraphicFramePr>
          <p:cNvPr id="6" name="Table 5"/>
          <p:cNvGraphicFramePr>
            <a:graphicFrameLocks noGrp="1"/>
          </p:cNvGraphicFramePr>
          <p:nvPr>
            <p:extLst>
              <p:ext uri="{D42A27DB-BD31-4B8C-83A1-F6EECF244321}">
                <p14:modId xmlns:p14="http://schemas.microsoft.com/office/powerpoint/2010/main" val="2501537766"/>
              </p:ext>
            </p:extLst>
          </p:nvPr>
        </p:nvGraphicFramePr>
        <p:xfrm>
          <a:off x="539552" y="1556792"/>
          <a:ext cx="7946626" cy="3701009"/>
        </p:xfrm>
        <a:graphic>
          <a:graphicData uri="http://schemas.openxmlformats.org/drawingml/2006/table">
            <a:tbl>
              <a:tblPr/>
              <a:tblGrid>
                <a:gridCol w="4278952"/>
                <a:gridCol w="1222558"/>
                <a:gridCol w="1222558"/>
                <a:gridCol w="1222558"/>
              </a:tblGrid>
              <a:tr h="343436">
                <a:tc>
                  <a:txBody>
                    <a:bodyPr/>
                    <a:lstStyle/>
                    <a:p>
                      <a:pPr marL="0" marR="0" algn="just">
                        <a:lnSpc>
                          <a:spcPct val="115000"/>
                        </a:lnSpc>
                        <a:spcBef>
                          <a:spcPts val="600"/>
                        </a:spcBef>
                        <a:spcAft>
                          <a:spcPts val="600"/>
                        </a:spcAft>
                        <a:tabLst>
                          <a:tab pos="180340" algn="l"/>
                          <a:tab pos="360045" algn="l"/>
                        </a:tabLst>
                      </a:pPr>
                      <a:r>
                        <a:rPr lang="fr-CH" sz="1900" dirty="0" err="1" smtClean="0">
                          <a:latin typeface="Times New Roman"/>
                          <a:ea typeface="PMingLiU"/>
                          <a:cs typeface="Times New Roman"/>
                        </a:rPr>
                        <a:t>Property</a:t>
                      </a:r>
                      <a:endParaRPr lang="en-US" sz="1900" dirty="0">
                        <a:latin typeface="Calibri"/>
                        <a:ea typeface="PMingLiU"/>
                        <a:cs typeface="Times New Roman"/>
                      </a:endParaRPr>
                    </a:p>
                  </a:txBody>
                  <a:tcPr marL="116434" marR="1164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600"/>
                        </a:spcBef>
                        <a:spcAft>
                          <a:spcPts val="600"/>
                        </a:spcAft>
                        <a:tabLst>
                          <a:tab pos="180340" algn="l"/>
                          <a:tab pos="360045" algn="l"/>
                        </a:tabLst>
                      </a:pPr>
                      <a:r>
                        <a:rPr lang="fr-CH" sz="1900">
                          <a:latin typeface="Times New Roman"/>
                          <a:ea typeface="PMingLiU"/>
                          <a:cs typeface="Times New Roman"/>
                        </a:rPr>
                        <a:t>Symbol</a:t>
                      </a:r>
                      <a:endParaRPr lang="en-US" sz="1900">
                        <a:latin typeface="Calibri"/>
                        <a:ea typeface="PMingLiU"/>
                        <a:cs typeface="Times New Roman"/>
                      </a:endParaRPr>
                    </a:p>
                  </a:txBody>
                  <a:tcPr marL="116434" marR="1164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600"/>
                        </a:spcBef>
                        <a:spcAft>
                          <a:spcPts val="600"/>
                        </a:spcAft>
                        <a:tabLst>
                          <a:tab pos="180340" algn="l"/>
                          <a:tab pos="360045" algn="l"/>
                        </a:tabLst>
                      </a:pPr>
                      <a:r>
                        <a:rPr lang="fr-CH" sz="1900" dirty="0" smtClean="0">
                          <a:latin typeface="Times New Roman"/>
                          <a:ea typeface="PMingLiU"/>
                          <a:cs typeface="Times New Roman"/>
                        </a:rPr>
                        <a:t>Value</a:t>
                      </a:r>
                      <a:endParaRPr lang="en-US" sz="1900" dirty="0">
                        <a:latin typeface="Calibri"/>
                        <a:ea typeface="PMingLiU"/>
                        <a:cs typeface="Times New Roman"/>
                      </a:endParaRPr>
                    </a:p>
                  </a:txBody>
                  <a:tcPr marL="116434" marR="1164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600"/>
                        </a:spcBef>
                        <a:spcAft>
                          <a:spcPts val="600"/>
                        </a:spcAft>
                        <a:tabLst>
                          <a:tab pos="180340" algn="l"/>
                          <a:tab pos="360045" algn="l"/>
                        </a:tabLst>
                      </a:pPr>
                      <a:r>
                        <a:rPr lang="fr-CH" sz="1900" dirty="0" smtClean="0">
                          <a:latin typeface="Times New Roman"/>
                          <a:ea typeface="PMingLiU"/>
                          <a:cs typeface="Times New Roman"/>
                        </a:rPr>
                        <a:t>Unit</a:t>
                      </a:r>
                      <a:endParaRPr lang="en-US" sz="1900" dirty="0">
                        <a:latin typeface="Calibri"/>
                        <a:ea typeface="PMingLiU"/>
                        <a:cs typeface="Times New Roman"/>
                      </a:endParaRPr>
                    </a:p>
                  </a:txBody>
                  <a:tcPr marL="116434" marR="1164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436">
                <a:tc>
                  <a:txBody>
                    <a:bodyPr/>
                    <a:lstStyle/>
                    <a:p>
                      <a:pPr marL="0" marR="0" algn="just">
                        <a:lnSpc>
                          <a:spcPct val="115000"/>
                        </a:lnSpc>
                        <a:spcBef>
                          <a:spcPts val="600"/>
                        </a:spcBef>
                        <a:spcAft>
                          <a:spcPts val="0"/>
                        </a:spcAft>
                        <a:tabLst>
                          <a:tab pos="180340" algn="l"/>
                          <a:tab pos="360045" algn="l"/>
                        </a:tabLst>
                      </a:pPr>
                      <a:r>
                        <a:rPr lang="fr-CH" sz="1900" dirty="0" err="1" smtClean="0">
                          <a:latin typeface="Times New Roman"/>
                          <a:ea typeface="PMingLiU"/>
                          <a:cs typeface="Times New Roman"/>
                        </a:rPr>
                        <a:t>Thickness</a:t>
                      </a:r>
                      <a:endParaRPr lang="en-US" sz="1900" dirty="0">
                        <a:latin typeface="Calibri"/>
                        <a:ea typeface="PMingLiU"/>
                        <a:cs typeface="Times New Roman"/>
                      </a:endParaRPr>
                    </a:p>
                  </a:txBody>
                  <a:tcPr marL="116434" marR="116434"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ct val="115000"/>
                        </a:lnSpc>
                        <a:spcBef>
                          <a:spcPts val="600"/>
                        </a:spcBef>
                        <a:spcAft>
                          <a:spcPts val="0"/>
                        </a:spcAft>
                        <a:tabLst>
                          <a:tab pos="180340" algn="l"/>
                          <a:tab pos="360045" algn="l"/>
                        </a:tabLst>
                      </a:pPr>
                      <a:r>
                        <a:rPr lang="fr-CH" sz="1900" i="1">
                          <a:latin typeface="Times New Roman"/>
                          <a:ea typeface="PMingLiU"/>
                          <a:cs typeface="Times New Roman"/>
                        </a:rPr>
                        <a:t>D</a:t>
                      </a:r>
                      <a:endParaRPr lang="en-US" sz="1900">
                        <a:latin typeface="Calibri"/>
                        <a:ea typeface="PMingLiU"/>
                        <a:cs typeface="Times New Roman"/>
                      </a:endParaRPr>
                    </a:p>
                  </a:txBody>
                  <a:tcPr marL="116434" marR="116434"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ct val="115000"/>
                        </a:lnSpc>
                        <a:spcBef>
                          <a:spcPts val="600"/>
                        </a:spcBef>
                        <a:spcAft>
                          <a:spcPts val="0"/>
                        </a:spcAft>
                        <a:tabLst>
                          <a:tab pos="180340" algn="l"/>
                          <a:tab pos="360045" algn="l"/>
                        </a:tabLst>
                      </a:pPr>
                      <a:r>
                        <a:rPr lang="fr-CH" sz="1900">
                          <a:latin typeface="Times New Roman"/>
                          <a:ea typeface="PMingLiU"/>
                          <a:cs typeface="Times New Roman"/>
                        </a:rPr>
                        <a:t>2891</a:t>
                      </a:r>
                      <a:endParaRPr lang="en-US" sz="1900">
                        <a:latin typeface="Calibri"/>
                        <a:ea typeface="PMingLiU"/>
                        <a:cs typeface="Times New Roman"/>
                      </a:endParaRPr>
                    </a:p>
                  </a:txBody>
                  <a:tcPr marL="116434" marR="116434"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ct val="115000"/>
                        </a:lnSpc>
                        <a:spcBef>
                          <a:spcPts val="600"/>
                        </a:spcBef>
                        <a:spcAft>
                          <a:spcPts val="0"/>
                        </a:spcAft>
                        <a:tabLst>
                          <a:tab pos="180340" algn="l"/>
                          <a:tab pos="360045" algn="l"/>
                        </a:tabLst>
                      </a:pPr>
                      <a:r>
                        <a:rPr lang="fr-CH" sz="1900">
                          <a:latin typeface="Times New Roman"/>
                          <a:ea typeface="PMingLiU"/>
                          <a:cs typeface="Times New Roman"/>
                        </a:rPr>
                        <a:t>km</a:t>
                      </a:r>
                      <a:endParaRPr lang="en-US" sz="1900">
                        <a:latin typeface="Calibri"/>
                        <a:ea typeface="PMingLiU"/>
                        <a:cs typeface="Times New Roman"/>
                      </a:endParaRPr>
                    </a:p>
                  </a:txBody>
                  <a:tcPr marL="116434" marR="116434" marT="0" marB="0">
                    <a:lnL>
                      <a:noFill/>
                    </a:lnL>
                    <a:lnR>
                      <a:noFill/>
                    </a:lnR>
                    <a:lnT w="12700" cap="flat" cmpd="sng" algn="ctr">
                      <a:solidFill>
                        <a:srgbClr val="000000"/>
                      </a:solidFill>
                      <a:prstDash val="solid"/>
                      <a:round/>
                      <a:headEnd type="none" w="med" len="med"/>
                      <a:tailEnd type="none" w="med" len="med"/>
                    </a:lnT>
                    <a:lnB>
                      <a:noFill/>
                    </a:lnB>
                  </a:tcPr>
                </a:tc>
              </a:tr>
              <a:tr h="343436">
                <a:tc>
                  <a:txBody>
                    <a:bodyPr/>
                    <a:lstStyle/>
                    <a:p>
                      <a:pPr marL="0" marR="0" algn="just">
                        <a:lnSpc>
                          <a:spcPct val="115000"/>
                        </a:lnSpc>
                        <a:spcBef>
                          <a:spcPts val="0"/>
                        </a:spcBef>
                        <a:spcAft>
                          <a:spcPts val="0"/>
                        </a:spcAft>
                        <a:tabLst>
                          <a:tab pos="180340" algn="l"/>
                          <a:tab pos="360045" algn="l"/>
                        </a:tabLst>
                      </a:pPr>
                      <a:r>
                        <a:rPr lang="fr-CH" sz="1900" dirty="0" err="1" smtClean="0">
                          <a:latin typeface="Times New Roman"/>
                          <a:ea typeface="PMingLiU"/>
                          <a:cs typeface="Times New Roman"/>
                        </a:rPr>
                        <a:t>Gravity</a:t>
                      </a:r>
                      <a:r>
                        <a:rPr lang="fr-CH" sz="1900" dirty="0" smtClean="0">
                          <a:latin typeface="Times New Roman"/>
                          <a:ea typeface="PMingLiU"/>
                          <a:cs typeface="Times New Roman"/>
                        </a:rPr>
                        <a:t> </a:t>
                      </a:r>
                      <a:r>
                        <a:rPr lang="fr-CH" sz="1900" dirty="0" err="1" smtClean="0">
                          <a:latin typeface="Times New Roman"/>
                          <a:ea typeface="PMingLiU"/>
                          <a:cs typeface="Times New Roman"/>
                        </a:rPr>
                        <a:t>acceleration</a:t>
                      </a:r>
                      <a:endParaRPr lang="en-US" sz="1900" dirty="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i="1">
                          <a:latin typeface="Times New Roman"/>
                          <a:ea typeface="PMingLiU"/>
                          <a:cs typeface="Times New Roman"/>
                        </a:rPr>
                        <a:t>g</a:t>
                      </a:r>
                      <a:endParaRPr lang="en-US" sz="190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a:latin typeface="Times New Roman"/>
                          <a:ea typeface="PMingLiU"/>
                          <a:cs typeface="Times New Roman"/>
                        </a:rPr>
                        <a:t>9.81</a:t>
                      </a:r>
                      <a:endParaRPr lang="en-US" sz="190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a:latin typeface="Times New Roman"/>
                          <a:ea typeface="PMingLiU"/>
                          <a:cs typeface="Times New Roman"/>
                        </a:rPr>
                        <a:t>m/s</a:t>
                      </a:r>
                      <a:r>
                        <a:rPr lang="fr-CH" sz="1900" baseline="30000">
                          <a:latin typeface="Times New Roman"/>
                          <a:ea typeface="PMingLiU"/>
                          <a:cs typeface="Times New Roman"/>
                        </a:rPr>
                        <a:t>2</a:t>
                      </a:r>
                      <a:endParaRPr lang="en-US" sz="1900">
                        <a:latin typeface="Calibri"/>
                        <a:ea typeface="PMingLiU"/>
                        <a:cs typeface="Times New Roman"/>
                      </a:endParaRPr>
                    </a:p>
                  </a:txBody>
                  <a:tcPr marL="116434" marR="116434" marT="0" marB="0">
                    <a:lnL>
                      <a:noFill/>
                    </a:lnL>
                    <a:lnR>
                      <a:noFill/>
                    </a:lnR>
                    <a:lnT>
                      <a:noFill/>
                    </a:lnT>
                    <a:lnB>
                      <a:noFill/>
                    </a:lnB>
                  </a:tcPr>
                </a:tc>
              </a:tr>
              <a:tr h="343436">
                <a:tc>
                  <a:txBody>
                    <a:bodyPr/>
                    <a:lstStyle/>
                    <a:p>
                      <a:pPr marL="0" marR="0" algn="just">
                        <a:lnSpc>
                          <a:spcPct val="115000"/>
                        </a:lnSpc>
                        <a:spcBef>
                          <a:spcPts val="0"/>
                        </a:spcBef>
                        <a:spcAft>
                          <a:spcPts val="0"/>
                        </a:spcAft>
                        <a:tabLst>
                          <a:tab pos="180340" algn="l"/>
                          <a:tab pos="360045" algn="l"/>
                        </a:tabLst>
                      </a:pPr>
                      <a:r>
                        <a:rPr lang="fr-CH" sz="1900" dirty="0" err="1" smtClean="0">
                          <a:latin typeface="Times New Roman"/>
                          <a:ea typeface="PMingLiU"/>
                          <a:cs typeface="Times New Roman"/>
                        </a:rPr>
                        <a:t>Density</a:t>
                      </a:r>
                      <a:endParaRPr lang="en-US" sz="1900" dirty="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a:latin typeface="Symbol"/>
                          <a:ea typeface="PMingLiU"/>
                          <a:cs typeface="Times New Roman"/>
                        </a:rPr>
                        <a:t>r</a:t>
                      </a:r>
                      <a:endParaRPr lang="en-US" sz="190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a:latin typeface="Times New Roman"/>
                          <a:ea typeface="PMingLiU"/>
                          <a:cs typeface="Times New Roman"/>
                        </a:rPr>
                        <a:t>3500</a:t>
                      </a:r>
                      <a:endParaRPr lang="en-US" sz="190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a:latin typeface="Times New Roman"/>
                          <a:ea typeface="PMingLiU"/>
                          <a:cs typeface="Times New Roman"/>
                        </a:rPr>
                        <a:t>kg/m</a:t>
                      </a:r>
                      <a:r>
                        <a:rPr lang="fr-CH" sz="1900" baseline="30000">
                          <a:latin typeface="Times New Roman"/>
                          <a:ea typeface="PMingLiU"/>
                          <a:cs typeface="Times New Roman"/>
                        </a:rPr>
                        <a:t>3</a:t>
                      </a:r>
                      <a:endParaRPr lang="en-US" sz="1900">
                        <a:latin typeface="Calibri"/>
                        <a:ea typeface="PMingLiU"/>
                        <a:cs typeface="Times New Roman"/>
                      </a:endParaRPr>
                    </a:p>
                  </a:txBody>
                  <a:tcPr marL="116434" marR="116434" marT="0" marB="0">
                    <a:lnL>
                      <a:noFill/>
                    </a:lnL>
                    <a:lnR>
                      <a:noFill/>
                    </a:lnR>
                    <a:lnT>
                      <a:noFill/>
                    </a:lnT>
                    <a:lnB>
                      <a:noFill/>
                    </a:lnB>
                  </a:tcPr>
                </a:tc>
              </a:tr>
              <a:tr h="343436">
                <a:tc>
                  <a:txBody>
                    <a:bodyPr/>
                    <a:lstStyle/>
                    <a:p>
                      <a:pPr marL="0" marR="0" algn="just">
                        <a:lnSpc>
                          <a:spcPct val="115000"/>
                        </a:lnSpc>
                        <a:spcBef>
                          <a:spcPts val="0"/>
                        </a:spcBef>
                        <a:spcAft>
                          <a:spcPts val="0"/>
                        </a:spcAft>
                        <a:tabLst>
                          <a:tab pos="180340" algn="l"/>
                          <a:tab pos="360045" algn="l"/>
                        </a:tabLst>
                      </a:pPr>
                      <a:r>
                        <a:rPr lang="fr-CH" sz="1900" dirty="0" err="1" smtClean="0">
                          <a:latin typeface="Times New Roman"/>
                          <a:ea typeface="PMingLiU"/>
                          <a:cs typeface="Times New Roman"/>
                        </a:rPr>
                        <a:t>Dynamic</a:t>
                      </a:r>
                      <a:r>
                        <a:rPr lang="fr-CH" sz="1900" dirty="0" smtClean="0">
                          <a:latin typeface="Times New Roman"/>
                          <a:ea typeface="PMingLiU"/>
                          <a:cs typeface="Times New Roman"/>
                        </a:rPr>
                        <a:t> </a:t>
                      </a:r>
                      <a:r>
                        <a:rPr lang="fr-CH" sz="1900" dirty="0" err="1" smtClean="0">
                          <a:latin typeface="Times New Roman"/>
                          <a:ea typeface="PMingLiU"/>
                          <a:cs typeface="Times New Roman"/>
                        </a:rPr>
                        <a:t>viscosity</a:t>
                      </a:r>
                      <a:endParaRPr lang="en-US" sz="1900" dirty="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dirty="0" smtClean="0">
                          <a:latin typeface="Symbol"/>
                          <a:ea typeface="PMingLiU"/>
                          <a:cs typeface="Times New Roman"/>
                        </a:rPr>
                        <a:t>h</a:t>
                      </a:r>
                      <a:endParaRPr lang="en-US" sz="1900" dirty="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a:latin typeface="Times New Roman"/>
                          <a:ea typeface="PMingLiU"/>
                          <a:cs typeface="Times New Roman"/>
                        </a:rPr>
                        <a:t>5.0×10</a:t>
                      </a:r>
                      <a:r>
                        <a:rPr lang="fr-CH" sz="1900" baseline="30000">
                          <a:latin typeface="Times New Roman"/>
                          <a:ea typeface="PMingLiU"/>
                          <a:cs typeface="Times New Roman"/>
                        </a:rPr>
                        <a:t>21</a:t>
                      </a:r>
                      <a:endParaRPr lang="en-US" sz="190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a:latin typeface="Times New Roman"/>
                          <a:ea typeface="PMingLiU"/>
                          <a:cs typeface="Times New Roman"/>
                        </a:rPr>
                        <a:t>Pa.s</a:t>
                      </a:r>
                      <a:endParaRPr lang="en-US" sz="1900">
                        <a:latin typeface="Calibri"/>
                        <a:ea typeface="PMingLiU"/>
                        <a:cs typeface="Times New Roman"/>
                      </a:endParaRPr>
                    </a:p>
                  </a:txBody>
                  <a:tcPr marL="116434" marR="116434" marT="0" marB="0">
                    <a:lnL>
                      <a:noFill/>
                    </a:lnL>
                    <a:lnR>
                      <a:noFill/>
                    </a:lnR>
                    <a:lnT>
                      <a:noFill/>
                    </a:lnT>
                    <a:lnB>
                      <a:noFill/>
                    </a:lnB>
                  </a:tcPr>
                </a:tc>
              </a:tr>
              <a:tr h="343436">
                <a:tc>
                  <a:txBody>
                    <a:bodyPr/>
                    <a:lstStyle/>
                    <a:p>
                      <a:pPr marL="0" marR="0" algn="just">
                        <a:lnSpc>
                          <a:spcPct val="115000"/>
                        </a:lnSpc>
                        <a:spcBef>
                          <a:spcPts val="0"/>
                        </a:spcBef>
                        <a:spcAft>
                          <a:spcPts val="0"/>
                        </a:spcAft>
                        <a:tabLst>
                          <a:tab pos="180340" algn="l"/>
                          <a:tab pos="360045" algn="l"/>
                        </a:tabLst>
                      </a:pPr>
                      <a:r>
                        <a:rPr lang="fr-CH" sz="1900" dirty="0" smtClean="0">
                          <a:latin typeface="Times New Roman"/>
                          <a:ea typeface="PMingLiU"/>
                          <a:cs typeface="Times New Roman"/>
                        </a:rPr>
                        <a:t>Thermal expansion</a:t>
                      </a:r>
                      <a:endParaRPr lang="en-US" sz="1900" dirty="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a:latin typeface="Symbol"/>
                          <a:ea typeface="PMingLiU"/>
                          <a:cs typeface="Times New Roman"/>
                        </a:rPr>
                        <a:t>a</a:t>
                      </a:r>
                      <a:endParaRPr lang="en-US" sz="190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a:latin typeface="Times New Roman"/>
                          <a:ea typeface="PMingLiU"/>
                          <a:cs typeface="Times New Roman"/>
                        </a:rPr>
                        <a:t>3.0×10</a:t>
                      </a:r>
                      <a:r>
                        <a:rPr lang="fr-CH" sz="1900" baseline="30000">
                          <a:latin typeface="Times New Roman"/>
                          <a:ea typeface="PMingLiU"/>
                          <a:cs typeface="Times New Roman"/>
                        </a:rPr>
                        <a:t>-5</a:t>
                      </a:r>
                      <a:endParaRPr lang="en-US" sz="190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a:latin typeface="Times New Roman"/>
                          <a:ea typeface="PMingLiU"/>
                          <a:cs typeface="Times New Roman"/>
                        </a:rPr>
                        <a:t>1/K</a:t>
                      </a:r>
                      <a:endParaRPr lang="en-US" sz="1900">
                        <a:latin typeface="Calibri"/>
                        <a:ea typeface="PMingLiU"/>
                        <a:cs typeface="Times New Roman"/>
                      </a:endParaRPr>
                    </a:p>
                  </a:txBody>
                  <a:tcPr marL="116434" marR="116434" marT="0" marB="0">
                    <a:lnL>
                      <a:noFill/>
                    </a:lnL>
                    <a:lnR>
                      <a:noFill/>
                    </a:lnR>
                    <a:lnT>
                      <a:noFill/>
                    </a:lnT>
                    <a:lnB>
                      <a:noFill/>
                    </a:lnB>
                  </a:tcPr>
                </a:tc>
              </a:tr>
              <a:tr h="343436">
                <a:tc>
                  <a:txBody>
                    <a:bodyPr/>
                    <a:lstStyle/>
                    <a:p>
                      <a:pPr marL="0" marR="0" algn="just">
                        <a:lnSpc>
                          <a:spcPct val="115000"/>
                        </a:lnSpc>
                        <a:spcBef>
                          <a:spcPts val="0"/>
                        </a:spcBef>
                        <a:spcAft>
                          <a:spcPts val="0"/>
                        </a:spcAft>
                        <a:tabLst>
                          <a:tab pos="180340" algn="l"/>
                          <a:tab pos="360045" algn="l"/>
                        </a:tabLst>
                      </a:pPr>
                      <a:r>
                        <a:rPr lang="fr-CH" sz="1900" dirty="0" smtClean="0">
                          <a:latin typeface="Times New Roman"/>
                          <a:ea typeface="PMingLiU"/>
                          <a:cs typeface="Times New Roman"/>
                        </a:rPr>
                        <a:t>Thermal</a:t>
                      </a:r>
                      <a:r>
                        <a:rPr lang="fr-CH" sz="1900" baseline="0" dirty="0" smtClean="0">
                          <a:latin typeface="Times New Roman"/>
                          <a:ea typeface="PMingLiU"/>
                          <a:cs typeface="Times New Roman"/>
                        </a:rPr>
                        <a:t> </a:t>
                      </a:r>
                      <a:r>
                        <a:rPr lang="fr-CH" sz="1900" baseline="0" dirty="0" err="1" smtClean="0">
                          <a:latin typeface="Times New Roman"/>
                          <a:ea typeface="PMingLiU"/>
                          <a:cs typeface="Times New Roman"/>
                        </a:rPr>
                        <a:t>c</a:t>
                      </a:r>
                      <a:r>
                        <a:rPr lang="fr-CH" sz="1900" dirty="0" err="1" smtClean="0">
                          <a:latin typeface="Times New Roman"/>
                          <a:ea typeface="PMingLiU"/>
                          <a:cs typeface="Times New Roman"/>
                        </a:rPr>
                        <a:t>onductivity</a:t>
                      </a:r>
                      <a:endParaRPr lang="en-US" sz="1900" dirty="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i="1">
                          <a:latin typeface="Times New Roman"/>
                          <a:ea typeface="PMingLiU"/>
                          <a:cs typeface="Times New Roman"/>
                        </a:rPr>
                        <a:t>k</a:t>
                      </a:r>
                      <a:endParaRPr lang="en-US" sz="190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a:latin typeface="Times New Roman"/>
                          <a:ea typeface="PMingLiU"/>
                          <a:cs typeface="Times New Roman"/>
                        </a:rPr>
                        <a:t>3.0</a:t>
                      </a:r>
                      <a:endParaRPr lang="en-US" sz="190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a:latin typeface="Times New Roman"/>
                          <a:ea typeface="PMingLiU"/>
                          <a:cs typeface="Times New Roman"/>
                        </a:rPr>
                        <a:t>W/m/K</a:t>
                      </a:r>
                      <a:endParaRPr lang="en-US" sz="1900">
                        <a:latin typeface="Calibri"/>
                        <a:ea typeface="PMingLiU"/>
                        <a:cs typeface="Times New Roman"/>
                      </a:endParaRPr>
                    </a:p>
                  </a:txBody>
                  <a:tcPr marL="116434" marR="116434" marT="0" marB="0">
                    <a:lnL>
                      <a:noFill/>
                    </a:lnL>
                    <a:lnR>
                      <a:noFill/>
                    </a:lnR>
                    <a:lnT>
                      <a:noFill/>
                    </a:lnT>
                    <a:lnB>
                      <a:noFill/>
                    </a:lnB>
                  </a:tcPr>
                </a:tc>
              </a:tr>
              <a:tr h="343436">
                <a:tc>
                  <a:txBody>
                    <a:bodyPr/>
                    <a:lstStyle/>
                    <a:p>
                      <a:pPr marL="0" marR="0" algn="just">
                        <a:lnSpc>
                          <a:spcPct val="115000"/>
                        </a:lnSpc>
                        <a:spcBef>
                          <a:spcPts val="0"/>
                        </a:spcBef>
                        <a:spcAft>
                          <a:spcPts val="0"/>
                        </a:spcAft>
                        <a:tabLst>
                          <a:tab pos="180340" algn="l"/>
                          <a:tab pos="360045" algn="l"/>
                        </a:tabLst>
                      </a:pPr>
                      <a:r>
                        <a:rPr lang="fr-CH" sz="1900" dirty="0" smtClean="0">
                          <a:latin typeface="Times New Roman"/>
                          <a:ea typeface="PMingLiU"/>
                          <a:cs typeface="Times New Roman"/>
                        </a:rPr>
                        <a:t>Thermal </a:t>
                      </a:r>
                      <a:r>
                        <a:rPr lang="fr-CH" sz="1900" dirty="0" err="1" smtClean="0">
                          <a:latin typeface="Times New Roman"/>
                          <a:ea typeface="PMingLiU"/>
                          <a:cs typeface="Times New Roman"/>
                        </a:rPr>
                        <a:t>diffusivity</a:t>
                      </a:r>
                      <a:endParaRPr lang="en-US" sz="1900" dirty="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a:latin typeface="Symbol"/>
                          <a:ea typeface="PMingLiU"/>
                          <a:cs typeface="Times New Roman"/>
                        </a:rPr>
                        <a:t>k</a:t>
                      </a:r>
                      <a:endParaRPr lang="en-US" sz="190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a:latin typeface="Times New Roman"/>
                          <a:ea typeface="PMingLiU"/>
                          <a:cs typeface="Times New Roman"/>
                        </a:rPr>
                        <a:t>10</a:t>
                      </a:r>
                      <a:r>
                        <a:rPr lang="fr-CH" sz="1900" baseline="30000">
                          <a:latin typeface="Times New Roman"/>
                          <a:ea typeface="PMingLiU"/>
                          <a:cs typeface="Times New Roman"/>
                        </a:rPr>
                        <a:t>-6</a:t>
                      </a:r>
                      <a:endParaRPr lang="en-US" sz="190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a:latin typeface="Times New Roman"/>
                          <a:ea typeface="PMingLiU"/>
                          <a:cs typeface="Times New Roman"/>
                        </a:rPr>
                        <a:t>m</a:t>
                      </a:r>
                      <a:r>
                        <a:rPr lang="fr-CH" sz="1900" baseline="30000">
                          <a:latin typeface="Times New Roman"/>
                          <a:ea typeface="PMingLiU"/>
                          <a:cs typeface="Times New Roman"/>
                        </a:rPr>
                        <a:t>2</a:t>
                      </a:r>
                      <a:r>
                        <a:rPr lang="fr-CH" sz="1900">
                          <a:latin typeface="Times New Roman"/>
                          <a:ea typeface="PMingLiU"/>
                          <a:cs typeface="Times New Roman"/>
                        </a:rPr>
                        <a:t>/s</a:t>
                      </a:r>
                      <a:endParaRPr lang="en-US" sz="1900">
                        <a:latin typeface="Calibri"/>
                        <a:ea typeface="PMingLiU"/>
                        <a:cs typeface="Times New Roman"/>
                      </a:endParaRPr>
                    </a:p>
                  </a:txBody>
                  <a:tcPr marL="116434" marR="116434" marT="0" marB="0">
                    <a:lnL>
                      <a:noFill/>
                    </a:lnL>
                    <a:lnR>
                      <a:noFill/>
                    </a:lnR>
                    <a:lnT>
                      <a:noFill/>
                    </a:lnT>
                    <a:lnB>
                      <a:noFill/>
                    </a:lnB>
                  </a:tcPr>
                </a:tc>
              </a:tr>
              <a:tr h="610085">
                <a:tc>
                  <a:txBody>
                    <a:bodyPr/>
                    <a:lstStyle/>
                    <a:p>
                      <a:pPr marL="0" marR="0" algn="just">
                        <a:lnSpc>
                          <a:spcPct val="115000"/>
                        </a:lnSpc>
                        <a:spcBef>
                          <a:spcPts val="0"/>
                        </a:spcBef>
                        <a:spcAft>
                          <a:spcPts val="0"/>
                        </a:spcAft>
                        <a:tabLst>
                          <a:tab pos="180340" algn="l"/>
                          <a:tab pos="360045" algn="l"/>
                        </a:tabLst>
                      </a:pPr>
                      <a:r>
                        <a:rPr lang="en-US" sz="1900" dirty="0" smtClean="0">
                          <a:latin typeface="Times New Roman"/>
                          <a:ea typeface="PMingLiU"/>
                          <a:cs typeface="Times New Roman"/>
                        </a:rPr>
                        <a:t>Radiogenic</a:t>
                      </a:r>
                      <a:r>
                        <a:rPr lang="en-US" sz="1900" baseline="0" dirty="0" smtClean="0">
                          <a:latin typeface="Times New Roman"/>
                          <a:ea typeface="PMingLiU"/>
                          <a:cs typeface="Times New Roman"/>
                        </a:rPr>
                        <a:t> heat production</a:t>
                      </a:r>
                      <a:endParaRPr lang="en-US" sz="1900" dirty="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i="1" dirty="0">
                          <a:latin typeface="Times New Roman"/>
                          <a:ea typeface="PMingLiU"/>
                          <a:cs typeface="Times New Roman"/>
                        </a:rPr>
                        <a:t>H</a:t>
                      </a:r>
                      <a:endParaRPr lang="en-US" sz="1900" dirty="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dirty="0">
                          <a:latin typeface="Times New Roman"/>
                          <a:ea typeface="PMingLiU"/>
                          <a:cs typeface="Times New Roman"/>
                        </a:rPr>
                        <a:t>6.0×10</a:t>
                      </a:r>
                      <a:r>
                        <a:rPr lang="fr-CH" sz="1900" baseline="30000" dirty="0">
                          <a:latin typeface="Times New Roman"/>
                          <a:ea typeface="PMingLiU"/>
                          <a:cs typeface="Times New Roman"/>
                        </a:rPr>
                        <a:t>-12</a:t>
                      </a:r>
                      <a:endParaRPr lang="en-US" sz="1900" dirty="0">
                        <a:latin typeface="Calibri"/>
                        <a:ea typeface="PMingLiU"/>
                        <a:cs typeface="Times New Roman"/>
                      </a:endParaRPr>
                    </a:p>
                  </a:txBody>
                  <a:tcPr marL="116434" marR="116434" marT="0" marB="0">
                    <a:lnL>
                      <a:noFill/>
                    </a:lnL>
                    <a:lnR>
                      <a:noFill/>
                    </a:lnR>
                    <a:lnT>
                      <a:noFill/>
                    </a:lnT>
                    <a:lnB>
                      <a:noFill/>
                    </a:lnB>
                  </a:tcPr>
                </a:tc>
                <a:tc>
                  <a:txBody>
                    <a:bodyPr/>
                    <a:lstStyle/>
                    <a:p>
                      <a:pPr marL="0" marR="0" algn="just">
                        <a:lnSpc>
                          <a:spcPct val="115000"/>
                        </a:lnSpc>
                        <a:spcBef>
                          <a:spcPts val="0"/>
                        </a:spcBef>
                        <a:spcAft>
                          <a:spcPts val="0"/>
                        </a:spcAft>
                        <a:tabLst>
                          <a:tab pos="180340" algn="l"/>
                          <a:tab pos="360045" algn="l"/>
                        </a:tabLst>
                      </a:pPr>
                      <a:r>
                        <a:rPr lang="fr-CH" sz="1900" dirty="0">
                          <a:latin typeface="Times New Roman"/>
                          <a:ea typeface="PMingLiU"/>
                          <a:cs typeface="Times New Roman"/>
                        </a:rPr>
                        <a:t>W/kg</a:t>
                      </a:r>
                      <a:endParaRPr lang="en-US" sz="1900" dirty="0">
                        <a:latin typeface="Calibri"/>
                        <a:ea typeface="PMingLiU"/>
                        <a:cs typeface="Times New Roman"/>
                      </a:endParaRPr>
                    </a:p>
                  </a:txBody>
                  <a:tcPr marL="116434" marR="116434" marT="0" marB="0">
                    <a:lnL>
                      <a:noFill/>
                    </a:lnL>
                    <a:lnR>
                      <a:noFill/>
                    </a:lnR>
                    <a:lnT>
                      <a:noFill/>
                    </a:lnT>
                    <a:lnB>
                      <a:noFill/>
                    </a:lnB>
                  </a:tcPr>
                </a:tc>
              </a:tr>
              <a:tr h="343436">
                <a:tc>
                  <a:txBody>
                    <a:bodyPr/>
                    <a:lstStyle/>
                    <a:p>
                      <a:pPr marL="0" marR="0" algn="just">
                        <a:lnSpc>
                          <a:spcPct val="115000"/>
                        </a:lnSpc>
                        <a:spcBef>
                          <a:spcPts val="0"/>
                        </a:spcBef>
                        <a:spcAft>
                          <a:spcPts val="600"/>
                        </a:spcAft>
                        <a:tabLst>
                          <a:tab pos="180340" algn="l"/>
                          <a:tab pos="360045" algn="l"/>
                        </a:tabLst>
                      </a:pPr>
                      <a:r>
                        <a:rPr lang="fr-CH" sz="1900" dirty="0" smtClean="0">
                          <a:latin typeface="Times New Roman"/>
                          <a:ea typeface="PMingLiU"/>
                          <a:cs typeface="Times New Roman"/>
                        </a:rPr>
                        <a:t>Vertical</a:t>
                      </a:r>
                      <a:r>
                        <a:rPr lang="fr-CH" sz="1900" baseline="0" dirty="0" smtClean="0">
                          <a:latin typeface="Times New Roman"/>
                          <a:ea typeface="PMingLiU"/>
                          <a:cs typeface="Times New Roman"/>
                        </a:rPr>
                        <a:t> </a:t>
                      </a:r>
                      <a:r>
                        <a:rPr lang="fr-CH" sz="1900" baseline="0" dirty="0" err="1" smtClean="0">
                          <a:latin typeface="Times New Roman"/>
                          <a:ea typeface="PMingLiU"/>
                          <a:cs typeface="Times New Roman"/>
                        </a:rPr>
                        <a:t>temperature</a:t>
                      </a:r>
                      <a:r>
                        <a:rPr lang="fr-CH" sz="1900" baseline="0" dirty="0" smtClean="0">
                          <a:latin typeface="Times New Roman"/>
                          <a:ea typeface="PMingLiU"/>
                          <a:cs typeface="Times New Roman"/>
                        </a:rPr>
                        <a:t> jump</a:t>
                      </a:r>
                      <a:endParaRPr lang="en-US" sz="1900" dirty="0">
                        <a:latin typeface="Calibri"/>
                        <a:ea typeface="PMingLiU"/>
                        <a:cs typeface="Times New Roman"/>
                      </a:endParaRPr>
                    </a:p>
                  </a:txBody>
                  <a:tcPr marL="116434" marR="116434"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tabLst>
                          <a:tab pos="180340" algn="l"/>
                          <a:tab pos="360045" algn="l"/>
                        </a:tabLst>
                      </a:pPr>
                      <a:r>
                        <a:rPr lang="fr-CH" sz="1900" dirty="0">
                          <a:latin typeface="Symbol"/>
                          <a:ea typeface="PMingLiU"/>
                          <a:cs typeface="Times New Roman"/>
                        </a:rPr>
                        <a:t>D</a:t>
                      </a:r>
                      <a:r>
                        <a:rPr lang="fr-CH" sz="1900" i="1" dirty="0">
                          <a:latin typeface="Times New Roman"/>
                          <a:ea typeface="PMingLiU"/>
                          <a:cs typeface="Times New Roman"/>
                        </a:rPr>
                        <a:t>T</a:t>
                      </a:r>
                      <a:endParaRPr lang="en-US" sz="1900" dirty="0">
                        <a:latin typeface="Calibri"/>
                        <a:ea typeface="PMingLiU"/>
                        <a:cs typeface="Times New Roman"/>
                      </a:endParaRPr>
                    </a:p>
                  </a:txBody>
                  <a:tcPr marL="116434" marR="116434"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tabLst>
                          <a:tab pos="180340" algn="l"/>
                          <a:tab pos="360045" algn="l"/>
                        </a:tabLst>
                      </a:pPr>
                      <a:r>
                        <a:rPr lang="fr-CH" sz="1900" dirty="0">
                          <a:latin typeface="Times New Roman"/>
                          <a:ea typeface="PMingLiU"/>
                          <a:cs typeface="Times New Roman"/>
                        </a:rPr>
                        <a:t>2500</a:t>
                      </a:r>
                      <a:endParaRPr lang="en-US" sz="1900" dirty="0">
                        <a:latin typeface="Calibri"/>
                        <a:ea typeface="PMingLiU"/>
                        <a:cs typeface="Times New Roman"/>
                      </a:endParaRPr>
                    </a:p>
                  </a:txBody>
                  <a:tcPr marL="116434" marR="116434"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tabLst>
                          <a:tab pos="180340" algn="l"/>
                          <a:tab pos="360045" algn="l"/>
                        </a:tabLst>
                      </a:pPr>
                      <a:r>
                        <a:rPr lang="fr-CH" sz="1900" dirty="0">
                          <a:latin typeface="Times New Roman"/>
                          <a:ea typeface="PMingLiU"/>
                          <a:cs typeface="Times New Roman"/>
                        </a:rPr>
                        <a:t>K</a:t>
                      </a:r>
                      <a:endParaRPr lang="en-US" sz="1900" dirty="0">
                        <a:latin typeface="Calibri"/>
                        <a:ea typeface="PMingLiU"/>
                        <a:cs typeface="Times New Roman"/>
                      </a:endParaRPr>
                    </a:p>
                  </a:txBody>
                  <a:tcPr marL="116434" marR="116434"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898167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12"/>
          <p:cNvSpPr>
            <a:spLocks noGrp="1"/>
          </p:cNvSpPr>
          <p:nvPr>
            <p:ph type="title"/>
          </p:nvPr>
        </p:nvSpPr>
        <p:spPr>
          <a:xfrm>
            <a:off x="142844" y="142852"/>
            <a:ext cx="7715304" cy="489790"/>
          </a:xfrm>
        </p:spPr>
        <p:txBody>
          <a:bodyPr>
            <a:noAutofit/>
          </a:bodyPr>
          <a:lstStyle/>
          <a:p>
            <a:pPr algn="just"/>
            <a:r>
              <a:rPr lang="fr-CH" sz="3600" dirty="0" smtClean="0">
                <a:solidFill>
                  <a:schemeClr val="bg1"/>
                </a:solidFill>
              </a:rPr>
              <a:t>Important </a:t>
            </a:r>
            <a:r>
              <a:rPr lang="fr-CH" sz="3600" dirty="0" err="1" smtClean="0">
                <a:solidFill>
                  <a:schemeClr val="bg1"/>
                </a:solidFill>
              </a:rPr>
              <a:t>numbers</a:t>
            </a:r>
            <a:endParaRPr lang="fr-CH" sz="3600" dirty="0">
              <a:solidFill>
                <a:schemeClr val="bg1"/>
              </a:solidFill>
            </a:endParaRPr>
          </a:p>
        </p:txBody>
      </p:sp>
      <p:sp>
        <p:nvSpPr>
          <p:cNvPr id="2027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275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276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2763" name="Object 4"/>
          <p:cNvGraphicFramePr>
            <a:graphicFrameLocks noChangeAspect="1"/>
          </p:cNvGraphicFramePr>
          <p:nvPr/>
        </p:nvGraphicFramePr>
        <p:xfrm>
          <a:off x="3417888" y="4581525"/>
          <a:ext cx="1673225" cy="823913"/>
        </p:xfrm>
        <a:graphic>
          <a:graphicData uri="http://schemas.openxmlformats.org/presentationml/2006/ole">
            <mc:AlternateContent xmlns:mc="http://schemas.openxmlformats.org/markup-compatibility/2006">
              <mc:Choice xmlns:v="urn:schemas-microsoft-com:vml" Requires="v">
                <p:oleObj spid="_x0000_s63706" name="Equation" r:id="rId3" imgW="876240" imgH="431640" progId="Equation.3">
                  <p:embed/>
                </p:oleObj>
              </mc:Choice>
              <mc:Fallback>
                <p:oleObj name="Equation" r:id="rId3" imgW="87624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888" y="4581525"/>
                        <a:ext cx="1673225" cy="823913"/>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6" name="Text Box 6"/>
          <p:cNvSpPr txBox="1">
            <a:spLocks noChangeArrowheads="1"/>
          </p:cNvSpPr>
          <p:nvPr/>
        </p:nvSpPr>
        <p:spPr bwMode="auto">
          <a:xfrm>
            <a:off x="179512" y="1012666"/>
            <a:ext cx="3456384"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C00000"/>
                </a:solidFill>
                <a:latin typeface="Arial" pitchFamily="34" charset="0"/>
                <a:cs typeface="Arial" pitchFamily="34" charset="0"/>
              </a:rPr>
              <a:t>Rayleigh number</a:t>
            </a:r>
            <a:r>
              <a:rPr lang="en-US" sz="2000" dirty="0" smtClean="0">
                <a:solidFill>
                  <a:srgbClr val="002060"/>
                </a:solidFill>
                <a:latin typeface="Arial" pitchFamily="34" charset="0"/>
                <a:cs typeface="Arial" pitchFamily="34" charset="0"/>
              </a:rPr>
              <a:t>:</a:t>
            </a:r>
          </a:p>
        </p:txBody>
      </p:sp>
      <p:sp>
        <p:nvSpPr>
          <p:cNvPr id="17" name="Text Box 6"/>
          <p:cNvSpPr txBox="1">
            <a:spLocks noChangeArrowheads="1"/>
          </p:cNvSpPr>
          <p:nvPr/>
        </p:nvSpPr>
        <p:spPr bwMode="auto">
          <a:xfrm>
            <a:off x="179512" y="3024585"/>
            <a:ext cx="3456384"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err="1" smtClean="0">
                <a:solidFill>
                  <a:srgbClr val="C00000"/>
                </a:solidFill>
                <a:latin typeface="Arial" pitchFamily="34" charset="0"/>
                <a:cs typeface="Arial" pitchFamily="34" charset="0"/>
              </a:rPr>
              <a:t>Prandtl</a:t>
            </a:r>
            <a:r>
              <a:rPr lang="en-US" sz="2000" dirty="0" smtClean="0">
                <a:solidFill>
                  <a:srgbClr val="C00000"/>
                </a:solidFill>
                <a:latin typeface="Arial" pitchFamily="34" charset="0"/>
                <a:cs typeface="Arial" pitchFamily="34" charset="0"/>
              </a:rPr>
              <a:t> number</a:t>
            </a:r>
            <a:r>
              <a:rPr lang="en-US" sz="2000" dirty="0" smtClean="0">
                <a:solidFill>
                  <a:srgbClr val="002060"/>
                </a:solidFill>
                <a:latin typeface="Arial" pitchFamily="34" charset="0"/>
                <a:cs typeface="Arial" pitchFamily="34" charset="0"/>
              </a:rPr>
              <a:t>:</a:t>
            </a:r>
          </a:p>
        </p:txBody>
      </p:sp>
      <p:sp>
        <p:nvSpPr>
          <p:cNvPr id="18" name="Text Box 6"/>
          <p:cNvSpPr txBox="1">
            <a:spLocks noChangeArrowheads="1"/>
          </p:cNvSpPr>
          <p:nvPr/>
        </p:nvSpPr>
        <p:spPr bwMode="auto">
          <a:xfrm>
            <a:off x="179512" y="4757082"/>
            <a:ext cx="3456384"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err="1" smtClean="0">
                <a:solidFill>
                  <a:srgbClr val="C00000"/>
                </a:solidFill>
                <a:latin typeface="Arial" pitchFamily="34" charset="0"/>
                <a:cs typeface="Arial" pitchFamily="34" charset="0"/>
              </a:rPr>
              <a:t>Nusselt</a:t>
            </a:r>
            <a:r>
              <a:rPr lang="en-US" sz="2000" dirty="0" smtClean="0">
                <a:solidFill>
                  <a:srgbClr val="C00000"/>
                </a:solidFill>
                <a:latin typeface="Arial" pitchFamily="34" charset="0"/>
                <a:cs typeface="Arial" pitchFamily="34" charset="0"/>
              </a:rPr>
              <a:t> number</a:t>
            </a:r>
            <a:r>
              <a:rPr lang="en-US" sz="2000" dirty="0" smtClean="0">
                <a:solidFill>
                  <a:srgbClr val="002060"/>
                </a:solidFill>
                <a:latin typeface="Arial" pitchFamily="34" charset="0"/>
                <a:cs typeface="Arial" pitchFamily="34" charset="0"/>
              </a:rPr>
              <a:t>:</a:t>
            </a:r>
          </a:p>
        </p:txBody>
      </p:sp>
      <p:graphicFrame>
        <p:nvGraphicFramePr>
          <p:cNvPr id="202764" name="Object 4"/>
          <p:cNvGraphicFramePr>
            <a:graphicFrameLocks noChangeAspect="1"/>
          </p:cNvGraphicFramePr>
          <p:nvPr/>
        </p:nvGraphicFramePr>
        <p:xfrm>
          <a:off x="3417888" y="787400"/>
          <a:ext cx="1946275" cy="841375"/>
        </p:xfrm>
        <a:graphic>
          <a:graphicData uri="http://schemas.openxmlformats.org/presentationml/2006/ole">
            <mc:AlternateContent xmlns:mc="http://schemas.openxmlformats.org/markup-compatibility/2006">
              <mc:Choice xmlns:v="urn:schemas-microsoft-com:vml" Requires="v">
                <p:oleObj spid="_x0000_s63707" name="Equation" r:id="rId5" imgW="1028520" imgH="444240" progId="Equation.3">
                  <p:embed/>
                </p:oleObj>
              </mc:Choice>
              <mc:Fallback>
                <p:oleObj name="Equation" r:id="rId5" imgW="102852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7888" y="787400"/>
                        <a:ext cx="1946275" cy="84137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20" name="Text Box 6"/>
          <p:cNvSpPr txBox="1">
            <a:spLocks noChangeArrowheads="1"/>
          </p:cNvSpPr>
          <p:nvPr/>
        </p:nvSpPr>
        <p:spPr bwMode="auto">
          <a:xfrm>
            <a:off x="251520" y="1700808"/>
            <a:ext cx="8712968" cy="1107996"/>
          </a:xfrm>
          <a:prstGeom prst="rect">
            <a:avLst/>
          </a:prstGeom>
          <a:noFill/>
          <a:ln w="9525">
            <a:noFill/>
            <a:miter lim="800000"/>
            <a:headEnd/>
            <a:tailEnd/>
          </a:ln>
          <a:effectLst/>
        </p:spPr>
        <p:txBody>
          <a:bodyPr wrap="square">
            <a:spAutoFit/>
          </a:bodyPr>
          <a:lstStyle/>
          <a:p>
            <a:pPr>
              <a:spcBef>
                <a:spcPct val="50000"/>
              </a:spcBef>
            </a:pPr>
            <a:r>
              <a:rPr lang="en-US" sz="1400" dirty="0" smtClean="0">
                <a:solidFill>
                  <a:srgbClr val="002060"/>
                </a:solidFill>
                <a:latin typeface="Arial" pitchFamily="34" charset="0"/>
                <a:cs typeface="Arial" pitchFamily="34" charset="0"/>
              </a:rPr>
              <a:t>- Ratio between buoyancy and viscous forces. Measure the vigor of convection.</a:t>
            </a:r>
          </a:p>
          <a:p>
            <a:pPr>
              <a:spcBef>
                <a:spcPts val="600"/>
              </a:spcBef>
            </a:pPr>
            <a:r>
              <a:rPr lang="en-US" sz="1400" dirty="0" smtClean="0">
                <a:solidFill>
                  <a:srgbClr val="002060"/>
                </a:solidFill>
                <a:latin typeface="Arial" pitchFamily="34" charset="0"/>
                <a:cs typeface="Arial" pitchFamily="34" charset="0"/>
              </a:rPr>
              <a:t>- Critical Rayleigh number. Depends on properties of the fluid (rheology, physical properties) and of system (geometry).</a:t>
            </a:r>
          </a:p>
          <a:p>
            <a:pPr>
              <a:spcBef>
                <a:spcPts val="600"/>
              </a:spcBef>
            </a:pPr>
            <a:r>
              <a:rPr lang="en-US" sz="1400" dirty="0" smtClean="0">
                <a:solidFill>
                  <a:srgbClr val="002060"/>
                </a:solidFill>
                <a:latin typeface="Arial" pitchFamily="34" charset="0"/>
                <a:cs typeface="Arial" pitchFamily="34" charset="0"/>
              </a:rPr>
              <a:t>- Earth’s mantle: </a:t>
            </a:r>
            <a:r>
              <a:rPr lang="en-US" sz="1400" i="1" dirty="0" smtClean="0">
                <a:solidFill>
                  <a:srgbClr val="002060"/>
                </a:solidFill>
                <a:latin typeface="Arial" pitchFamily="34" charset="0"/>
                <a:cs typeface="Arial" pitchFamily="34" charset="0"/>
              </a:rPr>
              <a:t>Ra</a:t>
            </a:r>
            <a:r>
              <a:rPr lang="en-US" sz="1400" dirty="0" smtClean="0">
                <a:solidFill>
                  <a:srgbClr val="002060"/>
                </a:solidFill>
                <a:latin typeface="Arial" pitchFamily="34" charset="0"/>
                <a:cs typeface="Arial" pitchFamily="34" charset="0"/>
              </a:rPr>
              <a:t> ~ 10</a:t>
            </a:r>
            <a:r>
              <a:rPr lang="en-US" sz="1400" baseline="30000" dirty="0" smtClean="0">
                <a:solidFill>
                  <a:srgbClr val="002060"/>
                </a:solidFill>
                <a:latin typeface="Arial" pitchFamily="34" charset="0"/>
                <a:cs typeface="Arial" pitchFamily="34" charset="0"/>
              </a:rPr>
              <a:t>6</a:t>
            </a:r>
            <a:r>
              <a:rPr lang="en-US" sz="1400" dirty="0" smtClean="0">
                <a:solidFill>
                  <a:srgbClr val="002060"/>
                </a:solidFill>
                <a:latin typeface="Arial" pitchFamily="34" charset="0"/>
                <a:cs typeface="Arial" pitchFamily="34" charset="0"/>
              </a:rPr>
              <a:t>-10</a:t>
            </a:r>
            <a:r>
              <a:rPr lang="en-US" sz="1400" baseline="30000" dirty="0" smtClean="0">
                <a:solidFill>
                  <a:srgbClr val="002060"/>
                </a:solidFill>
                <a:latin typeface="Arial" pitchFamily="34" charset="0"/>
                <a:cs typeface="Arial" pitchFamily="34" charset="0"/>
              </a:rPr>
              <a:t>7</a:t>
            </a:r>
            <a:r>
              <a:rPr lang="en-US" sz="1400" dirty="0" smtClean="0">
                <a:solidFill>
                  <a:srgbClr val="002060"/>
                </a:solidFill>
                <a:latin typeface="Arial" pitchFamily="34" charset="0"/>
                <a:cs typeface="Arial" pitchFamily="34" charset="0"/>
              </a:rPr>
              <a:t>.  </a:t>
            </a:r>
          </a:p>
        </p:txBody>
      </p:sp>
      <p:graphicFrame>
        <p:nvGraphicFramePr>
          <p:cNvPr id="202765" name="Object 4"/>
          <p:cNvGraphicFramePr>
            <a:graphicFrameLocks noChangeAspect="1"/>
          </p:cNvGraphicFramePr>
          <p:nvPr/>
        </p:nvGraphicFramePr>
        <p:xfrm>
          <a:off x="3419872" y="2852936"/>
          <a:ext cx="941388" cy="747713"/>
        </p:xfrm>
        <a:graphic>
          <a:graphicData uri="http://schemas.openxmlformats.org/presentationml/2006/ole">
            <mc:AlternateContent xmlns:mc="http://schemas.openxmlformats.org/markup-compatibility/2006">
              <mc:Choice xmlns:v="urn:schemas-microsoft-com:vml" Requires="v">
                <p:oleObj spid="_x0000_s63708" name="Equation" r:id="rId7" imgW="495000" imgH="393480" progId="Equation.3">
                  <p:embed/>
                </p:oleObj>
              </mc:Choice>
              <mc:Fallback>
                <p:oleObj name="Equation" r:id="rId7" imgW="495000" imgH="393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872" y="2852936"/>
                        <a:ext cx="941388" cy="747713"/>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22" name="Rectangle 21"/>
          <p:cNvSpPr/>
          <p:nvPr/>
        </p:nvSpPr>
        <p:spPr>
          <a:xfrm>
            <a:off x="251520" y="3600649"/>
            <a:ext cx="8496944" cy="815608"/>
          </a:xfrm>
          <a:prstGeom prst="rect">
            <a:avLst/>
          </a:prstGeom>
        </p:spPr>
        <p:txBody>
          <a:bodyPr wrap="square">
            <a:spAutoFit/>
          </a:bodyPr>
          <a:lstStyle/>
          <a:p>
            <a:pPr algn="just"/>
            <a:r>
              <a:rPr lang="fr-CH" sz="1400" dirty="0" smtClean="0">
                <a:solidFill>
                  <a:srgbClr val="002060"/>
                </a:solidFill>
                <a:latin typeface="Arial" pitchFamily="34" charset="0"/>
                <a:cs typeface="Arial" pitchFamily="34" charset="0"/>
              </a:rPr>
              <a:t>- Ratio </a:t>
            </a:r>
            <a:r>
              <a:rPr lang="fr-CH" sz="1400" dirty="0" err="1" smtClean="0">
                <a:solidFill>
                  <a:srgbClr val="002060"/>
                </a:solidFill>
                <a:latin typeface="Arial" pitchFamily="34" charset="0"/>
                <a:cs typeface="Arial" pitchFamily="34" charset="0"/>
              </a:rPr>
              <a:t>between</a:t>
            </a:r>
            <a:r>
              <a:rPr lang="fr-CH" sz="1400" dirty="0" smtClean="0">
                <a:solidFill>
                  <a:srgbClr val="002060"/>
                </a:solidFill>
                <a:latin typeface="Arial" pitchFamily="34" charset="0"/>
                <a:cs typeface="Arial" pitchFamily="34" charset="0"/>
              </a:rPr>
              <a:t> the </a:t>
            </a:r>
            <a:r>
              <a:rPr lang="fr-CH" sz="1400" dirty="0" err="1" smtClean="0">
                <a:solidFill>
                  <a:srgbClr val="002060"/>
                </a:solidFill>
                <a:latin typeface="Arial" pitchFamily="34" charset="0"/>
                <a:cs typeface="Arial" pitchFamily="34" charset="0"/>
              </a:rPr>
              <a:t>characteristic</a:t>
            </a:r>
            <a:r>
              <a:rPr lang="fr-CH" sz="1400" dirty="0" smtClean="0">
                <a:solidFill>
                  <a:srgbClr val="002060"/>
                </a:solidFill>
                <a:latin typeface="Arial" pitchFamily="34" charset="0"/>
                <a:cs typeface="Arial" pitchFamily="34" charset="0"/>
              </a:rPr>
              <a:t> diffusion time of </a:t>
            </a:r>
            <a:r>
              <a:rPr lang="fr-CH" sz="1400" dirty="0" err="1" smtClean="0">
                <a:solidFill>
                  <a:srgbClr val="002060"/>
                </a:solidFill>
                <a:latin typeface="Arial" pitchFamily="34" charset="0"/>
                <a:cs typeface="Arial" pitchFamily="34" charset="0"/>
              </a:rPr>
              <a:t>heat</a:t>
            </a:r>
            <a:r>
              <a:rPr lang="fr-CH" sz="1400" dirty="0" smtClean="0">
                <a:solidFill>
                  <a:srgbClr val="002060"/>
                </a:solidFill>
                <a:latin typeface="Arial" pitchFamily="34" charset="0"/>
                <a:cs typeface="Arial" pitchFamily="34" charset="0"/>
              </a:rPr>
              <a:t>, and the </a:t>
            </a:r>
            <a:r>
              <a:rPr lang="fr-CH" sz="1400" dirty="0" err="1" smtClean="0">
                <a:solidFill>
                  <a:srgbClr val="002060"/>
                </a:solidFill>
                <a:latin typeface="Arial" pitchFamily="34" charset="0"/>
                <a:cs typeface="Arial" pitchFamily="34" charset="0"/>
              </a:rPr>
              <a:t>characteristic</a:t>
            </a:r>
            <a:r>
              <a:rPr lang="fr-CH" sz="1400" dirty="0" smtClean="0">
                <a:solidFill>
                  <a:srgbClr val="002060"/>
                </a:solidFill>
                <a:latin typeface="Arial" pitchFamily="34" charset="0"/>
                <a:cs typeface="Arial" pitchFamily="34" charset="0"/>
              </a:rPr>
              <a:t> time of the diffusion of </a:t>
            </a:r>
            <a:r>
              <a:rPr lang="fr-CH" sz="1400" dirty="0" err="1" smtClean="0">
                <a:solidFill>
                  <a:srgbClr val="002060"/>
                </a:solidFill>
                <a:latin typeface="Arial" pitchFamily="34" charset="0"/>
                <a:cs typeface="Arial" pitchFamily="34" charset="0"/>
              </a:rPr>
              <a:t>momentum</a:t>
            </a:r>
            <a:r>
              <a:rPr lang="fr-CH" sz="1400" dirty="0" smtClean="0">
                <a:solidFill>
                  <a:srgbClr val="002060"/>
                </a:solidFill>
                <a:latin typeface="Arial" pitchFamily="34" charset="0"/>
                <a:cs typeface="Arial" pitchFamily="34" charset="0"/>
              </a:rPr>
              <a:t>.</a:t>
            </a:r>
          </a:p>
          <a:p>
            <a:pPr algn="just">
              <a:spcBef>
                <a:spcPts val="600"/>
              </a:spcBef>
            </a:pPr>
            <a:r>
              <a:rPr lang="en-US" sz="1400" dirty="0" smtClean="0">
                <a:solidFill>
                  <a:srgbClr val="002060"/>
                </a:solidFill>
                <a:latin typeface="Arial" pitchFamily="34" charset="0"/>
                <a:cs typeface="Arial" pitchFamily="34" charset="0"/>
              </a:rPr>
              <a:t>- Earth’s mantle: </a:t>
            </a:r>
            <a:r>
              <a:rPr lang="en-US" sz="1400" i="1" dirty="0" smtClean="0">
                <a:solidFill>
                  <a:srgbClr val="002060"/>
                </a:solidFill>
                <a:latin typeface="Arial" pitchFamily="34" charset="0"/>
                <a:cs typeface="Arial" pitchFamily="34" charset="0"/>
              </a:rPr>
              <a:t>Pr</a:t>
            </a:r>
            <a:r>
              <a:rPr lang="en-US" sz="1400" dirty="0" smtClean="0">
                <a:solidFill>
                  <a:srgbClr val="002060"/>
                </a:solidFill>
                <a:latin typeface="Arial" pitchFamily="34" charset="0"/>
                <a:cs typeface="Arial" pitchFamily="34" charset="0"/>
              </a:rPr>
              <a:t> ~ 10</a:t>
            </a:r>
            <a:r>
              <a:rPr lang="en-US" sz="1400" baseline="30000" dirty="0" smtClean="0">
                <a:solidFill>
                  <a:srgbClr val="002060"/>
                </a:solidFill>
                <a:latin typeface="Arial" pitchFamily="34" charset="0"/>
                <a:cs typeface="Arial" pitchFamily="34" charset="0"/>
              </a:rPr>
              <a:t>25</a:t>
            </a:r>
            <a:r>
              <a:rPr lang="en-US" sz="1400" dirty="0" smtClean="0">
                <a:solidFill>
                  <a:srgbClr val="002060"/>
                </a:solidFill>
                <a:latin typeface="Arial" pitchFamily="34" charset="0"/>
                <a:cs typeface="Arial" pitchFamily="34" charset="0"/>
              </a:rPr>
              <a:t>.</a:t>
            </a:r>
            <a:endParaRPr lang="en-US" sz="1400" dirty="0">
              <a:solidFill>
                <a:srgbClr val="002060"/>
              </a:solidFill>
              <a:latin typeface="Arial" pitchFamily="34" charset="0"/>
              <a:cs typeface="Arial" pitchFamily="34" charset="0"/>
            </a:endParaRPr>
          </a:p>
        </p:txBody>
      </p:sp>
      <p:sp>
        <p:nvSpPr>
          <p:cNvPr id="23" name="Rectangle 22"/>
          <p:cNvSpPr/>
          <p:nvPr/>
        </p:nvSpPr>
        <p:spPr>
          <a:xfrm>
            <a:off x="251520" y="5373216"/>
            <a:ext cx="8568952" cy="1031051"/>
          </a:xfrm>
          <a:prstGeom prst="rect">
            <a:avLst/>
          </a:prstGeom>
        </p:spPr>
        <p:txBody>
          <a:bodyPr wrap="square">
            <a:spAutoFit/>
          </a:bodyPr>
          <a:lstStyle/>
          <a:p>
            <a:pPr algn="just"/>
            <a:r>
              <a:rPr lang="fr-FR" sz="1400" dirty="0" smtClean="0">
                <a:solidFill>
                  <a:srgbClr val="002060"/>
                </a:solidFill>
                <a:latin typeface="Arial" pitchFamily="34" charset="0"/>
                <a:cs typeface="Arial" pitchFamily="34" charset="0"/>
              </a:rPr>
              <a:t>- Ratio </a:t>
            </a:r>
            <a:r>
              <a:rPr lang="fr-FR" sz="1400" dirty="0" err="1" smtClean="0">
                <a:solidFill>
                  <a:srgbClr val="002060"/>
                </a:solidFill>
                <a:latin typeface="Arial" pitchFamily="34" charset="0"/>
                <a:cs typeface="Arial" pitchFamily="34" charset="0"/>
              </a:rPr>
              <a:t>between</a:t>
            </a:r>
            <a:r>
              <a:rPr lang="fr-FR" sz="1400" dirty="0" smtClean="0">
                <a:solidFill>
                  <a:srgbClr val="002060"/>
                </a:solidFill>
                <a:latin typeface="Arial" pitchFamily="34" charset="0"/>
                <a:cs typeface="Arial" pitchFamily="34" charset="0"/>
              </a:rPr>
              <a:t> the </a:t>
            </a:r>
            <a:r>
              <a:rPr lang="fr-FR" sz="1400" dirty="0" err="1" smtClean="0">
                <a:solidFill>
                  <a:srgbClr val="002060"/>
                </a:solidFill>
                <a:latin typeface="Arial" pitchFamily="34" charset="0"/>
                <a:cs typeface="Arial" pitchFamily="34" charset="0"/>
              </a:rPr>
              <a:t>average</a:t>
            </a:r>
            <a:r>
              <a:rPr lang="fr-FR" sz="1400" dirty="0" smtClean="0">
                <a:solidFill>
                  <a:srgbClr val="002060"/>
                </a:solidFill>
                <a:latin typeface="Arial" pitchFamily="34" charset="0"/>
                <a:cs typeface="Arial" pitchFamily="34" charset="0"/>
              </a:rPr>
              <a:t> convective </a:t>
            </a:r>
            <a:r>
              <a:rPr lang="fr-FR" sz="1400" dirty="0" err="1" smtClean="0">
                <a:solidFill>
                  <a:srgbClr val="002060"/>
                </a:solidFill>
                <a:latin typeface="Arial" pitchFamily="34" charset="0"/>
                <a:cs typeface="Arial" pitchFamily="34" charset="0"/>
              </a:rPr>
              <a:t>heat</a:t>
            </a:r>
            <a:r>
              <a:rPr lang="fr-FR" sz="1400" dirty="0" smtClean="0">
                <a:solidFill>
                  <a:srgbClr val="002060"/>
                </a:solidFill>
                <a:latin typeface="Arial" pitchFamily="34" charset="0"/>
                <a:cs typeface="Arial" pitchFamily="34" charset="0"/>
              </a:rPr>
              <a:t> flux, and the </a:t>
            </a:r>
            <a:r>
              <a:rPr lang="fr-FR" sz="1400" dirty="0" err="1" smtClean="0">
                <a:solidFill>
                  <a:srgbClr val="002060"/>
                </a:solidFill>
                <a:latin typeface="Arial" pitchFamily="34" charset="0"/>
                <a:cs typeface="Arial" pitchFamily="34" charset="0"/>
              </a:rPr>
              <a:t>conductive</a:t>
            </a:r>
            <a:r>
              <a:rPr lang="fr-FR" sz="1400" dirty="0" smtClean="0">
                <a:solidFill>
                  <a:srgbClr val="002060"/>
                </a:solidFill>
                <a:latin typeface="Arial" pitchFamily="34" charset="0"/>
                <a:cs typeface="Arial" pitchFamily="34" charset="0"/>
              </a:rPr>
              <a:t> </a:t>
            </a:r>
            <a:r>
              <a:rPr lang="fr-FR" sz="1400" dirty="0" err="1" smtClean="0">
                <a:solidFill>
                  <a:srgbClr val="002060"/>
                </a:solidFill>
                <a:latin typeface="Arial" pitchFamily="34" charset="0"/>
                <a:cs typeface="Arial" pitchFamily="34" charset="0"/>
              </a:rPr>
              <a:t>heat</a:t>
            </a:r>
            <a:r>
              <a:rPr lang="fr-FR" sz="1400" dirty="0" smtClean="0">
                <a:solidFill>
                  <a:srgbClr val="002060"/>
                </a:solidFill>
                <a:latin typeface="Arial" pitchFamily="34" charset="0"/>
                <a:cs typeface="Arial" pitchFamily="34" charset="0"/>
              </a:rPr>
              <a:t> flux. </a:t>
            </a:r>
            <a:r>
              <a:rPr lang="fr-FR" sz="1400" dirty="0" err="1" smtClean="0">
                <a:solidFill>
                  <a:srgbClr val="002060"/>
                </a:solidFill>
                <a:latin typeface="Arial" pitchFamily="34" charset="0"/>
                <a:cs typeface="Arial" pitchFamily="34" charset="0"/>
              </a:rPr>
              <a:t>Measures</a:t>
            </a:r>
            <a:r>
              <a:rPr lang="fr-FR" sz="1400" dirty="0" smtClean="0">
                <a:solidFill>
                  <a:srgbClr val="002060"/>
                </a:solidFill>
                <a:latin typeface="Arial" pitchFamily="34" charset="0"/>
                <a:cs typeface="Arial" pitchFamily="34" charset="0"/>
              </a:rPr>
              <a:t> the </a:t>
            </a:r>
            <a:r>
              <a:rPr lang="fr-FR" sz="1400" dirty="0" err="1" smtClean="0">
                <a:solidFill>
                  <a:srgbClr val="002060"/>
                </a:solidFill>
                <a:latin typeface="Arial" pitchFamily="34" charset="0"/>
                <a:cs typeface="Arial" pitchFamily="34" charset="0"/>
              </a:rPr>
              <a:t>efficiency</a:t>
            </a:r>
            <a:r>
              <a:rPr lang="fr-FR" sz="1400" dirty="0" smtClean="0">
                <a:solidFill>
                  <a:srgbClr val="002060"/>
                </a:solidFill>
                <a:latin typeface="Arial" pitchFamily="34" charset="0"/>
                <a:cs typeface="Arial" pitchFamily="34" charset="0"/>
              </a:rPr>
              <a:t> of </a:t>
            </a:r>
            <a:r>
              <a:rPr lang="fr-FR" sz="1400" dirty="0" err="1" smtClean="0">
                <a:solidFill>
                  <a:srgbClr val="002060"/>
                </a:solidFill>
                <a:latin typeface="Arial" pitchFamily="34" charset="0"/>
                <a:cs typeface="Arial" pitchFamily="34" charset="0"/>
              </a:rPr>
              <a:t>heat</a:t>
            </a:r>
            <a:r>
              <a:rPr lang="fr-FR" sz="1400" dirty="0" smtClean="0">
                <a:solidFill>
                  <a:srgbClr val="002060"/>
                </a:solidFill>
                <a:latin typeface="Arial" pitchFamily="34" charset="0"/>
                <a:cs typeface="Arial" pitchFamily="34" charset="0"/>
              </a:rPr>
              <a:t> </a:t>
            </a:r>
            <a:r>
              <a:rPr lang="fr-FR" sz="1400" dirty="0" err="1" smtClean="0">
                <a:solidFill>
                  <a:srgbClr val="002060"/>
                </a:solidFill>
                <a:latin typeface="Arial" pitchFamily="34" charset="0"/>
                <a:cs typeface="Arial" pitchFamily="34" charset="0"/>
              </a:rPr>
              <a:t>transfer</a:t>
            </a:r>
            <a:r>
              <a:rPr lang="fr-FR" sz="1400" dirty="0" smtClean="0">
                <a:solidFill>
                  <a:srgbClr val="002060"/>
                </a:solidFill>
                <a:latin typeface="Arial" pitchFamily="34" charset="0"/>
                <a:cs typeface="Arial" pitchFamily="34" charset="0"/>
              </a:rPr>
              <a:t> by convection.</a:t>
            </a:r>
          </a:p>
          <a:p>
            <a:pPr algn="just">
              <a:spcBef>
                <a:spcPts val="600"/>
              </a:spcBef>
            </a:pPr>
            <a:r>
              <a:rPr lang="fr-FR" sz="1400" dirty="0" smtClean="0">
                <a:solidFill>
                  <a:srgbClr val="002060"/>
                </a:solidFill>
                <a:latin typeface="Arial" pitchFamily="34" charset="0"/>
                <a:cs typeface="Arial" pitchFamily="34" charset="0"/>
              </a:rPr>
              <a:t>-  </a:t>
            </a:r>
            <a:r>
              <a:rPr lang="fr-FR" sz="1400" dirty="0" err="1" smtClean="0">
                <a:solidFill>
                  <a:srgbClr val="002060"/>
                </a:solidFill>
                <a:latin typeface="Arial" pitchFamily="34" charset="0"/>
                <a:cs typeface="Arial" pitchFamily="34" charset="0"/>
              </a:rPr>
              <a:t>Increases</a:t>
            </a:r>
            <a:r>
              <a:rPr lang="fr-FR" sz="1400" dirty="0" smtClean="0">
                <a:solidFill>
                  <a:srgbClr val="002060"/>
                </a:solidFill>
                <a:latin typeface="Arial" pitchFamily="34" charset="0"/>
                <a:cs typeface="Arial" pitchFamily="34" charset="0"/>
              </a:rPr>
              <a:t> </a:t>
            </a:r>
            <a:r>
              <a:rPr lang="fr-FR" sz="1400" dirty="0" err="1" smtClean="0">
                <a:solidFill>
                  <a:srgbClr val="002060"/>
                </a:solidFill>
                <a:latin typeface="Arial" pitchFamily="34" charset="0"/>
                <a:cs typeface="Arial" pitchFamily="34" charset="0"/>
              </a:rPr>
              <a:t>with</a:t>
            </a:r>
            <a:r>
              <a:rPr lang="fr-FR" sz="1400" dirty="0" smtClean="0">
                <a:solidFill>
                  <a:srgbClr val="002060"/>
                </a:solidFill>
                <a:latin typeface="Arial" pitchFamily="34" charset="0"/>
                <a:cs typeface="Arial" pitchFamily="34" charset="0"/>
              </a:rPr>
              <a:t> the </a:t>
            </a:r>
            <a:r>
              <a:rPr lang="fr-FR" sz="1400" dirty="0" err="1" smtClean="0">
                <a:solidFill>
                  <a:srgbClr val="002060"/>
                </a:solidFill>
                <a:latin typeface="Arial" pitchFamily="34" charset="0"/>
                <a:cs typeface="Arial" pitchFamily="34" charset="0"/>
              </a:rPr>
              <a:t>vigor</a:t>
            </a:r>
            <a:r>
              <a:rPr lang="fr-FR" sz="1400" dirty="0" smtClean="0">
                <a:solidFill>
                  <a:srgbClr val="002060"/>
                </a:solidFill>
                <a:latin typeface="Arial" pitchFamily="34" charset="0"/>
                <a:cs typeface="Arial" pitchFamily="34" charset="0"/>
              </a:rPr>
              <a:t> of convection. </a:t>
            </a:r>
            <a:r>
              <a:rPr lang="en-US" sz="1400" dirty="0">
                <a:solidFill>
                  <a:srgbClr val="002060"/>
                </a:solidFill>
                <a:latin typeface="Arial" pitchFamily="34" charset="0"/>
                <a:cs typeface="Arial" pitchFamily="34" charset="0"/>
              </a:rPr>
              <a:t>Depends on properties of the fluid (rheology, physical </a:t>
            </a:r>
            <a:r>
              <a:rPr lang="en-US" sz="1400" dirty="0" err="1">
                <a:solidFill>
                  <a:srgbClr val="002060"/>
                </a:solidFill>
                <a:latin typeface="Arial" pitchFamily="34" charset="0"/>
                <a:cs typeface="Arial" pitchFamily="34" charset="0"/>
              </a:rPr>
              <a:t>propereties</a:t>
            </a:r>
            <a:r>
              <a:rPr lang="en-US" sz="1400" dirty="0">
                <a:solidFill>
                  <a:srgbClr val="002060"/>
                </a:solidFill>
                <a:latin typeface="Arial" pitchFamily="34" charset="0"/>
                <a:cs typeface="Arial" pitchFamily="34" charset="0"/>
              </a:rPr>
              <a:t>) and of system (geometry</a:t>
            </a:r>
            <a:r>
              <a:rPr lang="en-US" sz="1400" dirty="0" smtClean="0">
                <a:solidFill>
                  <a:srgbClr val="002060"/>
                </a:solidFill>
                <a:latin typeface="Arial" pitchFamily="34" charset="0"/>
                <a:cs typeface="Arial" pitchFamily="34" charset="0"/>
              </a:rPr>
              <a:t>).</a:t>
            </a:r>
            <a:endParaRPr lang="en-US" sz="1400" dirty="0">
              <a:solidFill>
                <a:srgbClr val="002060"/>
              </a:solidFill>
              <a:latin typeface="Arial" pitchFamily="34" charset="0"/>
              <a:cs typeface="Arial" pitchFamily="34" charset="0"/>
            </a:endParaRPr>
          </a:p>
        </p:txBody>
      </p:sp>
      <p:sp>
        <p:nvSpPr>
          <p:cNvPr id="24" name="Rectangle 23"/>
          <p:cNvSpPr/>
          <p:nvPr/>
        </p:nvSpPr>
        <p:spPr>
          <a:xfrm>
            <a:off x="5579096" y="3046071"/>
            <a:ext cx="3025352" cy="338554"/>
          </a:xfrm>
          <a:prstGeom prst="rect">
            <a:avLst/>
          </a:prstGeom>
        </p:spPr>
        <p:txBody>
          <a:bodyPr wrap="square">
            <a:spAutoFit/>
          </a:bodyPr>
          <a:lstStyle/>
          <a:p>
            <a:r>
              <a:rPr lang="fr-FR" sz="1600" dirty="0" err="1" smtClean="0">
                <a:solidFill>
                  <a:srgbClr val="002060"/>
                </a:solidFill>
                <a:latin typeface="Arial" pitchFamily="34" charset="0"/>
                <a:cs typeface="Arial" pitchFamily="34" charset="0"/>
              </a:rPr>
              <a:t>Kinematic</a:t>
            </a:r>
            <a:r>
              <a:rPr lang="fr-FR" sz="1600" dirty="0" smtClean="0">
                <a:solidFill>
                  <a:srgbClr val="002060"/>
                </a:solidFill>
                <a:latin typeface="Arial" pitchFamily="34" charset="0"/>
                <a:cs typeface="Arial" pitchFamily="34" charset="0"/>
              </a:rPr>
              <a:t> </a:t>
            </a:r>
            <a:r>
              <a:rPr lang="fr-FR" sz="1600" dirty="0" err="1" smtClean="0">
                <a:solidFill>
                  <a:srgbClr val="002060"/>
                </a:solidFill>
                <a:latin typeface="Arial" pitchFamily="34" charset="0"/>
                <a:cs typeface="Arial" pitchFamily="34" charset="0"/>
              </a:rPr>
              <a:t>viscosity</a:t>
            </a:r>
            <a:r>
              <a:rPr lang="fr-FR" sz="1600" dirty="0" smtClean="0">
                <a:solidFill>
                  <a:srgbClr val="002060"/>
                </a:solidFill>
                <a:latin typeface="Arial" pitchFamily="34" charset="0"/>
                <a:cs typeface="Arial" pitchFamily="34" charset="0"/>
              </a:rPr>
              <a:t> </a:t>
            </a:r>
            <a:r>
              <a:rPr lang="fr-FR" sz="1600" dirty="0" smtClean="0">
                <a:solidFill>
                  <a:srgbClr val="002060"/>
                </a:solidFill>
                <a:latin typeface="Symbol" pitchFamily="18" charset="2"/>
                <a:cs typeface="Arial" pitchFamily="34" charset="0"/>
              </a:rPr>
              <a:t>n</a:t>
            </a:r>
            <a:r>
              <a:rPr lang="fr-FR" sz="1600" dirty="0" smtClean="0">
                <a:solidFill>
                  <a:srgbClr val="002060"/>
                </a:solidFill>
                <a:latin typeface="Arial" pitchFamily="34" charset="0"/>
                <a:cs typeface="Arial" pitchFamily="34" charset="0"/>
              </a:rPr>
              <a:t> = </a:t>
            </a:r>
            <a:r>
              <a:rPr lang="fr-FR" sz="1600" dirty="0" err="1" smtClean="0">
                <a:solidFill>
                  <a:srgbClr val="002060"/>
                </a:solidFill>
                <a:latin typeface="Symbol" pitchFamily="18" charset="2"/>
                <a:cs typeface="Arial" pitchFamily="34" charset="0"/>
              </a:rPr>
              <a:t>hr</a:t>
            </a:r>
            <a:endParaRPr lang="fr-FR" sz="1600" dirty="0" smtClean="0">
              <a:solidFill>
                <a:srgbClr val="002060"/>
              </a:solidFill>
              <a:latin typeface="Symbol" pitchFamily="18" charset="2"/>
              <a:cs typeface="Arial" pitchFamily="34" charset="0"/>
            </a:endParaRPr>
          </a:p>
        </p:txBody>
      </p:sp>
    </p:spTree>
    <p:extLst>
      <p:ext uri="{BB962C8B-B14F-4D97-AF65-F5344CB8AC3E}">
        <p14:creationId xmlns:p14="http://schemas.microsoft.com/office/powerpoint/2010/main" val="252746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27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27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23" grpId="0"/>
      <p:bldP spid="2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12"/>
          <p:cNvSpPr txBox="1">
            <a:spLocks/>
          </p:cNvSpPr>
          <p:nvPr/>
        </p:nvSpPr>
        <p:spPr>
          <a:xfrm>
            <a:off x="251520" y="142852"/>
            <a:ext cx="7462612" cy="489790"/>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H" sz="3600" i="0" u="none" strike="noStrike" kern="1200" cap="none" spc="0" normalizeH="0" baseline="0" noProof="0" dirty="0" smtClean="0">
                <a:ln>
                  <a:noFill/>
                </a:ln>
                <a:solidFill>
                  <a:schemeClr val="bg1"/>
                </a:solidFill>
                <a:effectLst/>
                <a:uLnTx/>
                <a:uFillTx/>
                <a:latin typeface="+mj-lt"/>
                <a:ea typeface="+mj-ea"/>
                <a:cs typeface="+mj-cs"/>
              </a:rPr>
              <a:t>Stress and </a:t>
            </a:r>
            <a:r>
              <a:rPr kumimoji="0" lang="fr-CH" sz="3600" i="0" u="none" strike="noStrike" kern="1200" cap="none" spc="0" normalizeH="0" baseline="0" noProof="0" dirty="0" err="1" smtClean="0">
                <a:ln>
                  <a:noFill/>
                </a:ln>
                <a:solidFill>
                  <a:schemeClr val="bg1"/>
                </a:solidFill>
                <a:effectLst/>
                <a:uLnTx/>
                <a:uFillTx/>
                <a:latin typeface="+mj-lt"/>
                <a:ea typeface="+mj-ea"/>
                <a:cs typeface="+mj-cs"/>
              </a:rPr>
              <a:t>strain</a:t>
            </a:r>
            <a:r>
              <a:rPr kumimoji="0" lang="fr-CH" sz="3600" i="0" u="none" strike="noStrike" kern="1200" cap="none" spc="0" normalizeH="0" baseline="0" noProof="0" dirty="0" smtClean="0">
                <a:ln>
                  <a:noFill/>
                </a:ln>
                <a:solidFill>
                  <a:schemeClr val="bg1"/>
                </a:solidFill>
                <a:effectLst/>
                <a:uLnTx/>
                <a:uFillTx/>
                <a:latin typeface="+mj-lt"/>
                <a:ea typeface="+mj-ea"/>
                <a:cs typeface="+mj-cs"/>
              </a:rPr>
              <a:t> rate</a:t>
            </a:r>
            <a:endParaRPr kumimoji="0" lang="fr-CH" sz="3600" i="0" u="none" strike="noStrike" kern="1200" cap="none" spc="0" normalizeH="0" baseline="0" noProof="0" dirty="0">
              <a:ln>
                <a:noFill/>
              </a:ln>
              <a:solidFill>
                <a:schemeClr val="bg1"/>
              </a:solidFill>
              <a:effectLst/>
              <a:uLnTx/>
              <a:uFillTx/>
              <a:latin typeface="+mj-lt"/>
              <a:ea typeface="+mj-ea"/>
              <a:cs typeface="+mj-cs"/>
            </a:endParaRPr>
          </a:p>
        </p:txBody>
      </p:sp>
      <p:sp>
        <p:nvSpPr>
          <p:cNvPr id="6" name="Text Box 6"/>
          <p:cNvSpPr txBox="1">
            <a:spLocks noChangeArrowheads="1"/>
          </p:cNvSpPr>
          <p:nvPr/>
        </p:nvSpPr>
        <p:spPr bwMode="auto">
          <a:xfrm>
            <a:off x="107504" y="951111"/>
            <a:ext cx="4616896"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C00000"/>
                </a:solidFill>
                <a:latin typeface="Arial" pitchFamily="34" charset="0"/>
                <a:cs typeface="Arial" pitchFamily="34" charset="0"/>
              </a:rPr>
              <a:t>Stress </a:t>
            </a:r>
            <a:r>
              <a:rPr lang="en-US" sz="2000" dirty="0" smtClean="0">
                <a:solidFill>
                  <a:srgbClr val="002060"/>
                </a:solidFill>
                <a:latin typeface="Arial" pitchFamily="34" charset="0"/>
                <a:cs typeface="Arial" pitchFamily="34" charset="0"/>
              </a:rPr>
              <a:t>(pressure and </a:t>
            </a:r>
            <a:r>
              <a:rPr lang="en-US" sz="2000" dirty="0" err="1" smtClean="0">
                <a:solidFill>
                  <a:srgbClr val="002060"/>
                </a:solidFill>
                <a:latin typeface="Arial" pitchFamily="34" charset="0"/>
                <a:cs typeface="Arial" pitchFamily="34" charset="0"/>
              </a:rPr>
              <a:t>deviatoric</a:t>
            </a:r>
            <a:r>
              <a:rPr lang="en-US" sz="2000" dirty="0" smtClean="0">
                <a:solidFill>
                  <a:srgbClr val="002060"/>
                </a:solidFill>
                <a:latin typeface="Arial" pitchFamily="34" charset="0"/>
                <a:cs typeface="Arial" pitchFamily="34" charset="0"/>
              </a:rPr>
              <a:t>):</a:t>
            </a:r>
          </a:p>
        </p:txBody>
      </p:sp>
      <p:sp>
        <p:nvSpPr>
          <p:cNvPr id="7" name="Text Box 6"/>
          <p:cNvSpPr txBox="1">
            <a:spLocks noChangeArrowheads="1"/>
          </p:cNvSpPr>
          <p:nvPr/>
        </p:nvSpPr>
        <p:spPr bwMode="auto">
          <a:xfrm>
            <a:off x="35496" y="3460720"/>
            <a:ext cx="3456384"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C00000"/>
                </a:solidFill>
                <a:latin typeface="Arial" pitchFamily="34" charset="0"/>
                <a:cs typeface="Arial" pitchFamily="34" charset="0"/>
              </a:rPr>
              <a:t>Strain rate</a:t>
            </a:r>
            <a:r>
              <a:rPr lang="en-US" sz="2000" dirty="0" smtClean="0">
                <a:solidFill>
                  <a:srgbClr val="002060"/>
                </a:solidFill>
                <a:latin typeface="Arial" pitchFamily="34" charset="0"/>
                <a:cs typeface="Arial" pitchFamily="34" charset="0"/>
              </a:rPr>
              <a:t>:</a:t>
            </a:r>
          </a:p>
        </p:txBody>
      </p:sp>
      <p:sp>
        <p:nvSpPr>
          <p:cNvPr id="10" name="Text Box 6"/>
          <p:cNvSpPr txBox="1">
            <a:spLocks noChangeArrowheads="1"/>
          </p:cNvSpPr>
          <p:nvPr/>
        </p:nvSpPr>
        <p:spPr bwMode="auto">
          <a:xfrm>
            <a:off x="35496" y="5041032"/>
            <a:ext cx="2808312"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C00000"/>
                </a:solidFill>
                <a:latin typeface="Arial" pitchFamily="34" charset="0"/>
                <a:cs typeface="Arial" pitchFamily="34" charset="0"/>
              </a:rPr>
              <a:t>Newtonian fluid</a:t>
            </a:r>
            <a:r>
              <a:rPr lang="en-US" sz="2000" dirty="0" smtClean="0">
                <a:solidFill>
                  <a:srgbClr val="002060"/>
                </a:solidFill>
                <a:latin typeface="Arial" pitchFamily="34" charset="0"/>
                <a:cs typeface="Arial" pitchFamily="34" charset="0"/>
              </a:rPr>
              <a:t>:</a:t>
            </a:r>
          </a:p>
        </p:txBody>
      </p:sp>
      <p:graphicFrame>
        <p:nvGraphicFramePr>
          <p:cNvPr id="256003" name="Object 3"/>
          <p:cNvGraphicFramePr>
            <a:graphicFrameLocks noChangeAspect="1"/>
          </p:cNvGraphicFramePr>
          <p:nvPr>
            <p:extLst>
              <p:ext uri="{D42A27DB-BD31-4B8C-83A1-F6EECF244321}">
                <p14:modId xmlns:p14="http://schemas.microsoft.com/office/powerpoint/2010/main" val="1559537294"/>
              </p:ext>
            </p:extLst>
          </p:nvPr>
        </p:nvGraphicFramePr>
        <p:xfrm>
          <a:off x="3131840" y="3272483"/>
          <a:ext cx="2376488" cy="960437"/>
        </p:xfrm>
        <a:graphic>
          <a:graphicData uri="http://schemas.openxmlformats.org/presentationml/2006/ole">
            <mc:AlternateContent xmlns:mc="http://schemas.openxmlformats.org/markup-compatibility/2006">
              <mc:Choice xmlns:v="urn:schemas-microsoft-com:vml" Requires="v">
                <p:oleObj spid="_x0000_s65011" name="Equation" r:id="rId3" imgW="1320480" imgH="533160" progId="Equation.3">
                  <p:embed/>
                </p:oleObj>
              </mc:Choice>
              <mc:Fallback>
                <p:oleObj name="Equation" r:id="rId3" imgW="1320480" imgH="5331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3272483"/>
                        <a:ext cx="2376488" cy="960437"/>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pic>
        <p:nvPicPr>
          <p:cNvPr id="11" name="Picture 10" descr="Tenseur_des_contraintes_generalise.png"/>
          <p:cNvPicPr>
            <a:picLocks noChangeAspect="1"/>
          </p:cNvPicPr>
          <p:nvPr/>
        </p:nvPicPr>
        <p:blipFill>
          <a:blip r:embed="rId5" cstate="print"/>
          <a:stretch>
            <a:fillRect/>
          </a:stretch>
        </p:blipFill>
        <p:spPr>
          <a:xfrm>
            <a:off x="5436096" y="1264920"/>
            <a:ext cx="3402015" cy="2011680"/>
          </a:xfrm>
          <a:prstGeom prst="rect">
            <a:avLst/>
          </a:prstGeom>
        </p:spPr>
      </p:pic>
      <p:graphicFrame>
        <p:nvGraphicFramePr>
          <p:cNvPr id="256004" name="Object 4"/>
          <p:cNvGraphicFramePr>
            <a:graphicFrameLocks noChangeAspect="1"/>
          </p:cNvGraphicFramePr>
          <p:nvPr>
            <p:extLst>
              <p:ext uri="{D42A27DB-BD31-4B8C-83A1-F6EECF244321}">
                <p14:modId xmlns:p14="http://schemas.microsoft.com/office/powerpoint/2010/main" val="1850531231"/>
              </p:ext>
            </p:extLst>
          </p:nvPr>
        </p:nvGraphicFramePr>
        <p:xfrm>
          <a:off x="4922838" y="908720"/>
          <a:ext cx="1782762" cy="439737"/>
        </p:xfrm>
        <a:graphic>
          <a:graphicData uri="http://schemas.openxmlformats.org/presentationml/2006/ole">
            <mc:AlternateContent xmlns:mc="http://schemas.openxmlformats.org/markup-compatibility/2006">
              <mc:Choice xmlns:v="urn:schemas-microsoft-com:vml" Requires="v">
                <p:oleObj spid="_x0000_s65012" name="Equation" r:id="rId6" imgW="977760" imgH="241200" progId="Equation.3">
                  <p:embed/>
                </p:oleObj>
              </mc:Choice>
              <mc:Fallback>
                <p:oleObj name="Equation" r:id="rId6" imgW="977760" imgH="24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2838" y="908720"/>
                        <a:ext cx="1782762" cy="439737"/>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3" name="Text Box 6"/>
          <p:cNvSpPr txBox="1">
            <a:spLocks noChangeArrowheads="1"/>
          </p:cNvSpPr>
          <p:nvPr/>
        </p:nvSpPr>
        <p:spPr bwMode="auto">
          <a:xfrm>
            <a:off x="533400" y="1484784"/>
            <a:ext cx="3530290" cy="1023357"/>
          </a:xfrm>
          <a:prstGeom prst="rect">
            <a:avLst/>
          </a:prstGeom>
          <a:noFill/>
          <a:ln w="9525">
            <a:noFill/>
            <a:miter lim="800000"/>
            <a:headEnd/>
            <a:tailEnd/>
          </a:ln>
          <a:effectLst/>
        </p:spPr>
        <p:txBody>
          <a:bodyPr wrap="square">
            <a:spAutoFit/>
          </a:bodyPr>
          <a:lstStyle/>
          <a:p>
            <a:pPr algn="just">
              <a:spcBef>
                <a:spcPts val="600"/>
              </a:spcBef>
              <a:defRPr/>
            </a:pPr>
            <a:r>
              <a:rPr lang="fr-CH" sz="1600" i="1" dirty="0" err="1" smtClean="0">
                <a:solidFill>
                  <a:srgbClr val="002060"/>
                </a:solidFill>
                <a:latin typeface="Symbol" pitchFamily="18" charset="2"/>
                <a:cs typeface="Arial" pitchFamily="34" charset="0"/>
              </a:rPr>
              <a:t>s</a:t>
            </a:r>
            <a:r>
              <a:rPr lang="fr-CH" sz="1600" i="1" baseline="-25000" dirty="0" err="1" smtClean="0">
                <a:solidFill>
                  <a:srgbClr val="002060"/>
                </a:solidFill>
                <a:latin typeface="Arial" pitchFamily="34" charset="0"/>
                <a:cs typeface="Arial" pitchFamily="34" charset="0"/>
              </a:rPr>
              <a:t>ij</a:t>
            </a:r>
            <a:r>
              <a:rPr lang="en-US" sz="1600" i="1" dirty="0" smtClean="0">
                <a:solidFill>
                  <a:srgbClr val="002060"/>
                </a:solidFill>
                <a:latin typeface="Arial" charset="0"/>
              </a:rPr>
              <a:t>, Stress tensor</a:t>
            </a:r>
            <a:endParaRPr lang="en-US" sz="1600" dirty="0" smtClean="0">
              <a:solidFill>
                <a:srgbClr val="002060"/>
              </a:solidFill>
              <a:latin typeface="Arial" charset="0"/>
            </a:endParaRPr>
          </a:p>
          <a:p>
            <a:pPr algn="just">
              <a:spcBef>
                <a:spcPts val="600"/>
              </a:spcBef>
              <a:defRPr/>
            </a:pPr>
            <a:r>
              <a:rPr lang="fr-CH" sz="1600" i="1" dirty="0" err="1" smtClean="0">
                <a:solidFill>
                  <a:srgbClr val="002060"/>
                </a:solidFill>
                <a:latin typeface="Symbol" pitchFamily="18" charset="2"/>
                <a:cs typeface="Arial" pitchFamily="34" charset="0"/>
              </a:rPr>
              <a:t>t</a:t>
            </a:r>
            <a:r>
              <a:rPr lang="fr-CH" sz="1600" i="1" baseline="-25000" dirty="0" err="1" smtClean="0">
                <a:solidFill>
                  <a:srgbClr val="002060"/>
                </a:solidFill>
                <a:latin typeface="Arial" pitchFamily="34" charset="0"/>
                <a:cs typeface="Arial" pitchFamily="34" charset="0"/>
              </a:rPr>
              <a:t>ij</a:t>
            </a:r>
            <a:r>
              <a:rPr lang="fr-CH" sz="1600" i="1" dirty="0" smtClean="0">
                <a:solidFill>
                  <a:srgbClr val="002060"/>
                </a:solidFill>
                <a:latin typeface="Arial" pitchFamily="34" charset="0"/>
                <a:cs typeface="Arial" pitchFamily="34" charset="0"/>
              </a:rPr>
              <a:t>, </a:t>
            </a:r>
            <a:r>
              <a:rPr lang="fr-CH" sz="1600" i="1" dirty="0" err="1" smtClean="0">
                <a:solidFill>
                  <a:srgbClr val="002060"/>
                </a:solidFill>
                <a:latin typeface="Arial" pitchFamily="34" charset="0"/>
                <a:cs typeface="Arial" pitchFamily="34" charset="0"/>
              </a:rPr>
              <a:t>deviatoric</a:t>
            </a:r>
            <a:r>
              <a:rPr lang="fr-CH" sz="1600" i="1" dirty="0" smtClean="0">
                <a:solidFill>
                  <a:srgbClr val="002060"/>
                </a:solidFill>
                <a:latin typeface="Arial" pitchFamily="34" charset="0"/>
                <a:cs typeface="Arial" pitchFamily="34" charset="0"/>
              </a:rPr>
              <a:t> stress</a:t>
            </a:r>
          </a:p>
          <a:p>
            <a:pPr algn="just">
              <a:spcBef>
                <a:spcPts val="900"/>
              </a:spcBef>
              <a:defRPr/>
            </a:pPr>
            <a:r>
              <a:rPr lang="fr-CH" sz="1600" i="1" dirty="0" smtClean="0">
                <a:solidFill>
                  <a:srgbClr val="002060"/>
                </a:solidFill>
                <a:latin typeface="Arial" pitchFamily="34" charset="0"/>
                <a:cs typeface="Arial" pitchFamily="34" charset="0"/>
              </a:rPr>
              <a:t>P, </a:t>
            </a:r>
            <a:r>
              <a:rPr lang="fr-CH" sz="1600" i="1" dirty="0" err="1" smtClean="0">
                <a:solidFill>
                  <a:srgbClr val="002060"/>
                </a:solidFill>
                <a:latin typeface="Arial" pitchFamily="34" charset="0"/>
                <a:cs typeface="Arial" pitchFamily="34" charset="0"/>
              </a:rPr>
              <a:t>hydrostatic</a:t>
            </a:r>
            <a:r>
              <a:rPr lang="fr-CH" sz="1600" i="1" dirty="0" smtClean="0">
                <a:solidFill>
                  <a:srgbClr val="002060"/>
                </a:solidFill>
                <a:latin typeface="Arial" pitchFamily="34" charset="0"/>
                <a:cs typeface="Arial" pitchFamily="34" charset="0"/>
              </a:rPr>
              <a:t> pressure</a:t>
            </a:r>
          </a:p>
        </p:txBody>
      </p:sp>
      <p:graphicFrame>
        <p:nvGraphicFramePr>
          <p:cNvPr id="256005" name="Object 5"/>
          <p:cNvGraphicFramePr>
            <a:graphicFrameLocks noChangeAspect="1"/>
          </p:cNvGraphicFramePr>
          <p:nvPr/>
        </p:nvGraphicFramePr>
        <p:xfrm>
          <a:off x="2997969" y="2044774"/>
          <a:ext cx="1069975" cy="592138"/>
        </p:xfrm>
        <a:graphic>
          <a:graphicData uri="http://schemas.openxmlformats.org/presentationml/2006/ole">
            <mc:AlternateContent xmlns:mc="http://schemas.openxmlformats.org/markup-compatibility/2006">
              <mc:Choice xmlns:v="urn:schemas-microsoft-com:vml" Requires="v">
                <p:oleObj spid="_x0000_s65013" name="Equation" r:id="rId8" imgW="711000" imgH="393480" progId="Equation.3">
                  <p:embed/>
                </p:oleObj>
              </mc:Choice>
              <mc:Fallback>
                <p:oleObj name="Equation" r:id="rId8" imgW="71100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7969" y="2044774"/>
                        <a:ext cx="1069975" cy="592138"/>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5" name="Text Box 6"/>
          <p:cNvSpPr txBox="1">
            <a:spLocks noChangeArrowheads="1"/>
          </p:cNvSpPr>
          <p:nvPr/>
        </p:nvSpPr>
        <p:spPr bwMode="auto">
          <a:xfrm>
            <a:off x="539552" y="4004846"/>
            <a:ext cx="2232248" cy="338554"/>
          </a:xfrm>
          <a:prstGeom prst="rect">
            <a:avLst/>
          </a:prstGeom>
          <a:noFill/>
          <a:ln w="9525">
            <a:noFill/>
            <a:miter lim="800000"/>
            <a:headEnd/>
            <a:tailEnd/>
          </a:ln>
          <a:effectLst/>
        </p:spPr>
        <p:txBody>
          <a:bodyPr wrap="square">
            <a:spAutoFit/>
          </a:bodyPr>
          <a:lstStyle/>
          <a:p>
            <a:pPr algn="just">
              <a:spcBef>
                <a:spcPts val="600"/>
              </a:spcBef>
              <a:defRPr/>
            </a:pPr>
            <a:r>
              <a:rPr lang="en-US" sz="1600" b="1" i="1" dirty="0" smtClean="0">
                <a:solidFill>
                  <a:srgbClr val="002060"/>
                </a:solidFill>
                <a:latin typeface="Arial" charset="0"/>
              </a:rPr>
              <a:t>u</a:t>
            </a:r>
            <a:r>
              <a:rPr lang="en-US" sz="1600" i="1" dirty="0" smtClean="0">
                <a:solidFill>
                  <a:srgbClr val="002060"/>
                </a:solidFill>
                <a:latin typeface="Arial" charset="0"/>
              </a:rPr>
              <a:t>(u</a:t>
            </a:r>
            <a:r>
              <a:rPr lang="en-US" sz="1600" i="1" baseline="-25000" dirty="0" smtClean="0">
                <a:solidFill>
                  <a:srgbClr val="002060"/>
                </a:solidFill>
                <a:latin typeface="Arial" charset="0"/>
              </a:rPr>
              <a:t>1</a:t>
            </a:r>
            <a:r>
              <a:rPr lang="en-US" sz="1600" i="1" dirty="0" smtClean="0">
                <a:solidFill>
                  <a:srgbClr val="002060"/>
                </a:solidFill>
                <a:latin typeface="Arial" charset="0"/>
              </a:rPr>
              <a:t>, u</a:t>
            </a:r>
            <a:r>
              <a:rPr lang="en-US" sz="1600" i="1" baseline="-25000" dirty="0" smtClean="0">
                <a:solidFill>
                  <a:srgbClr val="002060"/>
                </a:solidFill>
                <a:latin typeface="Arial" charset="0"/>
              </a:rPr>
              <a:t>2</a:t>
            </a:r>
            <a:r>
              <a:rPr lang="en-US" sz="1600" i="1" dirty="0" smtClean="0">
                <a:solidFill>
                  <a:srgbClr val="002060"/>
                </a:solidFill>
                <a:latin typeface="Arial" charset="0"/>
              </a:rPr>
              <a:t>, u</a:t>
            </a:r>
            <a:r>
              <a:rPr lang="en-US" sz="1600" i="1" baseline="-25000" dirty="0" smtClean="0">
                <a:solidFill>
                  <a:srgbClr val="002060"/>
                </a:solidFill>
                <a:latin typeface="Arial" charset="0"/>
              </a:rPr>
              <a:t>3</a:t>
            </a:r>
            <a:r>
              <a:rPr lang="en-US" sz="1600" i="1" dirty="0" smtClean="0">
                <a:solidFill>
                  <a:srgbClr val="002060"/>
                </a:solidFill>
                <a:latin typeface="Arial" charset="0"/>
              </a:rPr>
              <a:t>), velocity</a:t>
            </a:r>
            <a:endParaRPr lang="fr-CH" sz="1600" i="1" dirty="0" smtClean="0">
              <a:solidFill>
                <a:srgbClr val="002060"/>
              </a:solidFill>
              <a:latin typeface="Arial" pitchFamily="34" charset="0"/>
              <a:cs typeface="Arial" pitchFamily="34" charset="0"/>
            </a:endParaRPr>
          </a:p>
        </p:txBody>
      </p:sp>
      <p:graphicFrame>
        <p:nvGraphicFramePr>
          <p:cNvPr id="256006" name="Object 6"/>
          <p:cNvGraphicFramePr>
            <a:graphicFrameLocks noChangeAspect="1"/>
          </p:cNvGraphicFramePr>
          <p:nvPr>
            <p:extLst>
              <p:ext uri="{D42A27DB-BD31-4B8C-83A1-F6EECF244321}">
                <p14:modId xmlns:p14="http://schemas.microsoft.com/office/powerpoint/2010/main" val="4010214182"/>
              </p:ext>
            </p:extLst>
          </p:nvPr>
        </p:nvGraphicFramePr>
        <p:xfrm>
          <a:off x="3203848" y="4753000"/>
          <a:ext cx="5694363" cy="960437"/>
        </p:xfrm>
        <a:graphic>
          <a:graphicData uri="http://schemas.openxmlformats.org/presentationml/2006/ole">
            <mc:AlternateContent xmlns:mc="http://schemas.openxmlformats.org/markup-compatibility/2006">
              <mc:Choice xmlns:v="urn:schemas-microsoft-com:vml" Requires="v">
                <p:oleObj spid="_x0000_s65014" name="Equation" r:id="rId10" imgW="3162240" imgH="533160" progId="Equation.3">
                  <p:embed/>
                </p:oleObj>
              </mc:Choice>
              <mc:Fallback>
                <p:oleObj name="Equation" r:id="rId10" imgW="3162240" imgH="53316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3848" y="4753000"/>
                        <a:ext cx="5694363" cy="960437"/>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7" name="Left Brace 16"/>
          <p:cNvSpPr/>
          <p:nvPr/>
        </p:nvSpPr>
        <p:spPr>
          <a:xfrm rot="16200000">
            <a:off x="5442335" y="5293060"/>
            <a:ext cx="72008" cy="10081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 Box 6"/>
          <p:cNvSpPr txBox="1">
            <a:spLocks noChangeArrowheads="1"/>
          </p:cNvSpPr>
          <p:nvPr/>
        </p:nvSpPr>
        <p:spPr bwMode="auto">
          <a:xfrm>
            <a:off x="539552" y="5891480"/>
            <a:ext cx="3816424" cy="661720"/>
          </a:xfrm>
          <a:prstGeom prst="rect">
            <a:avLst/>
          </a:prstGeom>
          <a:noFill/>
          <a:ln w="9525">
            <a:noFill/>
            <a:miter lim="800000"/>
            <a:headEnd/>
            <a:tailEnd/>
          </a:ln>
          <a:effectLst/>
        </p:spPr>
        <p:txBody>
          <a:bodyPr wrap="square">
            <a:spAutoFit/>
          </a:bodyPr>
          <a:lstStyle/>
          <a:p>
            <a:pPr algn="just">
              <a:spcBef>
                <a:spcPts val="600"/>
              </a:spcBef>
              <a:defRPr/>
            </a:pPr>
            <a:r>
              <a:rPr lang="fr-CH" sz="1600" i="1" dirty="0" smtClean="0">
                <a:solidFill>
                  <a:srgbClr val="002060"/>
                </a:solidFill>
                <a:latin typeface="Symbol" pitchFamily="18" charset="2"/>
                <a:cs typeface="Arial" pitchFamily="34" charset="0"/>
              </a:rPr>
              <a:t>h</a:t>
            </a:r>
            <a:r>
              <a:rPr lang="en-US" sz="1600" i="1" dirty="0" smtClean="0">
                <a:solidFill>
                  <a:srgbClr val="002060"/>
                </a:solidFill>
                <a:latin typeface="Arial" charset="0"/>
              </a:rPr>
              <a:t>, shear viscosity</a:t>
            </a:r>
            <a:endParaRPr lang="en-US" sz="1600" dirty="0" smtClean="0">
              <a:solidFill>
                <a:srgbClr val="002060"/>
              </a:solidFill>
              <a:latin typeface="Arial" charset="0"/>
            </a:endParaRPr>
          </a:p>
          <a:p>
            <a:pPr algn="just">
              <a:spcBef>
                <a:spcPts val="600"/>
              </a:spcBef>
              <a:defRPr/>
            </a:pPr>
            <a:r>
              <a:rPr lang="fr-CH" sz="1600" i="1" dirty="0" err="1" smtClean="0">
                <a:solidFill>
                  <a:srgbClr val="002060"/>
                </a:solidFill>
                <a:latin typeface="Symbol" pitchFamily="18" charset="2"/>
                <a:cs typeface="Arial" pitchFamily="34" charset="0"/>
              </a:rPr>
              <a:t>h</a:t>
            </a:r>
            <a:r>
              <a:rPr lang="fr-CH" sz="1600" i="1" baseline="-25000" dirty="0" err="1" smtClean="0">
                <a:solidFill>
                  <a:srgbClr val="002060"/>
                </a:solidFill>
                <a:latin typeface="Arial" pitchFamily="34" charset="0"/>
                <a:cs typeface="Arial" pitchFamily="34" charset="0"/>
              </a:rPr>
              <a:t>v</a:t>
            </a:r>
            <a:r>
              <a:rPr lang="fr-CH" sz="1600" i="1" dirty="0" smtClean="0">
                <a:solidFill>
                  <a:srgbClr val="002060"/>
                </a:solidFill>
                <a:latin typeface="Arial" pitchFamily="34" charset="0"/>
                <a:cs typeface="Arial" pitchFamily="34" charset="0"/>
              </a:rPr>
              <a:t>, </a:t>
            </a:r>
            <a:r>
              <a:rPr lang="en-US" sz="1600" i="1" dirty="0" smtClean="0">
                <a:solidFill>
                  <a:srgbClr val="002060"/>
                </a:solidFill>
                <a:latin typeface="Arial" charset="0"/>
              </a:rPr>
              <a:t>volume viscosity</a:t>
            </a:r>
            <a:endParaRPr lang="fr-CH" sz="1600" i="1" dirty="0" smtClean="0">
              <a:solidFill>
                <a:srgbClr val="002060"/>
              </a:solidFill>
              <a:latin typeface="Arial" pitchFamily="34" charset="0"/>
              <a:cs typeface="Arial" pitchFamily="34" charset="0"/>
            </a:endParaRPr>
          </a:p>
        </p:txBody>
      </p:sp>
      <p:sp>
        <p:nvSpPr>
          <p:cNvPr id="19" name="Left Brace 18"/>
          <p:cNvSpPr/>
          <p:nvPr/>
        </p:nvSpPr>
        <p:spPr>
          <a:xfrm rot="16200000">
            <a:off x="7070899" y="5536704"/>
            <a:ext cx="63624" cy="51244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Left Brace 20"/>
          <p:cNvSpPr/>
          <p:nvPr/>
        </p:nvSpPr>
        <p:spPr>
          <a:xfrm rot="16200000">
            <a:off x="8610179" y="5536704"/>
            <a:ext cx="63624" cy="51244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256007" name="Object 7"/>
          <p:cNvGraphicFramePr>
            <a:graphicFrameLocks noChangeAspect="1"/>
          </p:cNvGraphicFramePr>
          <p:nvPr>
            <p:extLst>
              <p:ext uri="{D42A27DB-BD31-4B8C-83A1-F6EECF244321}">
                <p14:modId xmlns:p14="http://schemas.microsoft.com/office/powerpoint/2010/main" val="1772552501"/>
              </p:ext>
            </p:extLst>
          </p:nvPr>
        </p:nvGraphicFramePr>
        <p:xfrm>
          <a:off x="5081787" y="5905128"/>
          <a:ext cx="822325" cy="365125"/>
        </p:xfrm>
        <a:graphic>
          <a:graphicData uri="http://schemas.openxmlformats.org/presentationml/2006/ole">
            <mc:AlternateContent xmlns:mc="http://schemas.openxmlformats.org/markup-compatibility/2006">
              <mc:Choice xmlns:v="urn:schemas-microsoft-com:vml" Requires="v">
                <p:oleObj spid="_x0000_s65015" name="Equation" r:id="rId12" imgW="545760" imgH="241200" progId="Equation.3">
                  <p:embed/>
                </p:oleObj>
              </mc:Choice>
              <mc:Fallback>
                <p:oleObj name="Equation" r:id="rId12" imgW="545760" imgH="241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81787" y="5905128"/>
                        <a:ext cx="822325" cy="36512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256008" name="Object 8"/>
          <p:cNvGraphicFramePr>
            <a:graphicFrameLocks noChangeAspect="1"/>
          </p:cNvGraphicFramePr>
          <p:nvPr>
            <p:extLst>
              <p:ext uri="{D42A27DB-BD31-4B8C-83A1-F6EECF244321}">
                <p14:modId xmlns:p14="http://schemas.microsoft.com/office/powerpoint/2010/main" val="1861733752"/>
              </p:ext>
            </p:extLst>
          </p:nvPr>
        </p:nvGraphicFramePr>
        <p:xfrm>
          <a:off x="6881987" y="5905128"/>
          <a:ext cx="474663" cy="266700"/>
        </p:xfrm>
        <a:graphic>
          <a:graphicData uri="http://schemas.openxmlformats.org/presentationml/2006/ole">
            <mc:AlternateContent xmlns:mc="http://schemas.openxmlformats.org/markup-compatibility/2006">
              <mc:Choice xmlns:v="urn:schemas-microsoft-com:vml" Requires="v">
                <p:oleObj spid="_x0000_s65016" name="Equation" r:id="rId14" imgW="317160" imgH="177480" progId="Equation.3">
                  <p:embed/>
                </p:oleObj>
              </mc:Choice>
              <mc:Fallback>
                <p:oleObj name="Equation" r:id="rId14" imgW="317160" imgH="17748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81987" y="5905128"/>
                        <a:ext cx="474663" cy="26670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256009" name="Object 9"/>
          <p:cNvGraphicFramePr>
            <a:graphicFrameLocks noChangeAspect="1"/>
          </p:cNvGraphicFramePr>
          <p:nvPr>
            <p:extLst>
              <p:ext uri="{D42A27DB-BD31-4B8C-83A1-F6EECF244321}">
                <p14:modId xmlns:p14="http://schemas.microsoft.com/office/powerpoint/2010/main" val="1468864764"/>
              </p:ext>
            </p:extLst>
          </p:nvPr>
        </p:nvGraphicFramePr>
        <p:xfrm>
          <a:off x="8423548" y="5905128"/>
          <a:ext cx="474663" cy="266700"/>
        </p:xfrm>
        <a:graphic>
          <a:graphicData uri="http://schemas.openxmlformats.org/presentationml/2006/ole">
            <mc:AlternateContent xmlns:mc="http://schemas.openxmlformats.org/markup-compatibility/2006">
              <mc:Choice xmlns:v="urn:schemas-microsoft-com:vml" Requires="v">
                <p:oleObj spid="_x0000_s65017" name="Equation" r:id="rId16" imgW="317160" imgH="177480" progId="Equation.3">
                  <p:embed/>
                </p:oleObj>
              </mc:Choice>
              <mc:Fallback>
                <p:oleObj name="Equation" r:id="rId16" imgW="317160" imgH="17748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23548" y="5905128"/>
                        <a:ext cx="474663" cy="26670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Tree>
    <p:extLst>
      <p:ext uri="{BB962C8B-B14F-4D97-AF65-F5344CB8AC3E}">
        <p14:creationId xmlns:p14="http://schemas.microsoft.com/office/powerpoint/2010/main" val="115809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60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600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600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6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10" grpId="0"/>
      <p:bldP spid="15" grpId="0"/>
      <p:bldP spid="17" grpId="0" animBg="1"/>
      <p:bldP spid="18" grpId="0"/>
      <p:bldP spid="19" grpId="0" animBg="1"/>
      <p:bldP spid="2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12"/>
          <p:cNvSpPr txBox="1">
            <a:spLocks/>
          </p:cNvSpPr>
          <p:nvPr/>
        </p:nvSpPr>
        <p:spPr>
          <a:xfrm>
            <a:off x="251520" y="142852"/>
            <a:ext cx="7462612" cy="489790"/>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CH" sz="3600" dirty="0" err="1" smtClean="0">
                <a:solidFill>
                  <a:schemeClr val="bg1"/>
                </a:solidFill>
                <a:latin typeface="+mj-lt"/>
                <a:ea typeface="+mj-ea"/>
                <a:cs typeface="+mj-cs"/>
              </a:rPr>
              <a:t>Deformation</a:t>
            </a:r>
            <a:r>
              <a:rPr lang="fr-CH" sz="3600" dirty="0" smtClean="0">
                <a:solidFill>
                  <a:schemeClr val="bg1"/>
                </a:solidFill>
                <a:latin typeface="+mj-lt"/>
                <a:ea typeface="+mj-ea"/>
                <a:cs typeface="+mj-cs"/>
              </a:rPr>
              <a:t> and relaxation time</a:t>
            </a:r>
            <a:endParaRPr kumimoji="0" lang="fr-CH" sz="3600" i="0" u="none" strike="noStrike" kern="1200" cap="none" spc="0" normalizeH="0" baseline="0" noProof="0" dirty="0">
              <a:ln>
                <a:noFill/>
              </a:ln>
              <a:solidFill>
                <a:schemeClr val="bg1"/>
              </a:solidFill>
              <a:effectLst/>
              <a:uLnTx/>
              <a:uFillTx/>
              <a:latin typeface="+mj-lt"/>
              <a:ea typeface="+mj-ea"/>
              <a:cs typeface="+mj-cs"/>
            </a:endParaRPr>
          </a:p>
        </p:txBody>
      </p:sp>
      <p:sp>
        <p:nvSpPr>
          <p:cNvPr id="6" name="Text Box 6"/>
          <p:cNvSpPr txBox="1">
            <a:spLocks noChangeArrowheads="1"/>
          </p:cNvSpPr>
          <p:nvPr/>
        </p:nvSpPr>
        <p:spPr bwMode="auto">
          <a:xfrm>
            <a:off x="72008" y="951111"/>
            <a:ext cx="3456384"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C00000"/>
                </a:solidFill>
                <a:latin typeface="Arial" pitchFamily="34" charset="0"/>
                <a:cs typeface="Arial" pitchFamily="34" charset="0"/>
              </a:rPr>
              <a:t>Elastic deformation</a:t>
            </a:r>
            <a:r>
              <a:rPr lang="en-US" sz="2000" dirty="0" smtClean="0">
                <a:solidFill>
                  <a:srgbClr val="002060"/>
                </a:solidFill>
                <a:latin typeface="Arial" pitchFamily="34" charset="0"/>
                <a:cs typeface="Arial" pitchFamily="34" charset="0"/>
              </a:rPr>
              <a:t>:</a:t>
            </a:r>
          </a:p>
        </p:txBody>
      </p:sp>
      <p:sp>
        <p:nvSpPr>
          <p:cNvPr id="7" name="Text Box 6"/>
          <p:cNvSpPr txBox="1">
            <a:spLocks noChangeArrowheads="1"/>
          </p:cNvSpPr>
          <p:nvPr/>
        </p:nvSpPr>
        <p:spPr bwMode="auto">
          <a:xfrm>
            <a:off x="72008" y="2140059"/>
            <a:ext cx="3456384"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C00000"/>
                </a:solidFill>
                <a:latin typeface="Arial" pitchFamily="34" charset="0"/>
                <a:cs typeface="Arial" pitchFamily="34" charset="0"/>
              </a:rPr>
              <a:t>Viscous deformation</a:t>
            </a:r>
            <a:r>
              <a:rPr lang="en-US" sz="2000" dirty="0" smtClean="0">
                <a:solidFill>
                  <a:srgbClr val="002060"/>
                </a:solidFill>
                <a:latin typeface="Arial" pitchFamily="34" charset="0"/>
                <a:cs typeface="Arial" pitchFamily="34" charset="0"/>
              </a:rPr>
              <a:t>:</a:t>
            </a:r>
          </a:p>
        </p:txBody>
      </p:sp>
      <p:sp>
        <p:nvSpPr>
          <p:cNvPr id="8" name="Text Box 6"/>
          <p:cNvSpPr txBox="1">
            <a:spLocks noChangeArrowheads="1"/>
          </p:cNvSpPr>
          <p:nvPr/>
        </p:nvSpPr>
        <p:spPr bwMode="auto">
          <a:xfrm>
            <a:off x="72008" y="3408749"/>
            <a:ext cx="4176464"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err="1" smtClean="0">
                <a:solidFill>
                  <a:srgbClr val="C00000"/>
                </a:solidFill>
                <a:latin typeface="Arial" pitchFamily="34" charset="0"/>
                <a:cs typeface="Arial" pitchFamily="34" charset="0"/>
              </a:rPr>
              <a:t>Visco</a:t>
            </a:r>
            <a:r>
              <a:rPr lang="en-US" sz="2000" dirty="0" smtClean="0">
                <a:solidFill>
                  <a:srgbClr val="C00000"/>
                </a:solidFill>
                <a:latin typeface="Arial" pitchFamily="34" charset="0"/>
                <a:cs typeface="Arial" pitchFamily="34" charset="0"/>
              </a:rPr>
              <a:t>-elastic deformation</a:t>
            </a:r>
            <a:r>
              <a:rPr lang="en-US" sz="2000" dirty="0" smtClean="0">
                <a:solidFill>
                  <a:srgbClr val="002060"/>
                </a:solidFill>
                <a:latin typeface="Arial" pitchFamily="34" charset="0"/>
                <a:cs typeface="Arial" pitchFamily="34" charset="0"/>
              </a:rPr>
              <a:t>:</a:t>
            </a:r>
          </a:p>
        </p:txBody>
      </p:sp>
      <p:sp>
        <p:nvSpPr>
          <p:cNvPr id="9" name="Text Box 6"/>
          <p:cNvSpPr txBox="1">
            <a:spLocks noChangeArrowheads="1"/>
          </p:cNvSpPr>
          <p:nvPr/>
        </p:nvSpPr>
        <p:spPr bwMode="auto">
          <a:xfrm>
            <a:off x="72008" y="6153090"/>
            <a:ext cx="7704856"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cs typeface="Arial" pitchFamily="34" charset="0"/>
              </a:rPr>
              <a:t>Lithosphere: </a:t>
            </a:r>
            <a:r>
              <a:rPr lang="en-US" sz="2000" dirty="0" smtClean="0">
                <a:solidFill>
                  <a:srgbClr val="C00000"/>
                </a:solidFill>
                <a:latin typeface="Arial" pitchFamily="34" charset="0"/>
                <a:cs typeface="Arial" pitchFamily="34" charset="0"/>
              </a:rPr>
              <a:t>brittle</a:t>
            </a:r>
            <a:r>
              <a:rPr lang="en-US" sz="2000" dirty="0" smtClean="0">
                <a:solidFill>
                  <a:srgbClr val="002060"/>
                </a:solidFill>
                <a:latin typeface="Arial" pitchFamily="34" charset="0"/>
                <a:cs typeface="Arial" pitchFamily="34" charset="0"/>
              </a:rPr>
              <a:t> deformation.</a:t>
            </a:r>
          </a:p>
        </p:txBody>
      </p:sp>
      <p:graphicFrame>
        <p:nvGraphicFramePr>
          <p:cNvPr id="257025" name="Object 1"/>
          <p:cNvGraphicFramePr>
            <a:graphicFrameLocks noChangeAspect="1"/>
          </p:cNvGraphicFramePr>
          <p:nvPr/>
        </p:nvGraphicFramePr>
        <p:xfrm>
          <a:off x="3851275" y="909067"/>
          <a:ext cx="1004888" cy="433388"/>
        </p:xfrm>
        <a:graphic>
          <a:graphicData uri="http://schemas.openxmlformats.org/presentationml/2006/ole">
            <mc:AlternateContent xmlns:mc="http://schemas.openxmlformats.org/markup-compatibility/2006">
              <mc:Choice xmlns:v="urn:schemas-microsoft-com:vml" Requires="v">
                <p:oleObj spid="_x0000_s65754" name="Equation" r:id="rId3" imgW="558720" imgH="241200" progId="Equation.3">
                  <p:embed/>
                </p:oleObj>
              </mc:Choice>
              <mc:Fallback>
                <p:oleObj name="Equation" r:id="rId3" imgW="55872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909067"/>
                        <a:ext cx="1004888" cy="433388"/>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0" name="Text Box 6"/>
          <p:cNvSpPr txBox="1">
            <a:spLocks noChangeArrowheads="1"/>
          </p:cNvSpPr>
          <p:nvPr/>
        </p:nvSpPr>
        <p:spPr bwMode="auto">
          <a:xfrm>
            <a:off x="5398702" y="936883"/>
            <a:ext cx="3530290" cy="907941"/>
          </a:xfrm>
          <a:prstGeom prst="rect">
            <a:avLst/>
          </a:prstGeom>
          <a:noFill/>
          <a:ln w="9525">
            <a:noFill/>
            <a:miter lim="800000"/>
            <a:headEnd/>
            <a:tailEnd/>
          </a:ln>
          <a:effectLst/>
        </p:spPr>
        <p:txBody>
          <a:bodyPr wrap="square">
            <a:spAutoFit/>
          </a:bodyPr>
          <a:lstStyle/>
          <a:p>
            <a:pPr algn="just">
              <a:spcBef>
                <a:spcPts val="600"/>
              </a:spcBef>
              <a:defRPr/>
            </a:pPr>
            <a:r>
              <a:rPr lang="en-US" sz="1600" i="1" dirty="0" smtClean="0">
                <a:solidFill>
                  <a:srgbClr val="002060"/>
                </a:solidFill>
                <a:latin typeface="Symbol" pitchFamily="18" charset="2"/>
              </a:rPr>
              <a:t>m</a:t>
            </a:r>
            <a:r>
              <a:rPr lang="en-US" sz="1600" i="1" dirty="0" smtClean="0">
                <a:solidFill>
                  <a:srgbClr val="002060"/>
                </a:solidFill>
                <a:latin typeface="Arial" charset="0"/>
              </a:rPr>
              <a:t>, shear modulus (</a:t>
            </a:r>
            <a:r>
              <a:rPr lang="en-US" sz="1600" i="1" dirty="0" err="1" smtClean="0">
                <a:solidFill>
                  <a:srgbClr val="002060"/>
                </a:solidFill>
                <a:latin typeface="Arial" charset="0"/>
              </a:rPr>
              <a:t>rigiditty</a:t>
            </a:r>
            <a:r>
              <a:rPr lang="en-US" sz="1600" i="1" dirty="0" smtClean="0">
                <a:solidFill>
                  <a:srgbClr val="002060"/>
                </a:solidFill>
                <a:latin typeface="Arial" charset="0"/>
              </a:rPr>
              <a:t>)</a:t>
            </a:r>
            <a:endParaRPr lang="en-US" sz="1600" dirty="0" smtClean="0">
              <a:solidFill>
                <a:srgbClr val="002060"/>
              </a:solidFill>
              <a:latin typeface="Arial" charset="0"/>
            </a:endParaRPr>
          </a:p>
          <a:p>
            <a:pPr algn="just">
              <a:spcBef>
                <a:spcPts val="300"/>
              </a:spcBef>
              <a:defRPr/>
            </a:pPr>
            <a:r>
              <a:rPr lang="fr-CH" sz="1600" i="1" dirty="0" err="1" smtClean="0">
                <a:solidFill>
                  <a:srgbClr val="002060"/>
                </a:solidFill>
                <a:latin typeface="Symbol" pitchFamily="18" charset="2"/>
                <a:cs typeface="Arial" pitchFamily="34" charset="0"/>
              </a:rPr>
              <a:t>t</a:t>
            </a:r>
            <a:r>
              <a:rPr lang="fr-CH" sz="1600" i="1" baseline="-25000" dirty="0" err="1" smtClean="0">
                <a:solidFill>
                  <a:srgbClr val="002060"/>
                </a:solidFill>
                <a:latin typeface="Arial" pitchFamily="34" charset="0"/>
                <a:cs typeface="Arial" pitchFamily="34" charset="0"/>
              </a:rPr>
              <a:t>ij</a:t>
            </a:r>
            <a:r>
              <a:rPr lang="fr-CH" sz="1600" i="1" dirty="0" smtClean="0">
                <a:solidFill>
                  <a:srgbClr val="002060"/>
                </a:solidFill>
                <a:latin typeface="Arial" pitchFamily="34" charset="0"/>
                <a:cs typeface="Arial" pitchFamily="34" charset="0"/>
              </a:rPr>
              <a:t>, </a:t>
            </a:r>
            <a:r>
              <a:rPr lang="fr-CH" sz="1600" i="1" dirty="0" err="1" smtClean="0">
                <a:solidFill>
                  <a:srgbClr val="002060"/>
                </a:solidFill>
                <a:latin typeface="Arial" pitchFamily="34" charset="0"/>
                <a:cs typeface="Arial" pitchFamily="34" charset="0"/>
              </a:rPr>
              <a:t>deviatoric</a:t>
            </a:r>
            <a:r>
              <a:rPr lang="fr-CH" sz="1600" i="1" dirty="0" smtClean="0">
                <a:solidFill>
                  <a:srgbClr val="002060"/>
                </a:solidFill>
                <a:latin typeface="Arial" pitchFamily="34" charset="0"/>
                <a:cs typeface="Arial" pitchFamily="34" charset="0"/>
              </a:rPr>
              <a:t> stress </a:t>
            </a:r>
            <a:r>
              <a:rPr lang="fr-CH" sz="1600" i="1" dirty="0" err="1" smtClean="0">
                <a:solidFill>
                  <a:srgbClr val="002060"/>
                </a:solidFill>
                <a:latin typeface="Arial" pitchFamily="34" charset="0"/>
                <a:cs typeface="Arial" pitchFamily="34" charset="0"/>
              </a:rPr>
              <a:t>tensor</a:t>
            </a:r>
            <a:endParaRPr lang="fr-CH" sz="1600" i="1" dirty="0" smtClean="0">
              <a:solidFill>
                <a:srgbClr val="002060"/>
              </a:solidFill>
              <a:latin typeface="Arial" pitchFamily="34" charset="0"/>
              <a:cs typeface="Arial" pitchFamily="34" charset="0"/>
            </a:endParaRPr>
          </a:p>
          <a:p>
            <a:pPr algn="just">
              <a:spcBef>
                <a:spcPts val="300"/>
              </a:spcBef>
              <a:defRPr/>
            </a:pPr>
            <a:r>
              <a:rPr lang="fr-CH" sz="1600" i="1" dirty="0" err="1" smtClean="0">
                <a:solidFill>
                  <a:srgbClr val="002060"/>
                </a:solidFill>
                <a:latin typeface="Symbol" pitchFamily="18" charset="2"/>
                <a:cs typeface="Arial" pitchFamily="34" charset="0"/>
              </a:rPr>
              <a:t>e</a:t>
            </a:r>
            <a:r>
              <a:rPr lang="fr-CH" sz="1600" i="1" baseline="-25000" dirty="0" err="1" smtClean="0">
                <a:solidFill>
                  <a:srgbClr val="002060"/>
                </a:solidFill>
                <a:latin typeface="Arial" pitchFamily="34" charset="0"/>
                <a:cs typeface="Arial" pitchFamily="34" charset="0"/>
              </a:rPr>
              <a:t>ij</a:t>
            </a:r>
            <a:r>
              <a:rPr lang="fr-CH" sz="1600" i="1" dirty="0" smtClean="0">
                <a:solidFill>
                  <a:srgbClr val="002060"/>
                </a:solidFill>
                <a:latin typeface="Arial" pitchFamily="34" charset="0"/>
                <a:cs typeface="Arial" pitchFamily="34" charset="0"/>
              </a:rPr>
              <a:t>, </a:t>
            </a:r>
            <a:r>
              <a:rPr lang="fr-CH" sz="1600" i="1" dirty="0" err="1" smtClean="0">
                <a:solidFill>
                  <a:srgbClr val="002060"/>
                </a:solidFill>
                <a:latin typeface="Arial" pitchFamily="34" charset="0"/>
                <a:cs typeface="Arial" pitchFamily="34" charset="0"/>
              </a:rPr>
              <a:t>strain</a:t>
            </a:r>
            <a:r>
              <a:rPr lang="fr-CH" sz="1600" i="1" dirty="0" smtClean="0">
                <a:solidFill>
                  <a:srgbClr val="002060"/>
                </a:solidFill>
                <a:latin typeface="Arial" pitchFamily="34" charset="0"/>
                <a:cs typeface="Arial" pitchFamily="34" charset="0"/>
              </a:rPr>
              <a:t> </a:t>
            </a:r>
            <a:r>
              <a:rPr lang="fr-CH" sz="1600" i="1" dirty="0" err="1" smtClean="0">
                <a:solidFill>
                  <a:srgbClr val="002060"/>
                </a:solidFill>
                <a:latin typeface="Arial" pitchFamily="34" charset="0"/>
                <a:cs typeface="Arial" pitchFamily="34" charset="0"/>
              </a:rPr>
              <a:t>tensor</a:t>
            </a:r>
            <a:endParaRPr lang="fr-CH" sz="1600" i="1" dirty="0" smtClean="0">
              <a:solidFill>
                <a:srgbClr val="002060"/>
              </a:solidFill>
              <a:latin typeface="Arial" pitchFamily="34" charset="0"/>
              <a:cs typeface="Arial" pitchFamily="34" charset="0"/>
            </a:endParaRPr>
          </a:p>
        </p:txBody>
      </p:sp>
      <p:sp>
        <p:nvSpPr>
          <p:cNvPr id="11" name="Text Box 6"/>
          <p:cNvSpPr txBox="1">
            <a:spLocks noChangeArrowheads="1"/>
          </p:cNvSpPr>
          <p:nvPr/>
        </p:nvSpPr>
        <p:spPr bwMode="auto">
          <a:xfrm>
            <a:off x="5398702" y="2140059"/>
            <a:ext cx="3637794" cy="907941"/>
          </a:xfrm>
          <a:prstGeom prst="rect">
            <a:avLst/>
          </a:prstGeom>
          <a:noFill/>
          <a:ln w="9525">
            <a:noFill/>
            <a:miter lim="800000"/>
            <a:headEnd/>
            <a:tailEnd/>
          </a:ln>
          <a:effectLst/>
        </p:spPr>
        <p:txBody>
          <a:bodyPr wrap="square">
            <a:spAutoFit/>
          </a:bodyPr>
          <a:lstStyle/>
          <a:p>
            <a:pPr algn="just">
              <a:spcBef>
                <a:spcPts val="600"/>
              </a:spcBef>
              <a:defRPr/>
            </a:pPr>
            <a:r>
              <a:rPr lang="en-US" sz="1600" i="1" dirty="0" smtClean="0">
                <a:solidFill>
                  <a:srgbClr val="002060"/>
                </a:solidFill>
                <a:latin typeface="Symbol" pitchFamily="18" charset="2"/>
              </a:rPr>
              <a:t>h</a:t>
            </a:r>
            <a:r>
              <a:rPr lang="en-US" sz="1600" i="1" dirty="0" smtClean="0">
                <a:solidFill>
                  <a:srgbClr val="002060"/>
                </a:solidFill>
                <a:latin typeface="Arial" charset="0"/>
              </a:rPr>
              <a:t>, viscosity.</a:t>
            </a:r>
          </a:p>
          <a:p>
            <a:pPr algn="just">
              <a:spcBef>
                <a:spcPts val="300"/>
              </a:spcBef>
              <a:defRPr/>
            </a:pPr>
            <a:r>
              <a:rPr lang="fr-CH" sz="1600" i="1" dirty="0" err="1" smtClean="0">
                <a:solidFill>
                  <a:srgbClr val="002060"/>
                </a:solidFill>
                <a:latin typeface="Symbol" pitchFamily="18" charset="2"/>
                <a:cs typeface="Arial" pitchFamily="34" charset="0"/>
              </a:rPr>
              <a:t>t</a:t>
            </a:r>
            <a:r>
              <a:rPr lang="fr-CH" sz="1600" i="1" baseline="-25000" dirty="0" err="1" smtClean="0">
                <a:solidFill>
                  <a:srgbClr val="002060"/>
                </a:solidFill>
                <a:latin typeface="Arial" pitchFamily="34" charset="0"/>
                <a:cs typeface="Arial" pitchFamily="34" charset="0"/>
              </a:rPr>
              <a:t>ij</a:t>
            </a:r>
            <a:r>
              <a:rPr lang="fr-CH" sz="1600" i="1" dirty="0" smtClean="0">
                <a:solidFill>
                  <a:srgbClr val="002060"/>
                </a:solidFill>
                <a:latin typeface="Arial" pitchFamily="34" charset="0"/>
                <a:cs typeface="Arial" pitchFamily="34" charset="0"/>
              </a:rPr>
              <a:t>, </a:t>
            </a:r>
            <a:r>
              <a:rPr lang="fr-CH" sz="1600" i="1" dirty="0" err="1">
                <a:solidFill>
                  <a:srgbClr val="002060"/>
                </a:solidFill>
                <a:latin typeface="Arial" pitchFamily="34" charset="0"/>
                <a:cs typeface="Arial" pitchFamily="34" charset="0"/>
              </a:rPr>
              <a:t>deviatoric</a:t>
            </a:r>
            <a:r>
              <a:rPr lang="fr-CH" sz="1600" i="1" dirty="0">
                <a:solidFill>
                  <a:srgbClr val="002060"/>
                </a:solidFill>
                <a:latin typeface="Arial" pitchFamily="34" charset="0"/>
                <a:cs typeface="Arial" pitchFamily="34" charset="0"/>
              </a:rPr>
              <a:t> stress </a:t>
            </a:r>
            <a:r>
              <a:rPr lang="fr-CH" sz="1600" i="1" dirty="0" err="1">
                <a:solidFill>
                  <a:srgbClr val="002060"/>
                </a:solidFill>
                <a:latin typeface="Arial" pitchFamily="34" charset="0"/>
                <a:cs typeface="Arial" pitchFamily="34" charset="0"/>
              </a:rPr>
              <a:t>tensor</a:t>
            </a:r>
            <a:endParaRPr lang="fr-CH" sz="1600" i="1" dirty="0" smtClean="0">
              <a:solidFill>
                <a:srgbClr val="002060"/>
              </a:solidFill>
              <a:latin typeface="Arial" pitchFamily="34" charset="0"/>
              <a:cs typeface="Arial" pitchFamily="34" charset="0"/>
            </a:endParaRPr>
          </a:p>
          <a:p>
            <a:pPr algn="just">
              <a:spcBef>
                <a:spcPts val="300"/>
              </a:spcBef>
              <a:defRPr/>
            </a:pPr>
            <a:r>
              <a:rPr lang="fr-CH" sz="1600" i="1" dirty="0" smtClean="0">
                <a:solidFill>
                  <a:srgbClr val="002060"/>
                </a:solidFill>
                <a:latin typeface="Arial" pitchFamily="34" charset="0"/>
                <a:cs typeface="Arial" pitchFamily="34" charset="0"/>
              </a:rPr>
              <a:t>∂</a:t>
            </a:r>
            <a:r>
              <a:rPr lang="fr-CH" sz="1600" i="1" dirty="0" err="1" smtClean="0">
                <a:solidFill>
                  <a:srgbClr val="002060"/>
                </a:solidFill>
                <a:latin typeface="Symbol" pitchFamily="18" charset="2"/>
                <a:cs typeface="Arial" pitchFamily="34" charset="0"/>
              </a:rPr>
              <a:t>e</a:t>
            </a:r>
            <a:r>
              <a:rPr lang="fr-CH" sz="1600" i="1" baseline="-25000" dirty="0" err="1" smtClean="0">
                <a:solidFill>
                  <a:srgbClr val="002060"/>
                </a:solidFill>
                <a:latin typeface="Arial" pitchFamily="34" charset="0"/>
                <a:cs typeface="Arial" pitchFamily="34" charset="0"/>
              </a:rPr>
              <a:t>ij</a:t>
            </a:r>
            <a:r>
              <a:rPr lang="fr-CH" sz="1600" i="1" dirty="0" smtClean="0">
                <a:solidFill>
                  <a:srgbClr val="002060"/>
                </a:solidFill>
                <a:latin typeface="Arial" pitchFamily="34" charset="0"/>
                <a:cs typeface="Arial" pitchFamily="34" charset="0"/>
              </a:rPr>
              <a:t>/∂t </a:t>
            </a:r>
            <a:r>
              <a:rPr lang="fr-CH" sz="1600" i="1" dirty="0" err="1">
                <a:solidFill>
                  <a:srgbClr val="002060"/>
                </a:solidFill>
                <a:latin typeface="Arial" pitchFamily="34" charset="0"/>
                <a:cs typeface="Arial" pitchFamily="34" charset="0"/>
              </a:rPr>
              <a:t>strain</a:t>
            </a:r>
            <a:r>
              <a:rPr lang="fr-CH" sz="1600" i="1" dirty="0">
                <a:solidFill>
                  <a:srgbClr val="002060"/>
                </a:solidFill>
                <a:latin typeface="Arial" pitchFamily="34" charset="0"/>
                <a:cs typeface="Arial" pitchFamily="34" charset="0"/>
              </a:rPr>
              <a:t> </a:t>
            </a:r>
            <a:r>
              <a:rPr lang="fr-CH" sz="1600" i="1" dirty="0" smtClean="0">
                <a:solidFill>
                  <a:srgbClr val="002060"/>
                </a:solidFill>
                <a:latin typeface="Arial" pitchFamily="34" charset="0"/>
                <a:cs typeface="Arial" pitchFamily="34" charset="0"/>
              </a:rPr>
              <a:t>rate </a:t>
            </a:r>
            <a:r>
              <a:rPr lang="fr-CH" sz="1600" i="1" dirty="0" err="1" smtClean="0">
                <a:solidFill>
                  <a:srgbClr val="002060"/>
                </a:solidFill>
                <a:latin typeface="Arial" pitchFamily="34" charset="0"/>
                <a:cs typeface="Arial" pitchFamily="34" charset="0"/>
              </a:rPr>
              <a:t>tensor</a:t>
            </a:r>
            <a:endParaRPr lang="fr-CH" sz="1600" i="1" dirty="0" smtClean="0">
              <a:solidFill>
                <a:srgbClr val="002060"/>
              </a:solidFill>
              <a:latin typeface="Arial" pitchFamily="34" charset="0"/>
              <a:cs typeface="Arial" pitchFamily="34" charset="0"/>
            </a:endParaRPr>
          </a:p>
        </p:txBody>
      </p:sp>
      <p:graphicFrame>
        <p:nvGraphicFramePr>
          <p:cNvPr id="257027" name="Object 3"/>
          <p:cNvGraphicFramePr>
            <a:graphicFrameLocks noChangeAspect="1"/>
          </p:cNvGraphicFramePr>
          <p:nvPr>
            <p:extLst>
              <p:ext uri="{D42A27DB-BD31-4B8C-83A1-F6EECF244321}">
                <p14:modId xmlns:p14="http://schemas.microsoft.com/office/powerpoint/2010/main" val="3012048296"/>
              </p:ext>
            </p:extLst>
          </p:nvPr>
        </p:nvGraphicFramePr>
        <p:xfrm>
          <a:off x="3913188" y="1923316"/>
          <a:ext cx="1225550" cy="749300"/>
        </p:xfrm>
        <a:graphic>
          <a:graphicData uri="http://schemas.openxmlformats.org/presentationml/2006/ole">
            <mc:AlternateContent xmlns:mc="http://schemas.openxmlformats.org/markup-compatibility/2006">
              <mc:Choice xmlns:v="urn:schemas-microsoft-com:vml" Requires="v">
                <p:oleObj spid="_x0000_s65755" name="Equation" r:id="rId5" imgW="685800" imgH="419040" progId="Equation.3">
                  <p:embed/>
                </p:oleObj>
              </mc:Choice>
              <mc:Fallback>
                <p:oleObj name="Equation" r:id="rId5" imgW="685800" imgH="419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3188" y="1923316"/>
                        <a:ext cx="1225550" cy="74930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257028" name="Object 4"/>
          <p:cNvGraphicFramePr>
            <a:graphicFrameLocks noChangeAspect="1"/>
          </p:cNvGraphicFramePr>
          <p:nvPr>
            <p:extLst>
              <p:ext uri="{D42A27DB-BD31-4B8C-83A1-F6EECF244321}">
                <p14:modId xmlns:p14="http://schemas.microsoft.com/office/powerpoint/2010/main" val="1072232189"/>
              </p:ext>
            </p:extLst>
          </p:nvPr>
        </p:nvGraphicFramePr>
        <p:xfrm>
          <a:off x="3851920" y="3232795"/>
          <a:ext cx="3089275" cy="1601787"/>
        </p:xfrm>
        <a:graphic>
          <a:graphicData uri="http://schemas.openxmlformats.org/presentationml/2006/ole">
            <mc:AlternateContent xmlns:mc="http://schemas.openxmlformats.org/markup-compatibility/2006">
              <mc:Choice xmlns:v="urn:schemas-microsoft-com:vml" Requires="v">
                <p:oleObj spid="_x0000_s65756" name="Equation" r:id="rId7" imgW="1714320" imgH="888840" progId="Equation.3">
                  <p:embed/>
                </p:oleObj>
              </mc:Choice>
              <mc:Fallback>
                <p:oleObj name="Equation" r:id="rId7" imgW="1714320" imgH="8888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1920" y="3232795"/>
                        <a:ext cx="3089275" cy="1601787"/>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5" name="Text Box 6"/>
          <p:cNvSpPr txBox="1">
            <a:spLocks noChangeArrowheads="1"/>
          </p:cNvSpPr>
          <p:nvPr/>
        </p:nvSpPr>
        <p:spPr bwMode="auto">
          <a:xfrm>
            <a:off x="395536" y="4910465"/>
            <a:ext cx="7920880" cy="907941"/>
          </a:xfrm>
          <a:prstGeom prst="rect">
            <a:avLst/>
          </a:prstGeom>
          <a:noFill/>
          <a:ln w="9525">
            <a:noFill/>
            <a:miter lim="800000"/>
            <a:headEnd/>
            <a:tailEnd/>
          </a:ln>
          <a:effectLst/>
        </p:spPr>
        <p:txBody>
          <a:bodyPr wrap="square">
            <a:spAutoFit/>
          </a:bodyPr>
          <a:lstStyle/>
          <a:p>
            <a:pPr algn="just">
              <a:spcBef>
                <a:spcPts val="300"/>
              </a:spcBef>
              <a:defRPr/>
            </a:pPr>
            <a:r>
              <a:rPr lang="fr-CH" sz="1600" i="1" dirty="0" smtClean="0">
                <a:solidFill>
                  <a:srgbClr val="002060"/>
                </a:solidFill>
                <a:latin typeface="Arial" pitchFamily="34" charset="0"/>
                <a:cs typeface="Arial" pitchFamily="34" charset="0"/>
              </a:rPr>
              <a:t>- t</a:t>
            </a:r>
            <a:r>
              <a:rPr lang="fr-CH" sz="1600" i="1" baseline="-25000" dirty="0" smtClean="0">
                <a:solidFill>
                  <a:srgbClr val="002060"/>
                </a:solidFill>
                <a:latin typeface="Arial" pitchFamily="34" charset="0"/>
                <a:cs typeface="Arial" pitchFamily="34" charset="0"/>
              </a:rPr>
              <a:t>r</a:t>
            </a:r>
            <a:r>
              <a:rPr lang="fr-CH" sz="1600" i="1" dirty="0" smtClean="0">
                <a:solidFill>
                  <a:srgbClr val="002060"/>
                </a:solidFill>
                <a:latin typeface="Arial" pitchFamily="34" charset="0"/>
                <a:cs typeface="Arial" pitchFamily="34" charset="0"/>
              </a:rPr>
              <a:t> = </a:t>
            </a:r>
            <a:r>
              <a:rPr lang="fr-CH" sz="1600" i="1" dirty="0" smtClean="0">
                <a:solidFill>
                  <a:srgbClr val="002060"/>
                </a:solidFill>
                <a:latin typeface="Symbol" pitchFamily="18" charset="2"/>
                <a:cs typeface="Arial" pitchFamily="34" charset="0"/>
              </a:rPr>
              <a:t>h</a:t>
            </a:r>
            <a:r>
              <a:rPr lang="fr-CH" sz="1600" i="1" dirty="0" smtClean="0">
                <a:solidFill>
                  <a:srgbClr val="002060"/>
                </a:solidFill>
                <a:latin typeface="Arial" pitchFamily="34" charset="0"/>
                <a:cs typeface="Arial" pitchFamily="34" charset="0"/>
              </a:rPr>
              <a:t>/</a:t>
            </a:r>
            <a:r>
              <a:rPr lang="fr-CH" sz="1600" i="1" dirty="0" smtClean="0">
                <a:solidFill>
                  <a:srgbClr val="002060"/>
                </a:solidFill>
                <a:latin typeface="Symbol" pitchFamily="18" charset="2"/>
                <a:cs typeface="Arial" pitchFamily="34" charset="0"/>
              </a:rPr>
              <a:t>m</a:t>
            </a:r>
            <a:r>
              <a:rPr lang="fr-CH" sz="1600" i="1" dirty="0" smtClean="0">
                <a:solidFill>
                  <a:srgbClr val="002060"/>
                </a:solidFill>
                <a:latin typeface="Arial" pitchFamily="34" charset="0"/>
                <a:cs typeface="Arial" pitchFamily="34" charset="0"/>
              </a:rPr>
              <a:t>, </a:t>
            </a:r>
            <a:r>
              <a:rPr lang="fr-CH" sz="1600" i="1" dirty="0" err="1" smtClean="0">
                <a:solidFill>
                  <a:srgbClr val="002060"/>
                </a:solidFill>
                <a:latin typeface="Arial" pitchFamily="34" charset="0"/>
                <a:cs typeface="Arial" pitchFamily="34" charset="0"/>
              </a:rPr>
              <a:t>characteristic</a:t>
            </a:r>
            <a:r>
              <a:rPr lang="fr-CH" sz="1600" i="1" dirty="0" smtClean="0">
                <a:solidFill>
                  <a:srgbClr val="002060"/>
                </a:solidFill>
                <a:latin typeface="Arial" pitchFamily="34" charset="0"/>
                <a:cs typeface="Arial" pitchFamily="34" charset="0"/>
              </a:rPr>
              <a:t> relaxation time, ~ 2000 </a:t>
            </a:r>
            <a:r>
              <a:rPr lang="fr-CH" sz="1600" i="1" dirty="0" err="1" smtClean="0">
                <a:solidFill>
                  <a:srgbClr val="002060"/>
                </a:solidFill>
                <a:latin typeface="Arial" pitchFamily="34" charset="0"/>
                <a:cs typeface="Arial" pitchFamily="34" charset="0"/>
              </a:rPr>
              <a:t>years</a:t>
            </a:r>
            <a:r>
              <a:rPr lang="fr-CH" sz="1600" i="1" dirty="0" smtClean="0">
                <a:solidFill>
                  <a:srgbClr val="002060"/>
                </a:solidFill>
                <a:latin typeface="Arial" pitchFamily="34" charset="0"/>
                <a:cs typeface="Arial" pitchFamily="34" charset="0"/>
              </a:rPr>
              <a:t> for the </a:t>
            </a:r>
            <a:r>
              <a:rPr lang="fr-CH" sz="1600" i="1" dirty="0" err="1" smtClean="0">
                <a:solidFill>
                  <a:srgbClr val="002060"/>
                </a:solidFill>
                <a:latin typeface="Arial" pitchFamily="34" charset="0"/>
                <a:cs typeface="Arial" pitchFamily="34" charset="0"/>
              </a:rPr>
              <a:t>Earth’s</a:t>
            </a:r>
            <a:r>
              <a:rPr lang="fr-CH" sz="1600" i="1" dirty="0" smtClean="0">
                <a:solidFill>
                  <a:srgbClr val="002060"/>
                </a:solidFill>
                <a:latin typeface="Arial" pitchFamily="34" charset="0"/>
                <a:cs typeface="Arial" pitchFamily="34" charset="0"/>
              </a:rPr>
              <a:t> </a:t>
            </a:r>
            <a:r>
              <a:rPr lang="fr-CH" sz="1600" i="1" dirty="0" err="1" smtClean="0">
                <a:solidFill>
                  <a:srgbClr val="002060"/>
                </a:solidFill>
                <a:latin typeface="Arial" pitchFamily="34" charset="0"/>
                <a:cs typeface="Arial" pitchFamily="34" charset="0"/>
              </a:rPr>
              <a:t>mantle</a:t>
            </a:r>
            <a:r>
              <a:rPr lang="fr-CH" sz="1600" i="1" dirty="0" smtClean="0">
                <a:solidFill>
                  <a:srgbClr val="002060"/>
                </a:solidFill>
                <a:latin typeface="Arial" pitchFamily="34" charset="0"/>
                <a:cs typeface="Arial" pitchFamily="34" charset="0"/>
              </a:rPr>
              <a:t>.</a:t>
            </a:r>
          </a:p>
          <a:p>
            <a:pPr algn="just">
              <a:spcBef>
                <a:spcPts val="300"/>
              </a:spcBef>
              <a:defRPr/>
            </a:pPr>
            <a:r>
              <a:rPr lang="fr-CH" sz="1600" i="1" dirty="0" smtClean="0">
                <a:solidFill>
                  <a:srgbClr val="002060"/>
                </a:solidFill>
                <a:latin typeface="Arial" pitchFamily="34" charset="0"/>
                <a:cs typeface="Arial" pitchFamily="34" charset="0"/>
              </a:rPr>
              <a:t>- </a:t>
            </a:r>
            <a:r>
              <a:rPr lang="fr-CH" sz="1600" i="1" dirty="0" err="1" smtClean="0">
                <a:solidFill>
                  <a:srgbClr val="002060"/>
                </a:solidFill>
                <a:latin typeface="Arial" pitchFamily="34" charset="0"/>
                <a:cs typeface="Arial" pitchFamily="34" charset="0"/>
              </a:rPr>
              <a:t>t</a:t>
            </a:r>
            <a:r>
              <a:rPr lang="fr-CH" sz="1600" i="1" baseline="-25000" dirty="0" err="1" smtClean="0">
                <a:solidFill>
                  <a:srgbClr val="002060"/>
                </a:solidFill>
                <a:latin typeface="Arial" pitchFamily="34" charset="0"/>
                <a:cs typeface="Arial" pitchFamily="34" charset="0"/>
              </a:rPr>
              <a:t>obs</a:t>
            </a:r>
            <a:r>
              <a:rPr lang="fr-CH" sz="1600" i="1" dirty="0" smtClean="0">
                <a:solidFill>
                  <a:srgbClr val="002060"/>
                </a:solidFill>
                <a:latin typeface="Arial" pitchFamily="34" charset="0"/>
                <a:cs typeface="Arial" pitchFamily="34" charset="0"/>
              </a:rPr>
              <a:t> &lt;&lt; t</a:t>
            </a:r>
            <a:r>
              <a:rPr lang="fr-CH" sz="1600" i="1" baseline="-25000" dirty="0" smtClean="0">
                <a:solidFill>
                  <a:srgbClr val="002060"/>
                </a:solidFill>
                <a:latin typeface="Arial" pitchFamily="34" charset="0"/>
                <a:cs typeface="Arial" pitchFamily="34" charset="0"/>
              </a:rPr>
              <a:t>r </a:t>
            </a:r>
            <a:r>
              <a:rPr lang="fr-CH" sz="1600" i="1" dirty="0" smtClean="0">
                <a:solidFill>
                  <a:srgbClr val="002060"/>
                </a:solidFill>
                <a:latin typeface="Arial" pitchFamily="34" charset="0"/>
                <a:cs typeface="Arial" pitchFamily="34" charset="0"/>
              </a:rPr>
              <a:t>: </a:t>
            </a:r>
            <a:r>
              <a:rPr lang="fr-CH" sz="1600" i="1" dirty="0" err="1" smtClean="0">
                <a:solidFill>
                  <a:srgbClr val="002060"/>
                </a:solidFill>
                <a:latin typeface="Arial" pitchFamily="34" charset="0"/>
                <a:cs typeface="Arial" pitchFamily="34" charset="0"/>
              </a:rPr>
              <a:t>elastic</a:t>
            </a:r>
            <a:r>
              <a:rPr lang="fr-CH" sz="1600" i="1" dirty="0" smtClean="0">
                <a:solidFill>
                  <a:srgbClr val="002060"/>
                </a:solidFill>
                <a:latin typeface="Arial" pitchFamily="34" charset="0"/>
                <a:cs typeface="Arial" pitchFamily="34" charset="0"/>
              </a:rPr>
              <a:t> </a:t>
            </a:r>
            <a:r>
              <a:rPr lang="fr-CH" sz="1600" i="1" dirty="0" err="1" smtClean="0">
                <a:solidFill>
                  <a:srgbClr val="002060"/>
                </a:solidFill>
                <a:latin typeface="Arial" pitchFamily="34" charset="0"/>
                <a:cs typeface="Arial" pitchFamily="34" charset="0"/>
              </a:rPr>
              <a:t>deformation</a:t>
            </a:r>
            <a:r>
              <a:rPr lang="fr-CH" sz="1600" i="1" dirty="0" smtClean="0">
                <a:solidFill>
                  <a:srgbClr val="002060"/>
                </a:solidFill>
                <a:latin typeface="Arial" pitchFamily="34" charset="0"/>
                <a:cs typeface="Arial" pitchFamily="34" charset="0"/>
              </a:rPr>
              <a:t>     </a:t>
            </a:r>
          </a:p>
          <a:p>
            <a:pPr algn="just">
              <a:spcBef>
                <a:spcPts val="300"/>
              </a:spcBef>
              <a:defRPr/>
            </a:pPr>
            <a:r>
              <a:rPr lang="fr-CH" sz="1600" i="1" dirty="0" smtClean="0">
                <a:solidFill>
                  <a:srgbClr val="002060"/>
                </a:solidFill>
                <a:latin typeface="Arial" pitchFamily="34" charset="0"/>
                <a:cs typeface="Arial" pitchFamily="34" charset="0"/>
              </a:rPr>
              <a:t>  </a:t>
            </a:r>
            <a:r>
              <a:rPr lang="fr-CH" sz="1600" i="1" dirty="0" err="1" smtClean="0">
                <a:solidFill>
                  <a:srgbClr val="002060"/>
                </a:solidFill>
                <a:latin typeface="Arial" pitchFamily="34" charset="0"/>
                <a:cs typeface="Arial" pitchFamily="34" charset="0"/>
              </a:rPr>
              <a:t>t</a:t>
            </a:r>
            <a:r>
              <a:rPr lang="fr-CH" sz="1600" i="1" baseline="-25000" dirty="0" err="1" smtClean="0">
                <a:solidFill>
                  <a:srgbClr val="002060"/>
                </a:solidFill>
                <a:latin typeface="Arial" pitchFamily="34" charset="0"/>
                <a:cs typeface="Arial" pitchFamily="34" charset="0"/>
              </a:rPr>
              <a:t>obs</a:t>
            </a:r>
            <a:r>
              <a:rPr lang="fr-CH" sz="1600" i="1" dirty="0" smtClean="0">
                <a:solidFill>
                  <a:srgbClr val="002060"/>
                </a:solidFill>
                <a:latin typeface="Arial" pitchFamily="34" charset="0"/>
                <a:cs typeface="Arial" pitchFamily="34" charset="0"/>
              </a:rPr>
              <a:t> &gt;&gt; t</a:t>
            </a:r>
            <a:r>
              <a:rPr lang="fr-CH" sz="1600" i="1" baseline="-25000" dirty="0" smtClean="0">
                <a:solidFill>
                  <a:srgbClr val="002060"/>
                </a:solidFill>
                <a:latin typeface="Arial" pitchFamily="34" charset="0"/>
                <a:cs typeface="Arial" pitchFamily="34" charset="0"/>
              </a:rPr>
              <a:t>r </a:t>
            </a:r>
            <a:r>
              <a:rPr lang="fr-CH" sz="1600" i="1" dirty="0" smtClean="0">
                <a:solidFill>
                  <a:srgbClr val="002060"/>
                </a:solidFill>
                <a:latin typeface="Arial" pitchFamily="34" charset="0"/>
                <a:cs typeface="Arial" pitchFamily="34" charset="0"/>
              </a:rPr>
              <a:t>: flow (</a:t>
            </a:r>
            <a:r>
              <a:rPr lang="fr-CH" sz="1600" i="1" dirty="0" err="1" smtClean="0">
                <a:solidFill>
                  <a:srgbClr val="002060"/>
                </a:solidFill>
                <a:latin typeface="Arial" pitchFamily="34" charset="0"/>
                <a:cs typeface="Arial" pitchFamily="34" charset="0"/>
              </a:rPr>
              <a:t>creep</a:t>
            </a:r>
            <a:r>
              <a:rPr lang="fr-CH" sz="1600" i="1" dirty="0" smtClean="0">
                <a:solidFill>
                  <a:srgbClr val="002060"/>
                </a:solidFill>
                <a:latin typeface="Arial" pitchFamily="34" charset="0"/>
                <a:cs typeface="Arial" pitchFamily="34" charset="0"/>
              </a:rPr>
              <a:t>)</a:t>
            </a:r>
          </a:p>
        </p:txBody>
      </p:sp>
    </p:spTree>
    <p:extLst>
      <p:ext uri="{BB962C8B-B14F-4D97-AF65-F5344CB8AC3E}">
        <p14:creationId xmlns:p14="http://schemas.microsoft.com/office/powerpoint/2010/main" val="161975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70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70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8" grpId="0" autoUpdateAnimBg="0"/>
      <p:bldP spid="9" grpId="0" autoUpdateAnimBg="0"/>
      <p:bldP spid="11" grpId="0"/>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12"/>
          <p:cNvSpPr txBox="1">
            <a:spLocks/>
          </p:cNvSpPr>
          <p:nvPr/>
        </p:nvSpPr>
        <p:spPr>
          <a:xfrm>
            <a:off x="251520" y="142852"/>
            <a:ext cx="7462612" cy="489790"/>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H" sz="3600" i="0" u="none" strike="noStrike" kern="1200" cap="none" spc="0" normalizeH="0" baseline="0" noProof="0" dirty="0" smtClean="0">
                <a:ln>
                  <a:noFill/>
                </a:ln>
                <a:solidFill>
                  <a:schemeClr val="bg1"/>
                </a:solidFill>
                <a:effectLst/>
                <a:uLnTx/>
                <a:uFillTx/>
                <a:latin typeface="+mj-lt"/>
                <a:ea typeface="+mj-ea"/>
                <a:cs typeface="+mj-cs"/>
              </a:rPr>
              <a:t>Conservation </a:t>
            </a:r>
            <a:r>
              <a:rPr kumimoji="0" lang="fr-CH" sz="3600" i="0" u="none" strike="noStrike" kern="1200" cap="none" spc="0" normalizeH="0" baseline="0" noProof="0" dirty="0" err="1" smtClean="0">
                <a:ln>
                  <a:noFill/>
                </a:ln>
                <a:solidFill>
                  <a:schemeClr val="bg1"/>
                </a:solidFill>
                <a:effectLst/>
                <a:uLnTx/>
                <a:uFillTx/>
                <a:latin typeface="+mj-lt"/>
                <a:ea typeface="+mj-ea"/>
                <a:cs typeface="+mj-cs"/>
              </a:rPr>
              <a:t>laws</a:t>
            </a:r>
            <a:endParaRPr kumimoji="0" lang="fr-CH" sz="3600" i="0" u="none" strike="noStrike" kern="1200" cap="none" spc="0" normalizeH="0" baseline="0" noProof="0" dirty="0">
              <a:ln>
                <a:noFill/>
              </a:ln>
              <a:solidFill>
                <a:schemeClr val="bg1"/>
              </a:solidFill>
              <a:effectLst/>
              <a:uLnTx/>
              <a:uFillTx/>
              <a:latin typeface="+mj-lt"/>
              <a:ea typeface="+mj-ea"/>
              <a:cs typeface="+mj-cs"/>
            </a:endParaRPr>
          </a:p>
        </p:txBody>
      </p:sp>
      <p:sp>
        <p:nvSpPr>
          <p:cNvPr id="6" name="Text Box 6"/>
          <p:cNvSpPr txBox="1">
            <a:spLocks noChangeArrowheads="1"/>
          </p:cNvSpPr>
          <p:nvPr/>
        </p:nvSpPr>
        <p:spPr bwMode="auto">
          <a:xfrm>
            <a:off x="323528" y="1330603"/>
            <a:ext cx="8591872" cy="1646605"/>
          </a:xfrm>
          <a:prstGeom prst="rect">
            <a:avLst/>
          </a:prstGeom>
          <a:noFill/>
          <a:ln w="9525">
            <a:noFill/>
            <a:miter lim="800000"/>
            <a:headEnd/>
            <a:tailEnd/>
          </a:ln>
          <a:effectLst/>
        </p:spPr>
        <p:txBody>
          <a:bodyPr wrap="square">
            <a:spAutoFit/>
          </a:bodyPr>
          <a:lstStyle/>
          <a:p>
            <a:pPr>
              <a:spcBef>
                <a:spcPct val="50000"/>
              </a:spcBef>
            </a:pPr>
            <a:r>
              <a:rPr lang="en-US" sz="1200" dirty="0" smtClean="0">
                <a:solidFill>
                  <a:srgbClr val="000000"/>
                </a:solidFill>
                <a:latin typeface="Wingdings" pitchFamily="2" charset="2"/>
                <a:cs typeface="Arial" pitchFamily="34" charset="0"/>
              </a:rPr>
              <a:t>l</a:t>
            </a:r>
            <a:r>
              <a:rPr lang="en-US" sz="2000" dirty="0" smtClean="0">
                <a:solidFill>
                  <a:srgbClr val="002060"/>
                </a:solidFill>
                <a:latin typeface="Arial" pitchFamily="34" charset="0"/>
                <a:cs typeface="Arial" pitchFamily="34" charset="0"/>
              </a:rPr>
              <a:t> The modeling of convection is based on three equations of conservation:</a:t>
            </a:r>
            <a:endParaRPr lang="en-US" dirty="0" smtClean="0">
              <a:solidFill>
                <a:srgbClr val="002060"/>
              </a:solidFill>
              <a:latin typeface="Arial" pitchFamily="34" charset="0"/>
              <a:cs typeface="Arial" pitchFamily="34" charset="0"/>
            </a:endParaRPr>
          </a:p>
          <a:p>
            <a:pPr>
              <a:spcBef>
                <a:spcPct val="50000"/>
              </a:spcBef>
            </a:pPr>
            <a:r>
              <a:rPr lang="en-US" sz="1800" i="1" dirty="0" smtClean="0">
                <a:solidFill>
                  <a:srgbClr val="002060"/>
                </a:solidFill>
                <a:latin typeface="Arial" pitchFamily="34" charset="0"/>
                <a:cs typeface="Arial" pitchFamily="34" charset="0"/>
              </a:rPr>
              <a:t>     - Conservation of </a:t>
            </a:r>
            <a:r>
              <a:rPr lang="en-US" sz="1800" i="1" dirty="0" smtClean="0">
                <a:solidFill>
                  <a:srgbClr val="C00000"/>
                </a:solidFill>
                <a:latin typeface="Arial" pitchFamily="34" charset="0"/>
                <a:cs typeface="Arial" pitchFamily="34" charset="0"/>
              </a:rPr>
              <a:t>mass</a:t>
            </a:r>
          </a:p>
          <a:p>
            <a:pPr>
              <a:spcBef>
                <a:spcPct val="50000"/>
              </a:spcBef>
            </a:pPr>
            <a:r>
              <a:rPr lang="en-US" sz="1800" i="1" dirty="0" smtClean="0">
                <a:solidFill>
                  <a:srgbClr val="002060"/>
                </a:solidFill>
                <a:latin typeface="Arial" pitchFamily="34" charset="0"/>
                <a:cs typeface="Arial" pitchFamily="34" charset="0"/>
              </a:rPr>
              <a:t>     - Conservation of </a:t>
            </a:r>
            <a:r>
              <a:rPr lang="en-US" sz="1800" i="1" dirty="0" smtClean="0">
                <a:solidFill>
                  <a:srgbClr val="C00000"/>
                </a:solidFill>
                <a:latin typeface="Arial" pitchFamily="34" charset="0"/>
                <a:cs typeface="Arial" pitchFamily="34" charset="0"/>
              </a:rPr>
              <a:t>momentum</a:t>
            </a:r>
          </a:p>
          <a:p>
            <a:pPr>
              <a:spcBef>
                <a:spcPct val="50000"/>
              </a:spcBef>
            </a:pPr>
            <a:r>
              <a:rPr lang="en-US" sz="1800" i="1" dirty="0" smtClean="0">
                <a:solidFill>
                  <a:srgbClr val="002060"/>
                </a:solidFill>
                <a:latin typeface="Arial" pitchFamily="34" charset="0"/>
                <a:cs typeface="Arial" pitchFamily="34" charset="0"/>
              </a:rPr>
              <a:t>     - Conservation of </a:t>
            </a:r>
            <a:r>
              <a:rPr lang="en-US" sz="1800" i="1" dirty="0" smtClean="0">
                <a:solidFill>
                  <a:srgbClr val="C00000"/>
                </a:solidFill>
                <a:latin typeface="Arial" pitchFamily="34" charset="0"/>
                <a:cs typeface="Arial" pitchFamily="34" charset="0"/>
              </a:rPr>
              <a:t>energy</a:t>
            </a:r>
          </a:p>
        </p:txBody>
      </p:sp>
      <p:sp>
        <p:nvSpPr>
          <p:cNvPr id="7" name="Text Box 6"/>
          <p:cNvSpPr txBox="1">
            <a:spLocks noChangeArrowheads="1"/>
          </p:cNvSpPr>
          <p:nvPr/>
        </p:nvSpPr>
        <p:spPr bwMode="auto">
          <a:xfrm>
            <a:off x="251520" y="3793103"/>
            <a:ext cx="8496944" cy="1231106"/>
          </a:xfrm>
          <a:prstGeom prst="rect">
            <a:avLst/>
          </a:prstGeom>
          <a:noFill/>
          <a:ln w="9525">
            <a:noFill/>
            <a:miter lim="800000"/>
            <a:headEnd/>
            <a:tailEnd/>
          </a:ln>
          <a:effectLst/>
        </p:spPr>
        <p:txBody>
          <a:bodyPr wrap="square">
            <a:spAutoFit/>
          </a:bodyPr>
          <a:lstStyle/>
          <a:p>
            <a:pPr>
              <a:spcBef>
                <a:spcPct val="50000"/>
              </a:spcBef>
            </a:pPr>
            <a:r>
              <a:rPr lang="en-US" sz="1200" dirty="0" smtClean="0">
                <a:solidFill>
                  <a:srgbClr val="000000"/>
                </a:solidFill>
                <a:latin typeface="Wingdings" pitchFamily="2" charset="2"/>
                <a:cs typeface="Arial" pitchFamily="34" charset="0"/>
              </a:rPr>
              <a:t>l</a:t>
            </a:r>
            <a:r>
              <a:rPr lang="en-US" sz="2000" dirty="0" smtClean="0">
                <a:solidFill>
                  <a:srgbClr val="002060"/>
                </a:solidFill>
                <a:latin typeface="Arial" pitchFamily="34" charset="0"/>
                <a:cs typeface="Arial" pitchFamily="34" charset="0"/>
              </a:rPr>
              <a:t> Thermo-chemical convection:</a:t>
            </a:r>
            <a:endParaRPr lang="en-US" dirty="0" smtClean="0">
              <a:solidFill>
                <a:srgbClr val="002060"/>
              </a:solidFill>
              <a:latin typeface="Arial" pitchFamily="34" charset="0"/>
              <a:cs typeface="Arial" pitchFamily="34" charset="0"/>
            </a:endParaRPr>
          </a:p>
          <a:p>
            <a:pPr>
              <a:spcBef>
                <a:spcPct val="50000"/>
              </a:spcBef>
            </a:pPr>
            <a:r>
              <a:rPr lang="en-US" sz="1800" i="1" dirty="0" smtClean="0">
                <a:solidFill>
                  <a:srgbClr val="002060"/>
                </a:solidFill>
                <a:latin typeface="Arial" pitchFamily="34" charset="0"/>
                <a:cs typeface="Arial" pitchFamily="34" charset="0"/>
              </a:rPr>
              <a:t>     - Conservation of </a:t>
            </a:r>
            <a:r>
              <a:rPr lang="en-US" sz="1800" i="1" dirty="0" smtClean="0">
                <a:solidFill>
                  <a:srgbClr val="C00000"/>
                </a:solidFill>
                <a:latin typeface="Arial" pitchFamily="34" charset="0"/>
                <a:cs typeface="Arial" pitchFamily="34" charset="0"/>
              </a:rPr>
              <a:t>composition</a:t>
            </a:r>
          </a:p>
          <a:p>
            <a:pPr>
              <a:spcBef>
                <a:spcPct val="50000"/>
              </a:spcBef>
            </a:pPr>
            <a:r>
              <a:rPr lang="en-US" sz="1800" i="1" dirty="0" smtClean="0">
                <a:solidFill>
                  <a:srgbClr val="002060"/>
                </a:solidFill>
                <a:latin typeface="Arial" pitchFamily="34" charset="0"/>
                <a:cs typeface="Arial" pitchFamily="34" charset="0"/>
              </a:rPr>
              <a:t>     - Additional source term in the momentum equation. </a:t>
            </a:r>
          </a:p>
        </p:txBody>
      </p:sp>
    </p:spTree>
    <p:extLst>
      <p:ext uri="{BB962C8B-B14F-4D97-AF65-F5344CB8AC3E}">
        <p14:creationId xmlns:p14="http://schemas.microsoft.com/office/powerpoint/2010/main" val="23285150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7" name="Title 12"/>
          <p:cNvSpPr txBox="1">
            <a:spLocks/>
          </p:cNvSpPr>
          <p:nvPr/>
        </p:nvSpPr>
        <p:spPr>
          <a:xfrm>
            <a:off x="251520" y="142852"/>
            <a:ext cx="7139880" cy="489790"/>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lvl="0" fontAlgn="auto">
              <a:spcAft>
                <a:spcPts val="0"/>
              </a:spcAft>
              <a:defRPr/>
            </a:pPr>
            <a:r>
              <a:rPr lang="fr-CH" sz="3600" dirty="0" smtClean="0">
                <a:solidFill>
                  <a:schemeClr val="bg1"/>
                </a:solidFill>
                <a:latin typeface="+mj-lt"/>
              </a:rPr>
              <a:t>Conservation of mass</a:t>
            </a:r>
            <a:endParaRPr lang="fr-CH" sz="3600" dirty="0">
              <a:solidFill>
                <a:schemeClr val="bg1"/>
              </a:solidFill>
              <a:latin typeface="+mj-lt"/>
            </a:endParaRPr>
          </a:p>
        </p:txBody>
      </p:sp>
      <p:sp>
        <p:nvSpPr>
          <p:cNvPr id="9" name="Text Box 6"/>
          <p:cNvSpPr txBox="1">
            <a:spLocks noChangeArrowheads="1"/>
          </p:cNvSpPr>
          <p:nvPr/>
        </p:nvSpPr>
        <p:spPr bwMode="auto">
          <a:xfrm>
            <a:off x="323528" y="836712"/>
            <a:ext cx="8352928" cy="646331"/>
          </a:xfrm>
          <a:prstGeom prst="rect">
            <a:avLst/>
          </a:prstGeom>
          <a:noFill/>
          <a:ln w="9525">
            <a:noFill/>
            <a:miter lim="800000"/>
            <a:headEnd/>
            <a:tailEnd/>
          </a:ln>
          <a:effectLst/>
        </p:spPr>
        <p:txBody>
          <a:bodyPr wrap="square">
            <a:spAutoFit/>
          </a:bodyPr>
          <a:lstStyle/>
          <a:p>
            <a:pPr>
              <a:spcBef>
                <a:spcPct val="50000"/>
              </a:spcBef>
            </a:pPr>
            <a:r>
              <a:rPr lang="en-US" sz="1100" dirty="0" smtClean="0">
                <a:latin typeface="Wingdings" pitchFamily="2" charset="2"/>
                <a:cs typeface="Arial" pitchFamily="34" charset="0"/>
              </a:rPr>
              <a:t>l</a:t>
            </a:r>
            <a:r>
              <a:rPr lang="en-US" sz="1800" dirty="0" smtClean="0">
                <a:solidFill>
                  <a:srgbClr val="002060"/>
                </a:solidFill>
                <a:latin typeface="Arial" pitchFamily="34" charset="0"/>
                <a:cs typeface="Arial" pitchFamily="34" charset="0"/>
              </a:rPr>
              <a:t> </a:t>
            </a:r>
            <a:r>
              <a:rPr lang="en-US" sz="1800" dirty="0" smtClean="0">
                <a:solidFill>
                  <a:srgbClr val="C00000"/>
                </a:solidFill>
                <a:latin typeface="Arial" pitchFamily="34" charset="0"/>
                <a:cs typeface="Arial" pitchFamily="34" charset="0"/>
              </a:rPr>
              <a:t>Variation of mass</a:t>
            </a:r>
            <a:r>
              <a:rPr lang="en-US" sz="1800" dirty="0" smtClean="0">
                <a:solidFill>
                  <a:srgbClr val="002060"/>
                </a:solidFill>
                <a:latin typeface="Arial" pitchFamily="34" charset="0"/>
                <a:cs typeface="Arial" pitchFamily="34" charset="0"/>
              </a:rPr>
              <a:t> in a volume </a:t>
            </a:r>
            <a:r>
              <a:rPr lang="en-US" sz="1800" i="1" dirty="0" smtClean="0">
                <a:solidFill>
                  <a:srgbClr val="002060"/>
                </a:solidFill>
                <a:latin typeface="Arial" pitchFamily="34" charset="0"/>
                <a:cs typeface="Arial" pitchFamily="34" charset="0"/>
              </a:rPr>
              <a:t>V</a:t>
            </a:r>
            <a:r>
              <a:rPr lang="en-US" sz="1800" dirty="0" smtClean="0">
                <a:solidFill>
                  <a:srgbClr val="002060"/>
                </a:solidFill>
                <a:latin typeface="Arial" pitchFamily="34" charset="0"/>
                <a:cs typeface="Arial" pitchFamily="34" charset="0"/>
              </a:rPr>
              <a:t> is equal to the </a:t>
            </a:r>
            <a:r>
              <a:rPr lang="en-US" sz="1800" dirty="0" smtClean="0">
                <a:solidFill>
                  <a:srgbClr val="C00000"/>
                </a:solidFill>
                <a:latin typeface="Arial" pitchFamily="34" charset="0"/>
                <a:cs typeface="Arial" pitchFamily="34" charset="0"/>
              </a:rPr>
              <a:t>flux the of mass</a:t>
            </a:r>
            <a:r>
              <a:rPr lang="en-US" sz="1800" dirty="0" smtClean="0">
                <a:solidFill>
                  <a:srgbClr val="002060"/>
                </a:solidFill>
                <a:latin typeface="Arial" pitchFamily="34" charset="0"/>
                <a:cs typeface="Arial" pitchFamily="34" charset="0"/>
              </a:rPr>
              <a:t> through the surface </a:t>
            </a:r>
            <a:r>
              <a:rPr lang="en-US" sz="1800" i="1" dirty="0" smtClean="0">
                <a:solidFill>
                  <a:srgbClr val="002060"/>
                </a:solidFill>
                <a:latin typeface="Arial" pitchFamily="34" charset="0"/>
                <a:cs typeface="Arial" pitchFamily="34" charset="0"/>
              </a:rPr>
              <a:t>S</a:t>
            </a:r>
            <a:r>
              <a:rPr lang="en-US" sz="1800" dirty="0" smtClean="0">
                <a:solidFill>
                  <a:srgbClr val="002060"/>
                </a:solidFill>
                <a:latin typeface="Arial" pitchFamily="34" charset="0"/>
                <a:cs typeface="Arial" pitchFamily="34" charset="0"/>
              </a:rPr>
              <a:t> :</a:t>
            </a:r>
          </a:p>
        </p:txBody>
      </p:sp>
      <p:graphicFrame>
        <p:nvGraphicFramePr>
          <p:cNvPr id="262148" name="Object 4"/>
          <p:cNvGraphicFramePr>
            <a:graphicFrameLocks noChangeAspect="1"/>
          </p:cNvGraphicFramePr>
          <p:nvPr/>
        </p:nvGraphicFramePr>
        <p:xfrm>
          <a:off x="1151905" y="1556792"/>
          <a:ext cx="2339975" cy="803275"/>
        </p:xfrm>
        <a:graphic>
          <a:graphicData uri="http://schemas.openxmlformats.org/presentationml/2006/ole">
            <mc:AlternateContent xmlns:mc="http://schemas.openxmlformats.org/markup-compatibility/2006">
              <mc:Choice xmlns:v="urn:schemas-microsoft-com:vml" Requires="v">
                <p:oleObj spid="_x0000_s66988" name="Equation" r:id="rId3" imgW="1295280" imgH="444240" progId="Equation.3">
                  <p:embed/>
                </p:oleObj>
              </mc:Choice>
              <mc:Fallback>
                <p:oleObj name="Equation" r:id="rId3" imgW="1295280" imgH="4442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905" y="1556792"/>
                        <a:ext cx="2339975" cy="80327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pic>
        <p:nvPicPr>
          <p:cNvPr id="10" name="Picture 9" descr="mass-flux.jpg"/>
          <p:cNvPicPr>
            <a:picLocks noChangeAspect="1"/>
          </p:cNvPicPr>
          <p:nvPr/>
        </p:nvPicPr>
        <p:blipFill>
          <a:blip r:embed="rId5" cstate="print"/>
          <a:stretch>
            <a:fillRect/>
          </a:stretch>
        </p:blipFill>
        <p:spPr>
          <a:xfrm>
            <a:off x="4932040" y="1412776"/>
            <a:ext cx="3863662" cy="2743200"/>
          </a:xfrm>
          <a:prstGeom prst="rect">
            <a:avLst/>
          </a:prstGeom>
        </p:spPr>
      </p:pic>
      <p:graphicFrame>
        <p:nvGraphicFramePr>
          <p:cNvPr id="262149" name="Object 5"/>
          <p:cNvGraphicFramePr>
            <a:graphicFrameLocks noChangeAspect="1"/>
          </p:cNvGraphicFramePr>
          <p:nvPr/>
        </p:nvGraphicFramePr>
        <p:xfrm>
          <a:off x="1115616" y="2492896"/>
          <a:ext cx="2624137" cy="806450"/>
        </p:xfrm>
        <a:graphic>
          <a:graphicData uri="http://schemas.openxmlformats.org/presentationml/2006/ole">
            <mc:AlternateContent xmlns:mc="http://schemas.openxmlformats.org/markup-compatibility/2006">
              <mc:Choice xmlns:v="urn:schemas-microsoft-com:vml" Requires="v">
                <p:oleObj spid="_x0000_s66989" name="Equation" r:id="rId6" imgW="1447560" imgH="444240" progId="Equation.3">
                  <p:embed/>
                </p:oleObj>
              </mc:Choice>
              <mc:Fallback>
                <p:oleObj name="Equation" r:id="rId6" imgW="1447560" imgH="4442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616" y="2492896"/>
                        <a:ext cx="2624137" cy="80645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3" name="Text Box 6"/>
          <p:cNvSpPr txBox="1">
            <a:spLocks noChangeArrowheads="1"/>
          </p:cNvSpPr>
          <p:nvPr/>
        </p:nvSpPr>
        <p:spPr bwMode="auto">
          <a:xfrm>
            <a:off x="323528" y="5733256"/>
            <a:ext cx="3240360" cy="369332"/>
          </a:xfrm>
          <a:prstGeom prst="rect">
            <a:avLst/>
          </a:prstGeom>
          <a:noFill/>
          <a:ln w="9525">
            <a:noFill/>
            <a:miter lim="800000"/>
            <a:headEnd/>
            <a:tailEnd/>
          </a:ln>
          <a:effectLst/>
        </p:spPr>
        <p:txBody>
          <a:bodyPr wrap="square">
            <a:spAutoFit/>
          </a:bodyPr>
          <a:lstStyle/>
          <a:p>
            <a:pPr>
              <a:spcBef>
                <a:spcPct val="50000"/>
              </a:spcBef>
            </a:pPr>
            <a:r>
              <a:rPr lang="en-US" sz="1100" dirty="0" smtClean="0">
                <a:latin typeface="Wingdings" pitchFamily="2" charset="2"/>
                <a:cs typeface="Arial" pitchFamily="34" charset="0"/>
              </a:rPr>
              <a:t>l</a:t>
            </a:r>
            <a:r>
              <a:rPr lang="en-US" sz="1800" dirty="0" smtClean="0">
                <a:solidFill>
                  <a:srgbClr val="002060"/>
                </a:solidFill>
                <a:latin typeface="Arial" pitchFamily="34" charset="0"/>
                <a:cs typeface="Arial" pitchFamily="34" charset="0"/>
              </a:rPr>
              <a:t> </a:t>
            </a:r>
            <a:r>
              <a:rPr lang="en-US" sz="1800" dirty="0" smtClean="0">
                <a:solidFill>
                  <a:srgbClr val="C00000"/>
                </a:solidFill>
                <a:latin typeface="Arial" pitchFamily="34" charset="0"/>
                <a:cs typeface="Arial" pitchFamily="34" charset="0"/>
              </a:rPr>
              <a:t>Incompressible fluid</a:t>
            </a:r>
            <a:r>
              <a:rPr lang="en-US" sz="1800" dirty="0" smtClean="0">
                <a:solidFill>
                  <a:srgbClr val="002060"/>
                </a:solidFill>
                <a:latin typeface="Arial" pitchFamily="34" charset="0"/>
                <a:cs typeface="Arial" pitchFamily="34" charset="0"/>
              </a:rPr>
              <a:t>:</a:t>
            </a:r>
          </a:p>
        </p:txBody>
      </p:sp>
      <p:sp>
        <p:nvSpPr>
          <p:cNvPr id="14" name="Text Box 6"/>
          <p:cNvSpPr txBox="1">
            <a:spLocks noChangeArrowheads="1"/>
          </p:cNvSpPr>
          <p:nvPr/>
        </p:nvSpPr>
        <p:spPr bwMode="auto">
          <a:xfrm>
            <a:off x="323528" y="4869160"/>
            <a:ext cx="3240360" cy="369332"/>
          </a:xfrm>
          <a:prstGeom prst="rect">
            <a:avLst/>
          </a:prstGeom>
          <a:noFill/>
          <a:ln w="9525">
            <a:noFill/>
            <a:miter lim="800000"/>
            <a:headEnd/>
            <a:tailEnd/>
          </a:ln>
          <a:effectLst/>
        </p:spPr>
        <p:txBody>
          <a:bodyPr wrap="square">
            <a:spAutoFit/>
          </a:bodyPr>
          <a:lstStyle/>
          <a:p>
            <a:pPr>
              <a:spcBef>
                <a:spcPct val="50000"/>
              </a:spcBef>
            </a:pPr>
            <a:r>
              <a:rPr lang="en-US" sz="1100" dirty="0" smtClean="0">
                <a:latin typeface="Wingdings" pitchFamily="2" charset="2"/>
                <a:cs typeface="Arial" pitchFamily="34" charset="0"/>
              </a:rPr>
              <a:t>l</a:t>
            </a:r>
            <a:r>
              <a:rPr lang="en-US" sz="1800" dirty="0" smtClean="0">
                <a:solidFill>
                  <a:srgbClr val="002060"/>
                </a:solidFill>
                <a:latin typeface="Arial" pitchFamily="34" charset="0"/>
                <a:cs typeface="Arial" pitchFamily="34" charset="0"/>
              </a:rPr>
              <a:t> </a:t>
            </a:r>
            <a:r>
              <a:rPr lang="en-US" sz="1800" dirty="0" err="1" smtClean="0">
                <a:solidFill>
                  <a:srgbClr val="C00000"/>
                </a:solidFill>
                <a:latin typeface="Arial" pitchFamily="34" charset="0"/>
                <a:cs typeface="Arial" pitchFamily="34" charset="0"/>
              </a:rPr>
              <a:t>Lagrangian</a:t>
            </a:r>
            <a:r>
              <a:rPr lang="en-US" sz="1800" dirty="0" smtClean="0">
                <a:solidFill>
                  <a:srgbClr val="C00000"/>
                </a:solidFill>
                <a:latin typeface="Arial" pitchFamily="34" charset="0"/>
                <a:cs typeface="Arial" pitchFamily="34" charset="0"/>
              </a:rPr>
              <a:t> formulation</a:t>
            </a:r>
            <a:r>
              <a:rPr lang="en-US" sz="1800" dirty="0" smtClean="0">
                <a:solidFill>
                  <a:srgbClr val="002060"/>
                </a:solidFill>
                <a:latin typeface="Arial" pitchFamily="34" charset="0"/>
                <a:cs typeface="Arial" pitchFamily="34" charset="0"/>
              </a:rPr>
              <a:t>:</a:t>
            </a:r>
          </a:p>
        </p:txBody>
      </p:sp>
      <p:graphicFrame>
        <p:nvGraphicFramePr>
          <p:cNvPr id="262151" name="Object 7"/>
          <p:cNvGraphicFramePr>
            <a:graphicFrameLocks noChangeAspect="1"/>
          </p:cNvGraphicFramePr>
          <p:nvPr/>
        </p:nvGraphicFramePr>
        <p:xfrm>
          <a:off x="1115616" y="3456607"/>
          <a:ext cx="2678113" cy="1052513"/>
        </p:xfrm>
        <a:graphic>
          <a:graphicData uri="http://schemas.openxmlformats.org/presentationml/2006/ole">
            <mc:AlternateContent xmlns:mc="http://schemas.openxmlformats.org/markup-compatibility/2006">
              <mc:Choice xmlns:v="urn:schemas-microsoft-com:vml" Requires="v">
                <p:oleObj spid="_x0000_s66990" name="Equation" r:id="rId8" imgW="1485720" imgH="583920" progId="Equation.3">
                  <p:embed/>
                </p:oleObj>
              </mc:Choice>
              <mc:Fallback>
                <p:oleObj name="Equation" r:id="rId8" imgW="1485720" imgH="5839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5616" y="3456607"/>
                        <a:ext cx="2678113" cy="1052513"/>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262153" name="Object 9"/>
          <p:cNvGraphicFramePr>
            <a:graphicFrameLocks noChangeAspect="1"/>
          </p:cNvGraphicFramePr>
          <p:nvPr/>
        </p:nvGraphicFramePr>
        <p:xfrm>
          <a:off x="6012160" y="5733256"/>
          <a:ext cx="1004888" cy="319088"/>
        </p:xfrm>
        <a:graphic>
          <a:graphicData uri="http://schemas.openxmlformats.org/presentationml/2006/ole">
            <mc:AlternateContent xmlns:mc="http://schemas.openxmlformats.org/markup-compatibility/2006">
              <mc:Choice xmlns:v="urn:schemas-microsoft-com:vml" Requires="v">
                <p:oleObj spid="_x0000_s66991" name="Equation" r:id="rId10" imgW="558720" imgH="177480" progId="Equation.3">
                  <p:embed/>
                </p:oleObj>
              </mc:Choice>
              <mc:Fallback>
                <p:oleObj name="Equation" r:id="rId10" imgW="558720" imgH="177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2160" y="5733256"/>
                        <a:ext cx="1004888" cy="319088"/>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8" name="Text Box 6"/>
          <p:cNvSpPr txBox="1">
            <a:spLocks noChangeArrowheads="1"/>
          </p:cNvSpPr>
          <p:nvPr/>
        </p:nvSpPr>
        <p:spPr bwMode="auto">
          <a:xfrm>
            <a:off x="4860032" y="5733256"/>
            <a:ext cx="936104" cy="369332"/>
          </a:xfrm>
          <a:prstGeom prst="rect">
            <a:avLst/>
          </a:prstGeom>
          <a:noFill/>
          <a:ln w="9525">
            <a:noFill/>
            <a:miter lim="800000"/>
            <a:headEnd/>
            <a:tailEnd/>
          </a:ln>
          <a:effectLst/>
        </p:spPr>
        <p:txBody>
          <a:bodyPr wrap="square">
            <a:spAutoFit/>
          </a:bodyPr>
          <a:lstStyle/>
          <a:p>
            <a:pPr>
              <a:spcBef>
                <a:spcPct val="50000"/>
              </a:spcBef>
            </a:pPr>
            <a:r>
              <a:rPr lang="en-US" sz="1800" dirty="0" err="1" smtClean="0">
                <a:solidFill>
                  <a:srgbClr val="002060"/>
                </a:solidFill>
                <a:latin typeface="Arial" pitchFamily="34" charset="0"/>
                <a:cs typeface="Arial" pitchFamily="34" charset="0"/>
              </a:rPr>
              <a:t>donc</a:t>
            </a:r>
            <a:r>
              <a:rPr lang="en-US" sz="1800" dirty="0" smtClean="0">
                <a:solidFill>
                  <a:srgbClr val="002060"/>
                </a:solidFill>
                <a:latin typeface="Arial" pitchFamily="34" charset="0"/>
                <a:cs typeface="Arial" pitchFamily="34" charset="0"/>
              </a:rPr>
              <a:t>:</a:t>
            </a:r>
          </a:p>
        </p:txBody>
      </p:sp>
      <p:graphicFrame>
        <p:nvGraphicFramePr>
          <p:cNvPr id="262154" name="Object 10"/>
          <p:cNvGraphicFramePr>
            <a:graphicFrameLocks noChangeAspect="1"/>
          </p:cNvGraphicFramePr>
          <p:nvPr/>
        </p:nvGraphicFramePr>
        <p:xfrm>
          <a:off x="3504059" y="5589240"/>
          <a:ext cx="923925" cy="715963"/>
        </p:xfrm>
        <a:graphic>
          <a:graphicData uri="http://schemas.openxmlformats.org/presentationml/2006/ole">
            <mc:AlternateContent xmlns:mc="http://schemas.openxmlformats.org/markup-compatibility/2006">
              <mc:Choice xmlns:v="urn:schemas-microsoft-com:vml" Requires="v">
                <p:oleObj spid="_x0000_s66992" name="Equation" r:id="rId12" imgW="507960" imgH="393480" progId="Equation.3">
                  <p:embed/>
                </p:oleObj>
              </mc:Choice>
              <mc:Fallback>
                <p:oleObj name="Equation" r:id="rId12" imgW="507960" imgH="39348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4059" y="5589240"/>
                        <a:ext cx="923925" cy="715963"/>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262155" name="Object 11"/>
          <p:cNvGraphicFramePr>
            <a:graphicFrameLocks noChangeAspect="1"/>
          </p:cNvGraphicFramePr>
          <p:nvPr/>
        </p:nvGraphicFramePr>
        <p:xfrm>
          <a:off x="3491880" y="4653136"/>
          <a:ext cx="4706938" cy="868363"/>
        </p:xfrm>
        <a:graphic>
          <a:graphicData uri="http://schemas.openxmlformats.org/presentationml/2006/ole">
            <mc:AlternateContent xmlns:mc="http://schemas.openxmlformats.org/markup-compatibility/2006">
              <mc:Choice xmlns:v="urn:schemas-microsoft-com:vml" Requires="v">
                <p:oleObj spid="_x0000_s66993" name="Equation" r:id="rId14" imgW="2616120" imgH="482400" progId="Equation.3">
                  <p:embed/>
                </p:oleObj>
              </mc:Choice>
              <mc:Fallback>
                <p:oleObj name="Equation" r:id="rId14" imgW="2616120" imgH="4824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91880" y="4653136"/>
                        <a:ext cx="4706938" cy="868363"/>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Tree>
    <p:extLst>
      <p:ext uri="{BB962C8B-B14F-4D97-AF65-F5344CB8AC3E}">
        <p14:creationId xmlns:p14="http://schemas.microsoft.com/office/powerpoint/2010/main" val="13310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1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1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21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21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2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12"/>
          <p:cNvSpPr txBox="1">
            <a:spLocks/>
          </p:cNvSpPr>
          <p:nvPr/>
        </p:nvSpPr>
        <p:spPr>
          <a:xfrm>
            <a:off x="251520" y="142852"/>
            <a:ext cx="6301680" cy="489790"/>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lvl="0" fontAlgn="auto">
              <a:spcAft>
                <a:spcPts val="0"/>
              </a:spcAft>
              <a:defRPr/>
            </a:pPr>
            <a:r>
              <a:rPr kumimoji="0" lang="fr-CH" sz="3600" i="0" u="none" strike="noStrike" kern="1200" cap="none" spc="0" normalizeH="0" baseline="0" noProof="0" dirty="0" smtClean="0">
                <a:ln>
                  <a:noFill/>
                </a:ln>
                <a:solidFill>
                  <a:schemeClr val="bg1"/>
                </a:solidFill>
                <a:effectLst/>
                <a:uLnTx/>
                <a:uFillTx/>
                <a:latin typeface="+mj-lt"/>
                <a:ea typeface="+mj-ea"/>
                <a:cs typeface="+mj-cs"/>
              </a:rPr>
              <a:t>Conservation of </a:t>
            </a:r>
            <a:r>
              <a:rPr lang="fr-CH" sz="3600" dirty="0" err="1" smtClean="0">
                <a:solidFill>
                  <a:schemeClr val="bg1"/>
                </a:solidFill>
                <a:latin typeface="+mj-lt"/>
              </a:rPr>
              <a:t>momentum</a:t>
            </a:r>
            <a:endParaRPr kumimoji="0" lang="fr-CH" sz="3600" i="0" u="none" strike="noStrike" kern="1200" cap="none" spc="0" normalizeH="0" baseline="0" noProof="0" dirty="0">
              <a:ln>
                <a:noFill/>
              </a:ln>
              <a:solidFill>
                <a:schemeClr val="bg1"/>
              </a:solidFill>
              <a:effectLst/>
              <a:uLnTx/>
              <a:uFillTx/>
              <a:latin typeface="+mj-lt"/>
              <a:ea typeface="+mj-ea"/>
              <a:cs typeface="+mj-cs"/>
            </a:endParaRPr>
          </a:p>
        </p:txBody>
      </p:sp>
      <p:sp>
        <p:nvSpPr>
          <p:cNvPr id="6" name="Text Box 6"/>
          <p:cNvSpPr txBox="1">
            <a:spLocks noChangeArrowheads="1"/>
          </p:cNvSpPr>
          <p:nvPr/>
        </p:nvSpPr>
        <p:spPr bwMode="auto">
          <a:xfrm>
            <a:off x="107504" y="4764593"/>
            <a:ext cx="5112568" cy="369332"/>
          </a:xfrm>
          <a:prstGeom prst="rect">
            <a:avLst/>
          </a:prstGeom>
          <a:noFill/>
          <a:ln w="9525">
            <a:noFill/>
            <a:miter lim="800000"/>
            <a:headEnd/>
            <a:tailEnd/>
          </a:ln>
          <a:effectLst/>
        </p:spPr>
        <p:txBody>
          <a:bodyPr wrap="square">
            <a:spAutoFit/>
          </a:bodyPr>
          <a:lstStyle/>
          <a:p>
            <a:pPr>
              <a:spcBef>
                <a:spcPct val="50000"/>
              </a:spcBef>
            </a:pPr>
            <a:r>
              <a:rPr lang="en-US" sz="1100" dirty="0" smtClean="0">
                <a:latin typeface="Wingdings" pitchFamily="2" charset="2"/>
                <a:cs typeface="Arial" pitchFamily="34" charset="0"/>
              </a:rPr>
              <a:t>l</a:t>
            </a:r>
            <a:r>
              <a:rPr lang="en-US" sz="1800" dirty="0" smtClean="0">
                <a:solidFill>
                  <a:srgbClr val="002060"/>
                </a:solidFill>
                <a:latin typeface="Arial" pitchFamily="34" charset="0"/>
                <a:cs typeface="Arial" pitchFamily="34" charset="0"/>
              </a:rPr>
              <a:t> </a:t>
            </a:r>
            <a:r>
              <a:rPr lang="en-US" sz="1800" dirty="0" smtClean="0">
                <a:solidFill>
                  <a:srgbClr val="FF6600"/>
                </a:solidFill>
                <a:latin typeface="Arial" pitchFamily="34" charset="0"/>
                <a:cs typeface="Arial" pitchFamily="34" charset="0"/>
              </a:rPr>
              <a:t>Incompressible fluid, constant viscosity</a:t>
            </a:r>
            <a:r>
              <a:rPr lang="en-US" sz="1800" dirty="0" smtClean="0">
                <a:solidFill>
                  <a:srgbClr val="002060"/>
                </a:solidFill>
                <a:latin typeface="Arial" pitchFamily="34" charset="0"/>
                <a:cs typeface="Arial" pitchFamily="34" charset="0"/>
              </a:rPr>
              <a:t>:</a:t>
            </a:r>
          </a:p>
        </p:txBody>
      </p:sp>
      <p:sp>
        <p:nvSpPr>
          <p:cNvPr id="7" name="Text Box 6"/>
          <p:cNvSpPr txBox="1">
            <a:spLocks noChangeArrowheads="1"/>
          </p:cNvSpPr>
          <p:nvPr/>
        </p:nvSpPr>
        <p:spPr bwMode="auto">
          <a:xfrm>
            <a:off x="179512" y="5205933"/>
            <a:ext cx="4968552" cy="1423467"/>
          </a:xfrm>
          <a:prstGeom prst="rect">
            <a:avLst/>
          </a:prstGeom>
          <a:noFill/>
          <a:ln w="9525">
            <a:noFill/>
            <a:miter lim="800000"/>
            <a:headEnd/>
            <a:tailEnd/>
          </a:ln>
          <a:effectLst/>
        </p:spPr>
        <p:txBody>
          <a:bodyPr wrap="square">
            <a:spAutoFit/>
          </a:bodyPr>
          <a:lstStyle/>
          <a:p>
            <a:pPr>
              <a:spcBef>
                <a:spcPct val="50000"/>
              </a:spcBef>
            </a:pPr>
            <a:r>
              <a:rPr lang="en-US" sz="1600" i="1" dirty="0" smtClean="0">
                <a:solidFill>
                  <a:srgbClr val="002060"/>
                </a:solidFill>
                <a:latin typeface="Arial" pitchFamily="34" charset="0"/>
                <a:cs typeface="Arial" pitchFamily="34" charset="0"/>
              </a:rPr>
              <a:t>Volume force (gravity) per unit mass:</a:t>
            </a:r>
          </a:p>
          <a:p>
            <a:pPr>
              <a:spcBef>
                <a:spcPts val="900"/>
              </a:spcBef>
            </a:pPr>
            <a:r>
              <a:rPr lang="en-US" sz="1600" i="1" dirty="0" smtClean="0">
                <a:solidFill>
                  <a:srgbClr val="002060"/>
                </a:solidFill>
                <a:latin typeface="Arial" pitchFamily="34" charset="0"/>
                <a:cs typeface="Arial" pitchFamily="34" charset="0"/>
              </a:rPr>
              <a:t>Density variation:</a:t>
            </a:r>
          </a:p>
          <a:p>
            <a:pPr>
              <a:spcBef>
                <a:spcPts val="900"/>
              </a:spcBef>
            </a:pPr>
            <a:r>
              <a:rPr lang="en-US" sz="1600" i="1" dirty="0" smtClean="0">
                <a:solidFill>
                  <a:srgbClr val="002060"/>
                </a:solidFill>
                <a:latin typeface="Arial" pitchFamily="34" charset="0"/>
                <a:cs typeface="Arial" pitchFamily="34" charset="0"/>
              </a:rPr>
              <a:t>Non-hydrostatic pressure: </a:t>
            </a:r>
          </a:p>
          <a:p>
            <a:pPr>
              <a:spcBef>
                <a:spcPts val="900"/>
              </a:spcBef>
            </a:pPr>
            <a:r>
              <a:rPr lang="en-US" sz="1600" i="1" dirty="0" smtClean="0">
                <a:solidFill>
                  <a:srgbClr val="002060"/>
                </a:solidFill>
                <a:latin typeface="Arial" pitchFamily="34" charset="0"/>
                <a:cs typeface="Arial" pitchFamily="34" charset="0"/>
              </a:rPr>
              <a:t>Acceleration of fluid can be neglected (see below)</a:t>
            </a:r>
          </a:p>
        </p:txBody>
      </p:sp>
      <p:sp>
        <p:nvSpPr>
          <p:cNvPr id="11" name="Text Box 6"/>
          <p:cNvSpPr txBox="1">
            <a:spLocks noChangeArrowheads="1"/>
          </p:cNvSpPr>
          <p:nvPr/>
        </p:nvSpPr>
        <p:spPr bwMode="auto">
          <a:xfrm>
            <a:off x="107504" y="809239"/>
            <a:ext cx="3816424" cy="723275"/>
          </a:xfrm>
          <a:prstGeom prst="rect">
            <a:avLst/>
          </a:prstGeom>
          <a:noFill/>
          <a:ln w="9525">
            <a:noFill/>
            <a:miter lim="800000"/>
            <a:headEnd/>
            <a:tailEnd/>
          </a:ln>
          <a:effectLst/>
        </p:spPr>
        <p:txBody>
          <a:bodyPr wrap="square">
            <a:spAutoFit/>
          </a:bodyPr>
          <a:lstStyle/>
          <a:p>
            <a:pPr>
              <a:spcBef>
                <a:spcPct val="50000"/>
              </a:spcBef>
            </a:pPr>
            <a:r>
              <a:rPr lang="en-US" sz="1100" dirty="0" smtClean="0">
                <a:latin typeface="Wingdings" pitchFamily="2" charset="2"/>
                <a:cs typeface="Arial" pitchFamily="34" charset="0"/>
              </a:rPr>
              <a:t>l</a:t>
            </a:r>
            <a:r>
              <a:rPr lang="en-US" sz="1800" dirty="0" smtClean="0">
                <a:solidFill>
                  <a:srgbClr val="002060"/>
                </a:solidFill>
                <a:latin typeface="Arial" pitchFamily="34" charset="0"/>
                <a:cs typeface="Arial" pitchFamily="34" charset="0"/>
              </a:rPr>
              <a:t> </a:t>
            </a:r>
            <a:r>
              <a:rPr lang="en-US" sz="1800" dirty="0" smtClean="0">
                <a:solidFill>
                  <a:srgbClr val="C00000"/>
                </a:solidFill>
                <a:latin typeface="Arial" pitchFamily="34" charset="0"/>
                <a:cs typeface="Arial" pitchFamily="34" charset="0"/>
              </a:rPr>
              <a:t>Momentum balance</a:t>
            </a:r>
            <a:r>
              <a:rPr lang="en-US" sz="1800" dirty="0" smtClean="0">
                <a:solidFill>
                  <a:srgbClr val="002060"/>
                </a:solidFill>
                <a:latin typeface="Arial" pitchFamily="34" charset="0"/>
                <a:cs typeface="Arial" pitchFamily="34" charset="0"/>
              </a:rPr>
              <a:t>:</a:t>
            </a:r>
          </a:p>
          <a:p>
            <a:pPr>
              <a:spcBef>
                <a:spcPts val="600"/>
              </a:spcBef>
            </a:pPr>
            <a:r>
              <a:rPr lang="en-US" sz="1800" i="1" dirty="0" smtClean="0">
                <a:solidFill>
                  <a:srgbClr val="002060"/>
                </a:solidFill>
                <a:latin typeface="Arial" pitchFamily="34" charset="0"/>
                <a:cs typeface="Arial" pitchFamily="34" charset="0"/>
              </a:rPr>
              <a:t>                 (along component </a:t>
            </a:r>
            <a:r>
              <a:rPr lang="en-US" sz="1800" i="1" dirty="0" err="1" smtClean="0">
                <a:solidFill>
                  <a:srgbClr val="002060"/>
                </a:solidFill>
                <a:latin typeface="Arial" pitchFamily="34" charset="0"/>
                <a:cs typeface="Arial" pitchFamily="34" charset="0"/>
              </a:rPr>
              <a:t>i</a:t>
            </a:r>
            <a:r>
              <a:rPr lang="en-US" sz="1800" i="1" dirty="0" smtClean="0">
                <a:solidFill>
                  <a:srgbClr val="002060"/>
                </a:solidFill>
                <a:latin typeface="Arial" pitchFamily="34" charset="0"/>
                <a:cs typeface="Arial" pitchFamily="34" charset="0"/>
              </a:rPr>
              <a:t>)</a:t>
            </a:r>
            <a:r>
              <a:rPr lang="en-US" sz="1800" dirty="0" smtClean="0">
                <a:solidFill>
                  <a:srgbClr val="002060"/>
                </a:solidFill>
                <a:latin typeface="Arial" pitchFamily="34" charset="0"/>
                <a:cs typeface="Arial" pitchFamily="34" charset="0"/>
              </a:rPr>
              <a:t>:</a:t>
            </a:r>
          </a:p>
        </p:txBody>
      </p:sp>
      <p:graphicFrame>
        <p:nvGraphicFramePr>
          <p:cNvPr id="275460" name="Object 4"/>
          <p:cNvGraphicFramePr>
            <a:graphicFrameLocks noChangeAspect="1"/>
          </p:cNvGraphicFramePr>
          <p:nvPr/>
        </p:nvGraphicFramePr>
        <p:xfrm>
          <a:off x="4087813" y="1018838"/>
          <a:ext cx="4767262" cy="798513"/>
        </p:xfrm>
        <a:graphic>
          <a:graphicData uri="http://schemas.openxmlformats.org/presentationml/2006/ole">
            <mc:AlternateContent xmlns:mc="http://schemas.openxmlformats.org/markup-compatibility/2006">
              <mc:Choice xmlns:v="urn:schemas-microsoft-com:vml" Requires="v">
                <p:oleObj spid="_x0000_s68162" name="Equation" r:id="rId3" imgW="2654280" imgH="444240" progId="Equation.3">
                  <p:embed/>
                </p:oleObj>
              </mc:Choice>
              <mc:Fallback>
                <p:oleObj name="Equation" r:id="rId3" imgW="2654280" imgH="4442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7813" y="1018838"/>
                        <a:ext cx="4767262" cy="798513"/>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3" name="Text Box 6"/>
          <p:cNvSpPr txBox="1">
            <a:spLocks noChangeArrowheads="1"/>
          </p:cNvSpPr>
          <p:nvPr/>
        </p:nvSpPr>
        <p:spPr bwMode="auto">
          <a:xfrm>
            <a:off x="7799386" y="1681644"/>
            <a:ext cx="1237109" cy="523220"/>
          </a:xfrm>
          <a:prstGeom prst="rect">
            <a:avLst/>
          </a:prstGeom>
          <a:noFill/>
          <a:ln w="9525">
            <a:noFill/>
            <a:miter lim="800000"/>
            <a:headEnd/>
            <a:tailEnd/>
          </a:ln>
          <a:effectLst/>
        </p:spPr>
        <p:txBody>
          <a:bodyPr wrap="square">
            <a:spAutoFit/>
          </a:bodyPr>
          <a:lstStyle/>
          <a:p>
            <a:pPr algn="ctr">
              <a:spcBef>
                <a:spcPct val="50000"/>
              </a:spcBef>
            </a:pPr>
            <a:r>
              <a:rPr lang="en-US" sz="1400" i="1" dirty="0" err="1" smtClean="0">
                <a:solidFill>
                  <a:srgbClr val="002060"/>
                </a:solidFill>
                <a:latin typeface="Arial" pitchFamily="34" charset="0"/>
                <a:cs typeface="Arial" pitchFamily="34" charset="0"/>
              </a:rPr>
              <a:t>Advective</a:t>
            </a:r>
            <a:r>
              <a:rPr lang="en-US" sz="1400" i="1" dirty="0" smtClean="0">
                <a:solidFill>
                  <a:srgbClr val="002060"/>
                </a:solidFill>
                <a:latin typeface="Arial" pitchFamily="34" charset="0"/>
                <a:cs typeface="Arial" pitchFamily="34" charset="0"/>
              </a:rPr>
              <a:t> transport</a:t>
            </a:r>
          </a:p>
        </p:txBody>
      </p:sp>
      <p:sp>
        <p:nvSpPr>
          <p:cNvPr id="14" name="Text Box 6"/>
          <p:cNvSpPr txBox="1">
            <a:spLocks noChangeArrowheads="1"/>
          </p:cNvSpPr>
          <p:nvPr/>
        </p:nvSpPr>
        <p:spPr bwMode="auto">
          <a:xfrm>
            <a:off x="5436096" y="1681744"/>
            <a:ext cx="1296144" cy="307777"/>
          </a:xfrm>
          <a:prstGeom prst="rect">
            <a:avLst/>
          </a:prstGeom>
          <a:noFill/>
          <a:ln w="9525">
            <a:noFill/>
            <a:miter lim="800000"/>
            <a:headEnd/>
            <a:tailEnd/>
          </a:ln>
          <a:effectLst/>
        </p:spPr>
        <p:txBody>
          <a:bodyPr wrap="square">
            <a:spAutoFit/>
          </a:bodyPr>
          <a:lstStyle/>
          <a:p>
            <a:pPr algn="ctr">
              <a:spcBef>
                <a:spcPct val="50000"/>
              </a:spcBef>
            </a:pPr>
            <a:r>
              <a:rPr lang="en-US" sz="1400" i="1" dirty="0" smtClean="0">
                <a:solidFill>
                  <a:srgbClr val="002060"/>
                </a:solidFill>
                <a:latin typeface="Arial" pitchFamily="34" charset="0"/>
                <a:cs typeface="Arial" pitchFamily="34" charset="0"/>
              </a:rPr>
              <a:t>Stress</a:t>
            </a:r>
          </a:p>
        </p:txBody>
      </p:sp>
      <p:sp>
        <p:nvSpPr>
          <p:cNvPr id="15" name="Text Box 6"/>
          <p:cNvSpPr txBox="1">
            <a:spLocks noChangeArrowheads="1"/>
          </p:cNvSpPr>
          <p:nvPr/>
        </p:nvSpPr>
        <p:spPr bwMode="auto">
          <a:xfrm>
            <a:off x="6553200" y="1681644"/>
            <a:ext cx="1259160" cy="523220"/>
          </a:xfrm>
          <a:prstGeom prst="rect">
            <a:avLst/>
          </a:prstGeom>
          <a:noFill/>
          <a:ln w="9525">
            <a:noFill/>
            <a:miter lim="800000"/>
            <a:headEnd/>
            <a:tailEnd/>
          </a:ln>
          <a:effectLst/>
        </p:spPr>
        <p:txBody>
          <a:bodyPr wrap="square">
            <a:spAutoFit/>
          </a:bodyPr>
          <a:lstStyle/>
          <a:p>
            <a:pPr algn="ctr">
              <a:spcBef>
                <a:spcPct val="50000"/>
              </a:spcBef>
            </a:pPr>
            <a:r>
              <a:rPr lang="en-US" sz="1400" i="1" spc="-60" dirty="0" smtClean="0">
                <a:solidFill>
                  <a:srgbClr val="002060"/>
                </a:solidFill>
                <a:latin typeface="Arial" pitchFamily="34" charset="0"/>
                <a:cs typeface="Arial" pitchFamily="34" charset="0"/>
              </a:rPr>
              <a:t>Volume</a:t>
            </a:r>
            <a:r>
              <a:rPr lang="en-US" sz="1400" i="1" dirty="0" smtClean="0">
                <a:solidFill>
                  <a:srgbClr val="002060"/>
                </a:solidFill>
                <a:latin typeface="Arial" pitchFamily="34" charset="0"/>
                <a:cs typeface="Arial" pitchFamily="34" charset="0"/>
              </a:rPr>
              <a:t> forces</a:t>
            </a:r>
          </a:p>
        </p:txBody>
      </p:sp>
      <p:graphicFrame>
        <p:nvGraphicFramePr>
          <p:cNvPr id="275461" name="Object 5"/>
          <p:cNvGraphicFramePr>
            <a:graphicFrameLocks noChangeAspect="1"/>
          </p:cNvGraphicFramePr>
          <p:nvPr>
            <p:extLst>
              <p:ext uri="{D42A27DB-BD31-4B8C-83A1-F6EECF244321}">
                <p14:modId xmlns:p14="http://schemas.microsoft.com/office/powerpoint/2010/main" val="3355846819"/>
              </p:ext>
            </p:extLst>
          </p:nvPr>
        </p:nvGraphicFramePr>
        <p:xfrm>
          <a:off x="3707904" y="5242123"/>
          <a:ext cx="877887" cy="323850"/>
        </p:xfrm>
        <a:graphic>
          <a:graphicData uri="http://schemas.openxmlformats.org/presentationml/2006/ole">
            <mc:AlternateContent xmlns:mc="http://schemas.openxmlformats.org/markup-compatibility/2006">
              <mc:Choice xmlns:v="urn:schemas-microsoft-com:vml" Requires="v">
                <p:oleObj spid="_x0000_s68163" name="Equation" r:id="rId5" imgW="583920" imgH="215640" progId="Equation.3">
                  <p:embed/>
                </p:oleObj>
              </mc:Choice>
              <mc:Fallback>
                <p:oleObj name="Equation" r:id="rId5" imgW="58392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7904" y="5242123"/>
                        <a:ext cx="877887" cy="32385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20" name="Right Arrow 19"/>
          <p:cNvSpPr/>
          <p:nvPr/>
        </p:nvSpPr>
        <p:spPr>
          <a:xfrm>
            <a:off x="5148064" y="5662604"/>
            <a:ext cx="648072" cy="484632"/>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aphicFrame>
        <p:nvGraphicFramePr>
          <p:cNvPr id="275465" name="Object 9"/>
          <p:cNvGraphicFramePr>
            <a:graphicFrameLocks noChangeAspect="1"/>
          </p:cNvGraphicFramePr>
          <p:nvPr>
            <p:extLst>
              <p:ext uri="{D42A27DB-BD31-4B8C-83A1-F6EECF244321}">
                <p14:modId xmlns:p14="http://schemas.microsoft.com/office/powerpoint/2010/main" val="3401653637"/>
              </p:ext>
            </p:extLst>
          </p:nvPr>
        </p:nvGraphicFramePr>
        <p:xfrm>
          <a:off x="2090737" y="2128664"/>
          <a:ext cx="3243263" cy="914400"/>
        </p:xfrm>
        <a:graphic>
          <a:graphicData uri="http://schemas.openxmlformats.org/presentationml/2006/ole">
            <mc:AlternateContent xmlns:mc="http://schemas.openxmlformats.org/markup-compatibility/2006">
              <mc:Choice xmlns:v="urn:schemas-microsoft-com:vml" Requires="v">
                <p:oleObj spid="_x0000_s68164" name="Equation" r:id="rId7" imgW="1803240" imgH="507960" progId="Equation.3">
                  <p:embed/>
                </p:oleObj>
              </mc:Choice>
              <mc:Fallback>
                <p:oleObj name="Equation" r:id="rId7" imgW="1803240" imgH="5079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0737" y="2128664"/>
                        <a:ext cx="3243263" cy="91440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275466" name="Object 10"/>
          <p:cNvGraphicFramePr>
            <a:graphicFrameLocks noChangeAspect="1"/>
          </p:cNvGraphicFramePr>
          <p:nvPr>
            <p:extLst>
              <p:ext uri="{D42A27DB-BD31-4B8C-83A1-F6EECF244321}">
                <p14:modId xmlns:p14="http://schemas.microsoft.com/office/powerpoint/2010/main" val="1551935192"/>
              </p:ext>
            </p:extLst>
          </p:nvPr>
        </p:nvGraphicFramePr>
        <p:xfrm>
          <a:off x="2058988" y="3382963"/>
          <a:ext cx="6932612" cy="960437"/>
        </p:xfrm>
        <a:graphic>
          <a:graphicData uri="http://schemas.openxmlformats.org/presentationml/2006/ole">
            <mc:AlternateContent xmlns:mc="http://schemas.openxmlformats.org/markup-compatibility/2006">
              <mc:Choice xmlns:v="urn:schemas-microsoft-com:vml" Requires="v">
                <p:oleObj spid="_x0000_s68165" name="Equation" r:id="rId9" imgW="3848040" imgH="533160" progId="Equation.3">
                  <p:embed/>
                </p:oleObj>
              </mc:Choice>
              <mc:Fallback>
                <p:oleObj name="Equation" r:id="rId9" imgW="3848040" imgH="53316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8988" y="3382963"/>
                        <a:ext cx="6932612" cy="960437"/>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23" name="Text Box 6"/>
          <p:cNvSpPr txBox="1">
            <a:spLocks noChangeArrowheads="1"/>
          </p:cNvSpPr>
          <p:nvPr/>
        </p:nvSpPr>
        <p:spPr bwMode="auto">
          <a:xfrm>
            <a:off x="107504" y="3721993"/>
            <a:ext cx="2232248" cy="369332"/>
          </a:xfrm>
          <a:prstGeom prst="rect">
            <a:avLst/>
          </a:prstGeom>
          <a:noFill/>
          <a:ln w="9525">
            <a:noFill/>
            <a:miter lim="800000"/>
            <a:headEnd/>
            <a:tailEnd/>
          </a:ln>
          <a:effectLst/>
        </p:spPr>
        <p:txBody>
          <a:bodyPr wrap="square">
            <a:spAutoFit/>
          </a:bodyPr>
          <a:lstStyle/>
          <a:p>
            <a:pPr>
              <a:spcBef>
                <a:spcPct val="50000"/>
              </a:spcBef>
            </a:pPr>
            <a:r>
              <a:rPr lang="en-US" sz="1100" dirty="0" smtClean="0">
                <a:latin typeface="Wingdings" pitchFamily="2" charset="2"/>
                <a:cs typeface="Arial" pitchFamily="34" charset="0"/>
              </a:rPr>
              <a:t>l</a:t>
            </a:r>
            <a:r>
              <a:rPr lang="en-US" sz="1800" dirty="0" smtClean="0">
                <a:solidFill>
                  <a:srgbClr val="002060"/>
                </a:solidFill>
                <a:latin typeface="Arial" pitchFamily="34" charset="0"/>
                <a:cs typeface="Arial" pitchFamily="34" charset="0"/>
              </a:rPr>
              <a:t> </a:t>
            </a:r>
            <a:r>
              <a:rPr lang="en-US" sz="1800" spc="-50" dirty="0" smtClean="0">
                <a:solidFill>
                  <a:srgbClr val="C00000"/>
                </a:solidFill>
                <a:latin typeface="Arial" pitchFamily="34" charset="0"/>
                <a:cs typeface="Arial" pitchFamily="34" charset="0"/>
              </a:rPr>
              <a:t>Newtonian fluid</a:t>
            </a:r>
            <a:r>
              <a:rPr lang="en-US" sz="1800" spc="-120" dirty="0" smtClean="0">
                <a:solidFill>
                  <a:srgbClr val="002060"/>
                </a:solidFill>
                <a:latin typeface="Arial" pitchFamily="34" charset="0"/>
                <a:cs typeface="Arial" pitchFamily="34" charset="0"/>
              </a:rPr>
              <a:t>:</a:t>
            </a:r>
          </a:p>
        </p:txBody>
      </p:sp>
      <p:sp>
        <p:nvSpPr>
          <p:cNvPr id="24" name="Text Box 6"/>
          <p:cNvSpPr txBox="1">
            <a:spLocks noChangeArrowheads="1"/>
          </p:cNvSpPr>
          <p:nvPr/>
        </p:nvSpPr>
        <p:spPr bwMode="auto">
          <a:xfrm>
            <a:off x="107504" y="2385700"/>
            <a:ext cx="2232248" cy="369332"/>
          </a:xfrm>
          <a:prstGeom prst="rect">
            <a:avLst/>
          </a:prstGeom>
          <a:noFill/>
          <a:ln w="9525">
            <a:noFill/>
            <a:miter lim="800000"/>
            <a:headEnd/>
            <a:tailEnd/>
          </a:ln>
          <a:effectLst/>
        </p:spPr>
        <p:txBody>
          <a:bodyPr wrap="square">
            <a:spAutoFit/>
          </a:bodyPr>
          <a:lstStyle/>
          <a:p>
            <a:pPr>
              <a:spcBef>
                <a:spcPct val="50000"/>
              </a:spcBef>
            </a:pPr>
            <a:r>
              <a:rPr lang="en-US" sz="1100" dirty="0" smtClean="0">
                <a:latin typeface="Wingdings" pitchFamily="2" charset="2"/>
                <a:cs typeface="Arial" pitchFamily="34" charset="0"/>
              </a:rPr>
              <a:t>l</a:t>
            </a:r>
            <a:r>
              <a:rPr lang="en-US" sz="1800" dirty="0" smtClean="0">
                <a:solidFill>
                  <a:srgbClr val="002060"/>
                </a:solidFill>
                <a:latin typeface="Arial" pitchFamily="34" charset="0"/>
                <a:cs typeface="Arial" pitchFamily="34" charset="0"/>
              </a:rPr>
              <a:t> </a:t>
            </a:r>
            <a:r>
              <a:rPr lang="en-US" sz="1800" dirty="0" smtClean="0">
                <a:solidFill>
                  <a:srgbClr val="C00000"/>
                </a:solidFill>
                <a:latin typeface="Arial" pitchFamily="34" charset="0"/>
                <a:cs typeface="Arial" pitchFamily="34" charset="0"/>
              </a:rPr>
              <a:t>General case</a:t>
            </a:r>
            <a:r>
              <a:rPr lang="en-US" sz="1800" dirty="0" smtClean="0">
                <a:solidFill>
                  <a:srgbClr val="002060"/>
                </a:solidFill>
                <a:latin typeface="Arial" pitchFamily="34" charset="0"/>
                <a:cs typeface="Arial" pitchFamily="34" charset="0"/>
              </a:rPr>
              <a:t>:</a:t>
            </a:r>
          </a:p>
        </p:txBody>
      </p:sp>
      <p:graphicFrame>
        <p:nvGraphicFramePr>
          <p:cNvPr id="275469" name="Object 13"/>
          <p:cNvGraphicFramePr>
            <a:graphicFrameLocks noChangeAspect="1"/>
          </p:cNvGraphicFramePr>
          <p:nvPr>
            <p:extLst>
              <p:ext uri="{D42A27DB-BD31-4B8C-83A1-F6EECF244321}">
                <p14:modId xmlns:p14="http://schemas.microsoft.com/office/powerpoint/2010/main" val="1187895821"/>
              </p:ext>
            </p:extLst>
          </p:nvPr>
        </p:nvGraphicFramePr>
        <p:xfrm>
          <a:off x="2339752" y="5579938"/>
          <a:ext cx="2281237" cy="346075"/>
        </p:xfrm>
        <a:graphic>
          <a:graphicData uri="http://schemas.openxmlformats.org/presentationml/2006/ole">
            <mc:AlternateContent xmlns:mc="http://schemas.openxmlformats.org/markup-compatibility/2006">
              <mc:Choice xmlns:v="urn:schemas-microsoft-com:vml" Requires="v">
                <p:oleObj spid="_x0000_s68166" name="Equation" r:id="rId11" imgW="1511280" imgH="228600" progId="Equation.3">
                  <p:embed/>
                </p:oleObj>
              </mc:Choice>
              <mc:Fallback>
                <p:oleObj name="Equation" r:id="rId11" imgW="151128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9752" y="5579938"/>
                        <a:ext cx="2281237" cy="34607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275470" name="Object 14"/>
          <p:cNvGraphicFramePr>
            <a:graphicFrameLocks noChangeAspect="1"/>
          </p:cNvGraphicFramePr>
          <p:nvPr>
            <p:extLst>
              <p:ext uri="{D42A27DB-BD31-4B8C-83A1-F6EECF244321}">
                <p14:modId xmlns:p14="http://schemas.microsoft.com/office/powerpoint/2010/main" val="2014128670"/>
              </p:ext>
            </p:extLst>
          </p:nvPr>
        </p:nvGraphicFramePr>
        <p:xfrm>
          <a:off x="2871788" y="5939507"/>
          <a:ext cx="1385887" cy="346075"/>
        </p:xfrm>
        <a:graphic>
          <a:graphicData uri="http://schemas.openxmlformats.org/presentationml/2006/ole">
            <mc:AlternateContent xmlns:mc="http://schemas.openxmlformats.org/markup-compatibility/2006">
              <mc:Choice xmlns:v="urn:schemas-microsoft-com:vml" Requires="v">
                <p:oleObj spid="_x0000_s68167" name="Equation" r:id="rId13" imgW="914400" imgH="228600" progId="Equation.3">
                  <p:embed/>
                </p:oleObj>
              </mc:Choice>
              <mc:Fallback>
                <p:oleObj name="Equation" r:id="rId13" imgW="91440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71788" y="5939507"/>
                        <a:ext cx="1385887" cy="34607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275471" name="Object 15"/>
          <p:cNvGraphicFramePr>
            <a:graphicFrameLocks noChangeAspect="1"/>
          </p:cNvGraphicFramePr>
          <p:nvPr>
            <p:extLst>
              <p:ext uri="{D42A27DB-BD31-4B8C-83A1-F6EECF244321}">
                <p14:modId xmlns:p14="http://schemas.microsoft.com/office/powerpoint/2010/main" val="851285979"/>
              </p:ext>
            </p:extLst>
          </p:nvPr>
        </p:nvGraphicFramePr>
        <p:xfrm>
          <a:off x="5940425" y="5695553"/>
          <a:ext cx="3022600" cy="431800"/>
        </p:xfrm>
        <a:graphic>
          <a:graphicData uri="http://schemas.openxmlformats.org/presentationml/2006/ole">
            <mc:AlternateContent xmlns:mc="http://schemas.openxmlformats.org/markup-compatibility/2006">
              <mc:Choice xmlns:v="urn:schemas-microsoft-com:vml" Requires="v">
                <p:oleObj spid="_x0000_s68168" name="Equation" r:id="rId15" imgW="1688760" imgH="241200" progId="Equation.3">
                  <p:embed/>
                </p:oleObj>
              </mc:Choice>
              <mc:Fallback>
                <p:oleObj name="Equation" r:id="rId15" imgW="1688760" imgH="2412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40425" y="5695553"/>
                        <a:ext cx="3022600" cy="43180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275472" name="Object 16"/>
          <p:cNvGraphicFramePr>
            <a:graphicFrameLocks noChangeAspect="1"/>
          </p:cNvGraphicFramePr>
          <p:nvPr>
            <p:extLst>
              <p:ext uri="{D42A27DB-BD31-4B8C-83A1-F6EECF244321}">
                <p14:modId xmlns:p14="http://schemas.microsoft.com/office/powerpoint/2010/main" val="4071619947"/>
              </p:ext>
            </p:extLst>
          </p:nvPr>
        </p:nvGraphicFramePr>
        <p:xfrm>
          <a:off x="4860032" y="4557861"/>
          <a:ext cx="4070350" cy="777875"/>
        </p:xfrm>
        <a:graphic>
          <a:graphicData uri="http://schemas.openxmlformats.org/presentationml/2006/ole">
            <mc:AlternateContent xmlns:mc="http://schemas.openxmlformats.org/markup-compatibility/2006">
              <mc:Choice xmlns:v="urn:schemas-microsoft-com:vml" Requires="v">
                <p:oleObj spid="_x0000_s68169" name="Equation" r:id="rId17" imgW="2260440" imgH="431640" progId="Equation.3">
                  <p:embed/>
                </p:oleObj>
              </mc:Choice>
              <mc:Fallback>
                <p:oleObj name="Equation" r:id="rId17" imgW="2260440" imgH="43164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60032" y="4557861"/>
                        <a:ext cx="4070350" cy="77787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Tree>
    <p:extLst>
      <p:ext uri="{BB962C8B-B14F-4D97-AF65-F5344CB8AC3E}">
        <p14:creationId xmlns:p14="http://schemas.microsoft.com/office/powerpoint/2010/main" val="239113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4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54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54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54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54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54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5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0" grpId="0" animBg="1"/>
      <p:bldP spid="23" grpId="0"/>
      <p:bldP spid="2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12"/>
          <p:cNvSpPr txBox="1">
            <a:spLocks/>
          </p:cNvSpPr>
          <p:nvPr/>
        </p:nvSpPr>
        <p:spPr>
          <a:xfrm>
            <a:off x="251520" y="142852"/>
            <a:ext cx="6682680" cy="489790"/>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lvl="0" fontAlgn="auto">
              <a:spcAft>
                <a:spcPts val="0"/>
              </a:spcAft>
              <a:defRPr/>
            </a:pPr>
            <a:r>
              <a:rPr lang="fr-CH" sz="3600" dirty="0" smtClean="0">
                <a:solidFill>
                  <a:schemeClr val="bg1"/>
                </a:solidFill>
                <a:latin typeface="+mj-lt"/>
              </a:rPr>
              <a:t>Conservation of </a:t>
            </a:r>
            <a:r>
              <a:rPr lang="fr-CH" sz="3600" dirty="0" err="1" smtClean="0">
                <a:solidFill>
                  <a:schemeClr val="bg1"/>
                </a:solidFill>
                <a:latin typeface="+mj-lt"/>
              </a:rPr>
              <a:t>energy</a:t>
            </a:r>
            <a:r>
              <a:rPr lang="fr-CH" sz="3600" dirty="0" smtClean="0">
                <a:solidFill>
                  <a:schemeClr val="bg1"/>
                </a:solidFill>
                <a:latin typeface="+mj-lt"/>
              </a:rPr>
              <a:t> </a:t>
            </a:r>
            <a:endParaRPr lang="fr-CH" sz="3600" dirty="0">
              <a:solidFill>
                <a:schemeClr val="bg1"/>
              </a:solidFill>
              <a:latin typeface="+mj-lt"/>
            </a:endParaRPr>
          </a:p>
        </p:txBody>
      </p:sp>
      <p:sp>
        <p:nvSpPr>
          <p:cNvPr id="6" name="Text Box 6"/>
          <p:cNvSpPr txBox="1">
            <a:spLocks noChangeArrowheads="1"/>
          </p:cNvSpPr>
          <p:nvPr/>
        </p:nvSpPr>
        <p:spPr bwMode="auto">
          <a:xfrm>
            <a:off x="107504" y="5956701"/>
            <a:ext cx="3240360" cy="369332"/>
          </a:xfrm>
          <a:prstGeom prst="rect">
            <a:avLst/>
          </a:prstGeom>
          <a:noFill/>
          <a:ln w="9525">
            <a:noFill/>
            <a:miter lim="800000"/>
            <a:headEnd/>
            <a:tailEnd/>
          </a:ln>
          <a:effectLst/>
        </p:spPr>
        <p:txBody>
          <a:bodyPr wrap="square">
            <a:spAutoFit/>
          </a:bodyPr>
          <a:lstStyle/>
          <a:p>
            <a:pPr>
              <a:spcBef>
                <a:spcPct val="50000"/>
              </a:spcBef>
            </a:pPr>
            <a:r>
              <a:rPr lang="en-US" sz="1100" dirty="0" smtClean="0">
                <a:latin typeface="Wingdings" pitchFamily="2" charset="2"/>
                <a:cs typeface="Arial" pitchFamily="34" charset="0"/>
              </a:rPr>
              <a:t>l</a:t>
            </a:r>
            <a:r>
              <a:rPr lang="en-US" sz="1800" dirty="0" smtClean="0">
                <a:solidFill>
                  <a:srgbClr val="002060"/>
                </a:solidFill>
                <a:latin typeface="Arial" pitchFamily="34" charset="0"/>
                <a:cs typeface="Arial" pitchFamily="34" charset="0"/>
              </a:rPr>
              <a:t> </a:t>
            </a:r>
            <a:r>
              <a:rPr lang="en-US" sz="1800" dirty="0" smtClean="0">
                <a:solidFill>
                  <a:srgbClr val="C00000"/>
                </a:solidFill>
                <a:latin typeface="Arial" pitchFamily="34" charset="0"/>
                <a:cs typeface="Arial" pitchFamily="34" charset="0"/>
              </a:rPr>
              <a:t>Incompressible fluid</a:t>
            </a:r>
            <a:r>
              <a:rPr lang="en-US" sz="1800" dirty="0" smtClean="0">
                <a:solidFill>
                  <a:srgbClr val="002060"/>
                </a:solidFill>
                <a:latin typeface="Arial" pitchFamily="34" charset="0"/>
                <a:cs typeface="Arial" pitchFamily="34" charset="0"/>
              </a:rPr>
              <a:t>:</a:t>
            </a:r>
          </a:p>
        </p:txBody>
      </p:sp>
      <p:graphicFrame>
        <p:nvGraphicFramePr>
          <p:cNvPr id="274437" name="Object 5"/>
          <p:cNvGraphicFramePr>
            <a:graphicFrameLocks noChangeAspect="1"/>
          </p:cNvGraphicFramePr>
          <p:nvPr/>
        </p:nvGraphicFramePr>
        <p:xfrm>
          <a:off x="2411760" y="4523333"/>
          <a:ext cx="6675438" cy="777875"/>
        </p:xfrm>
        <a:graphic>
          <a:graphicData uri="http://schemas.openxmlformats.org/presentationml/2006/ole">
            <mc:AlternateContent xmlns:mc="http://schemas.openxmlformats.org/markup-compatibility/2006">
              <mc:Choice xmlns:v="urn:schemas-microsoft-com:vml" Requires="v">
                <p:oleObj spid="_x0000_s69042" name="Equation" r:id="rId3" imgW="3708360" imgH="431640" progId="Equation.3">
                  <p:embed/>
                </p:oleObj>
              </mc:Choice>
              <mc:Fallback>
                <p:oleObj name="Equation" r:id="rId3" imgW="370836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4523333"/>
                        <a:ext cx="6675438" cy="77787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2" name="Text Box 6"/>
          <p:cNvSpPr txBox="1">
            <a:spLocks noChangeArrowheads="1"/>
          </p:cNvSpPr>
          <p:nvPr/>
        </p:nvSpPr>
        <p:spPr bwMode="auto">
          <a:xfrm>
            <a:off x="107504" y="4715852"/>
            <a:ext cx="2483296" cy="369332"/>
          </a:xfrm>
          <a:prstGeom prst="rect">
            <a:avLst/>
          </a:prstGeom>
          <a:noFill/>
          <a:ln w="9525">
            <a:noFill/>
            <a:miter lim="800000"/>
            <a:headEnd/>
            <a:tailEnd/>
          </a:ln>
          <a:effectLst/>
        </p:spPr>
        <p:txBody>
          <a:bodyPr wrap="square">
            <a:spAutoFit/>
          </a:bodyPr>
          <a:lstStyle/>
          <a:p>
            <a:pPr>
              <a:spcBef>
                <a:spcPct val="50000"/>
              </a:spcBef>
            </a:pPr>
            <a:r>
              <a:rPr lang="en-US" sz="1100" dirty="0" smtClean="0">
                <a:latin typeface="Wingdings" pitchFamily="2" charset="2"/>
                <a:cs typeface="Arial" pitchFamily="34" charset="0"/>
              </a:rPr>
              <a:t>l</a:t>
            </a:r>
            <a:r>
              <a:rPr lang="en-US" sz="1800" dirty="0" smtClean="0">
                <a:solidFill>
                  <a:srgbClr val="002060"/>
                </a:solidFill>
                <a:latin typeface="Arial" pitchFamily="34" charset="0"/>
                <a:cs typeface="Arial" pitchFamily="34" charset="0"/>
              </a:rPr>
              <a:t> </a:t>
            </a:r>
            <a:r>
              <a:rPr lang="en-US" sz="1800" spc="-50" dirty="0" smtClean="0">
                <a:solidFill>
                  <a:srgbClr val="002060"/>
                </a:solidFill>
                <a:latin typeface="Arial" pitchFamily="34" charset="0"/>
                <a:cs typeface="Arial" pitchFamily="34" charset="0"/>
              </a:rPr>
              <a:t>At constant </a:t>
            </a:r>
            <a:r>
              <a:rPr lang="en-US" sz="1800" i="1" spc="-50" dirty="0" smtClean="0">
                <a:solidFill>
                  <a:srgbClr val="002060"/>
                </a:solidFill>
                <a:latin typeface="Arial" pitchFamily="34" charset="0"/>
                <a:cs typeface="Arial" pitchFamily="34" charset="0"/>
              </a:rPr>
              <a:t>k</a:t>
            </a:r>
            <a:r>
              <a:rPr lang="en-US" sz="1800" spc="-50" dirty="0" smtClean="0">
                <a:solidFill>
                  <a:srgbClr val="002060"/>
                </a:solidFill>
                <a:latin typeface="Arial" pitchFamily="34" charset="0"/>
                <a:cs typeface="Arial" pitchFamily="34" charset="0"/>
              </a:rPr>
              <a:t> and </a:t>
            </a:r>
            <a:r>
              <a:rPr lang="en-US" sz="1800" i="1" spc="-50" dirty="0" err="1" smtClean="0">
                <a:solidFill>
                  <a:srgbClr val="002060"/>
                </a:solidFill>
                <a:latin typeface="Arial" pitchFamily="34" charset="0"/>
                <a:cs typeface="Arial" pitchFamily="34" charset="0"/>
              </a:rPr>
              <a:t>C</a:t>
            </a:r>
            <a:r>
              <a:rPr lang="en-US" sz="1800" i="1" spc="-50" baseline="-25000" dirty="0" err="1" smtClean="0">
                <a:solidFill>
                  <a:srgbClr val="002060"/>
                </a:solidFill>
                <a:latin typeface="Arial" pitchFamily="34" charset="0"/>
                <a:cs typeface="Arial" pitchFamily="34" charset="0"/>
              </a:rPr>
              <a:t>v</a:t>
            </a:r>
            <a:r>
              <a:rPr lang="en-US" sz="1800" spc="-50" dirty="0" smtClean="0">
                <a:solidFill>
                  <a:srgbClr val="002060"/>
                </a:solidFill>
                <a:latin typeface="Arial" pitchFamily="34" charset="0"/>
                <a:cs typeface="Arial" pitchFamily="34" charset="0"/>
              </a:rPr>
              <a:t> :</a:t>
            </a:r>
          </a:p>
        </p:txBody>
      </p:sp>
      <p:sp>
        <p:nvSpPr>
          <p:cNvPr id="16" name="Text Box 6"/>
          <p:cNvSpPr txBox="1">
            <a:spLocks noChangeArrowheads="1"/>
          </p:cNvSpPr>
          <p:nvPr/>
        </p:nvSpPr>
        <p:spPr bwMode="auto">
          <a:xfrm>
            <a:off x="3995936" y="6306274"/>
            <a:ext cx="1368152" cy="338554"/>
          </a:xfrm>
          <a:prstGeom prst="rect">
            <a:avLst/>
          </a:prstGeom>
          <a:noFill/>
          <a:ln w="9525">
            <a:noFill/>
            <a:miter lim="800000"/>
            <a:headEnd/>
            <a:tailEnd/>
          </a:ln>
          <a:effectLst/>
        </p:spPr>
        <p:txBody>
          <a:bodyPr wrap="square">
            <a:spAutoFit/>
          </a:bodyPr>
          <a:lstStyle/>
          <a:p>
            <a:pPr>
              <a:spcBef>
                <a:spcPct val="50000"/>
              </a:spcBef>
            </a:pPr>
            <a:r>
              <a:rPr lang="en-US" sz="1600" i="1" dirty="0" smtClean="0">
                <a:solidFill>
                  <a:srgbClr val="002060"/>
                </a:solidFill>
                <a:latin typeface="Arial" pitchFamily="34" charset="0"/>
                <a:cs typeface="Arial" pitchFamily="34" charset="0"/>
              </a:rPr>
              <a:t>conduction</a:t>
            </a:r>
          </a:p>
        </p:txBody>
      </p:sp>
      <p:sp>
        <p:nvSpPr>
          <p:cNvPr id="18" name="Text Box 6"/>
          <p:cNvSpPr txBox="1">
            <a:spLocks noChangeArrowheads="1"/>
          </p:cNvSpPr>
          <p:nvPr/>
        </p:nvSpPr>
        <p:spPr bwMode="auto">
          <a:xfrm>
            <a:off x="5148064" y="6306274"/>
            <a:ext cx="1080120" cy="338554"/>
          </a:xfrm>
          <a:prstGeom prst="rect">
            <a:avLst/>
          </a:prstGeom>
          <a:noFill/>
          <a:ln w="9525">
            <a:noFill/>
            <a:miter lim="800000"/>
            <a:headEnd/>
            <a:tailEnd/>
          </a:ln>
          <a:effectLst/>
        </p:spPr>
        <p:txBody>
          <a:bodyPr wrap="square">
            <a:spAutoFit/>
          </a:bodyPr>
          <a:lstStyle/>
          <a:p>
            <a:pPr>
              <a:spcBef>
                <a:spcPct val="50000"/>
              </a:spcBef>
            </a:pPr>
            <a:r>
              <a:rPr lang="en-US" sz="1600" i="1" dirty="0" smtClean="0">
                <a:solidFill>
                  <a:srgbClr val="002060"/>
                </a:solidFill>
                <a:latin typeface="Arial" pitchFamily="34" charset="0"/>
                <a:cs typeface="Arial" pitchFamily="34" charset="0"/>
              </a:rPr>
              <a:t>advection</a:t>
            </a:r>
          </a:p>
        </p:txBody>
      </p:sp>
      <p:sp>
        <p:nvSpPr>
          <p:cNvPr id="19" name="Text Box 6"/>
          <p:cNvSpPr txBox="1">
            <a:spLocks noChangeArrowheads="1"/>
          </p:cNvSpPr>
          <p:nvPr/>
        </p:nvSpPr>
        <p:spPr bwMode="auto">
          <a:xfrm>
            <a:off x="6444208" y="6306274"/>
            <a:ext cx="1008112" cy="338554"/>
          </a:xfrm>
          <a:prstGeom prst="rect">
            <a:avLst/>
          </a:prstGeom>
          <a:noFill/>
          <a:ln w="9525">
            <a:noFill/>
            <a:miter lim="800000"/>
            <a:headEnd/>
            <a:tailEnd/>
          </a:ln>
          <a:effectLst/>
        </p:spPr>
        <p:txBody>
          <a:bodyPr wrap="square">
            <a:spAutoFit/>
          </a:bodyPr>
          <a:lstStyle/>
          <a:p>
            <a:pPr>
              <a:spcBef>
                <a:spcPct val="50000"/>
              </a:spcBef>
            </a:pPr>
            <a:r>
              <a:rPr lang="en-US" sz="1600" i="1" dirty="0" smtClean="0">
                <a:solidFill>
                  <a:srgbClr val="002060"/>
                </a:solidFill>
                <a:latin typeface="Arial" pitchFamily="34" charset="0"/>
                <a:cs typeface="Arial" pitchFamily="34" charset="0"/>
              </a:rPr>
              <a:t>sources</a:t>
            </a:r>
          </a:p>
        </p:txBody>
      </p:sp>
      <p:graphicFrame>
        <p:nvGraphicFramePr>
          <p:cNvPr id="274441" name="Object 9"/>
          <p:cNvGraphicFramePr>
            <a:graphicFrameLocks noChangeAspect="1"/>
          </p:cNvGraphicFramePr>
          <p:nvPr/>
        </p:nvGraphicFramePr>
        <p:xfrm>
          <a:off x="3059832" y="2636912"/>
          <a:ext cx="1792287" cy="712788"/>
        </p:xfrm>
        <a:graphic>
          <a:graphicData uri="http://schemas.openxmlformats.org/presentationml/2006/ole">
            <mc:AlternateContent xmlns:mc="http://schemas.openxmlformats.org/markup-compatibility/2006">
              <mc:Choice xmlns:v="urn:schemas-microsoft-com:vml" Requires="v">
                <p:oleObj spid="_x0000_s69043" name="Equation" r:id="rId5" imgW="990360" imgH="393480" progId="Equation.3">
                  <p:embed/>
                </p:oleObj>
              </mc:Choice>
              <mc:Fallback>
                <p:oleObj name="Equation" r:id="rId5" imgW="99036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2" y="2636912"/>
                        <a:ext cx="1792287" cy="712788"/>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20" name="Text Box 6"/>
          <p:cNvSpPr txBox="1">
            <a:spLocks noChangeArrowheads="1"/>
          </p:cNvSpPr>
          <p:nvPr/>
        </p:nvSpPr>
        <p:spPr bwMode="auto">
          <a:xfrm>
            <a:off x="251520" y="2852936"/>
            <a:ext cx="2808312" cy="338554"/>
          </a:xfrm>
          <a:prstGeom prst="rect">
            <a:avLst/>
          </a:prstGeom>
          <a:noFill/>
          <a:ln w="9525">
            <a:noFill/>
            <a:miter lim="800000"/>
            <a:headEnd/>
            <a:tailEnd/>
          </a:ln>
          <a:effectLst/>
        </p:spPr>
        <p:txBody>
          <a:bodyPr wrap="square">
            <a:spAutoFit/>
          </a:bodyPr>
          <a:lstStyle/>
          <a:p>
            <a:pPr>
              <a:spcBef>
                <a:spcPct val="50000"/>
              </a:spcBef>
            </a:pPr>
            <a:r>
              <a:rPr lang="en-US" sz="1600" i="1" dirty="0" smtClean="0">
                <a:solidFill>
                  <a:srgbClr val="002060"/>
                </a:solidFill>
                <a:latin typeface="Arial" pitchFamily="34" charset="0"/>
                <a:cs typeface="Arial" pitchFamily="34" charset="0"/>
              </a:rPr>
              <a:t>Energy per mass unit:</a:t>
            </a:r>
          </a:p>
        </p:txBody>
      </p:sp>
      <p:sp>
        <p:nvSpPr>
          <p:cNvPr id="21" name="Text Box 6"/>
          <p:cNvSpPr txBox="1">
            <a:spLocks noChangeArrowheads="1"/>
          </p:cNvSpPr>
          <p:nvPr/>
        </p:nvSpPr>
        <p:spPr bwMode="auto">
          <a:xfrm>
            <a:off x="179512" y="764704"/>
            <a:ext cx="3240360" cy="369332"/>
          </a:xfrm>
          <a:prstGeom prst="rect">
            <a:avLst/>
          </a:prstGeom>
          <a:noFill/>
          <a:ln w="9525">
            <a:noFill/>
            <a:miter lim="800000"/>
            <a:headEnd/>
            <a:tailEnd/>
          </a:ln>
          <a:effectLst/>
        </p:spPr>
        <p:txBody>
          <a:bodyPr wrap="square">
            <a:spAutoFit/>
          </a:bodyPr>
          <a:lstStyle/>
          <a:p>
            <a:pPr>
              <a:spcBef>
                <a:spcPct val="50000"/>
              </a:spcBef>
            </a:pPr>
            <a:r>
              <a:rPr lang="en-US" sz="1100" dirty="0" smtClean="0">
                <a:latin typeface="Wingdings" pitchFamily="2" charset="2"/>
                <a:cs typeface="Arial" pitchFamily="34" charset="0"/>
              </a:rPr>
              <a:t>l</a:t>
            </a:r>
            <a:r>
              <a:rPr lang="en-US" sz="1800" dirty="0" smtClean="0">
                <a:solidFill>
                  <a:srgbClr val="002060"/>
                </a:solidFill>
                <a:latin typeface="Arial" pitchFamily="34" charset="0"/>
                <a:cs typeface="Arial" pitchFamily="34" charset="0"/>
              </a:rPr>
              <a:t> </a:t>
            </a:r>
            <a:r>
              <a:rPr lang="en-US" sz="1800" dirty="0" smtClean="0">
                <a:solidFill>
                  <a:srgbClr val="C00000"/>
                </a:solidFill>
                <a:latin typeface="Arial" pitchFamily="34" charset="0"/>
                <a:cs typeface="Arial" pitchFamily="34" charset="0"/>
              </a:rPr>
              <a:t>Energy balance</a:t>
            </a:r>
            <a:r>
              <a:rPr lang="en-US" sz="1800" dirty="0" smtClean="0">
                <a:solidFill>
                  <a:srgbClr val="002060"/>
                </a:solidFill>
                <a:latin typeface="Arial" pitchFamily="34" charset="0"/>
                <a:cs typeface="Arial" pitchFamily="34" charset="0"/>
              </a:rPr>
              <a:t>:</a:t>
            </a:r>
          </a:p>
        </p:txBody>
      </p:sp>
      <p:graphicFrame>
        <p:nvGraphicFramePr>
          <p:cNvPr id="274442" name="Object 10"/>
          <p:cNvGraphicFramePr>
            <a:graphicFrameLocks noChangeAspect="1"/>
          </p:cNvGraphicFramePr>
          <p:nvPr/>
        </p:nvGraphicFramePr>
        <p:xfrm>
          <a:off x="3059832" y="3356992"/>
          <a:ext cx="5667375" cy="914400"/>
        </p:xfrm>
        <a:graphic>
          <a:graphicData uri="http://schemas.openxmlformats.org/presentationml/2006/ole">
            <mc:AlternateContent xmlns:mc="http://schemas.openxmlformats.org/markup-compatibility/2006">
              <mc:Choice xmlns:v="urn:schemas-microsoft-com:vml" Requires="v">
                <p:oleObj spid="_x0000_s69044" name="Equation" r:id="rId7" imgW="3149280" imgH="507960" progId="Equation.3">
                  <p:embed/>
                </p:oleObj>
              </mc:Choice>
              <mc:Fallback>
                <p:oleObj name="Equation" r:id="rId7" imgW="3149280" imgH="5079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832" y="3356992"/>
                        <a:ext cx="5667375" cy="91440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274443" name="Object 11"/>
          <p:cNvGraphicFramePr>
            <a:graphicFrameLocks noChangeAspect="1"/>
          </p:cNvGraphicFramePr>
          <p:nvPr/>
        </p:nvGraphicFramePr>
        <p:xfrm>
          <a:off x="1150243" y="1196752"/>
          <a:ext cx="7742237" cy="803275"/>
        </p:xfrm>
        <a:graphic>
          <a:graphicData uri="http://schemas.openxmlformats.org/presentationml/2006/ole">
            <mc:AlternateContent xmlns:mc="http://schemas.openxmlformats.org/markup-compatibility/2006">
              <mc:Choice xmlns:v="urn:schemas-microsoft-com:vml" Requires="v">
                <p:oleObj spid="_x0000_s69045" name="Equation" r:id="rId9" imgW="4279680" imgH="444240" progId="Equation.3">
                  <p:embed/>
                </p:oleObj>
              </mc:Choice>
              <mc:Fallback>
                <p:oleObj name="Equation" r:id="rId9" imgW="4279680" imgH="4442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0243" y="1196752"/>
                        <a:ext cx="7742237" cy="80327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22" name="Text Box 6"/>
          <p:cNvSpPr txBox="1">
            <a:spLocks noChangeArrowheads="1"/>
          </p:cNvSpPr>
          <p:nvPr/>
        </p:nvSpPr>
        <p:spPr bwMode="auto">
          <a:xfrm>
            <a:off x="2267744" y="1897668"/>
            <a:ext cx="1512168" cy="523220"/>
          </a:xfrm>
          <a:prstGeom prst="rect">
            <a:avLst/>
          </a:prstGeom>
          <a:noFill/>
          <a:ln w="9525">
            <a:noFill/>
            <a:miter lim="800000"/>
            <a:headEnd/>
            <a:tailEnd/>
          </a:ln>
          <a:effectLst/>
        </p:spPr>
        <p:txBody>
          <a:bodyPr wrap="square">
            <a:spAutoFit/>
          </a:bodyPr>
          <a:lstStyle/>
          <a:p>
            <a:pPr algn="ctr">
              <a:spcBef>
                <a:spcPct val="50000"/>
              </a:spcBef>
            </a:pPr>
            <a:r>
              <a:rPr lang="en-US" sz="1400" i="1" dirty="0" smtClean="0">
                <a:solidFill>
                  <a:srgbClr val="002060"/>
                </a:solidFill>
                <a:latin typeface="Arial" pitchFamily="34" charset="0"/>
                <a:cs typeface="Arial" pitchFamily="34" charset="0"/>
              </a:rPr>
              <a:t>Work done by stress</a:t>
            </a:r>
          </a:p>
        </p:txBody>
      </p:sp>
      <p:sp>
        <p:nvSpPr>
          <p:cNvPr id="23" name="Text Box 6"/>
          <p:cNvSpPr txBox="1">
            <a:spLocks noChangeArrowheads="1"/>
          </p:cNvSpPr>
          <p:nvPr/>
        </p:nvSpPr>
        <p:spPr bwMode="auto">
          <a:xfrm>
            <a:off x="7668344" y="1916832"/>
            <a:ext cx="1512168" cy="523220"/>
          </a:xfrm>
          <a:prstGeom prst="rect">
            <a:avLst/>
          </a:prstGeom>
          <a:noFill/>
          <a:ln w="9525">
            <a:noFill/>
            <a:miter lim="800000"/>
            <a:headEnd/>
            <a:tailEnd/>
          </a:ln>
          <a:effectLst/>
        </p:spPr>
        <p:txBody>
          <a:bodyPr wrap="square">
            <a:spAutoFit/>
          </a:bodyPr>
          <a:lstStyle/>
          <a:p>
            <a:pPr algn="ctr">
              <a:spcBef>
                <a:spcPct val="50000"/>
              </a:spcBef>
            </a:pPr>
            <a:r>
              <a:rPr lang="en-US" sz="1400" i="1" dirty="0" smtClean="0">
                <a:solidFill>
                  <a:srgbClr val="002060"/>
                </a:solidFill>
                <a:latin typeface="Arial" pitchFamily="34" charset="0"/>
                <a:cs typeface="Arial" pitchFamily="34" charset="0"/>
              </a:rPr>
              <a:t>Internal heat production</a:t>
            </a:r>
          </a:p>
        </p:txBody>
      </p:sp>
      <p:sp>
        <p:nvSpPr>
          <p:cNvPr id="24" name="Text Box 6"/>
          <p:cNvSpPr txBox="1">
            <a:spLocks noChangeArrowheads="1"/>
          </p:cNvSpPr>
          <p:nvPr/>
        </p:nvSpPr>
        <p:spPr bwMode="auto">
          <a:xfrm>
            <a:off x="3635896" y="1916832"/>
            <a:ext cx="1440160" cy="523220"/>
          </a:xfrm>
          <a:prstGeom prst="rect">
            <a:avLst/>
          </a:prstGeom>
          <a:noFill/>
          <a:ln w="9525">
            <a:noFill/>
            <a:miter lim="800000"/>
            <a:headEnd/>
            <a:tailEnd/>
          </a:ln>
          <a:effectLst/>
        </p:spPr>
        <p:txBody>
          <a:bodyPr wrap="square">
            <a:spAutoFit/>
          </a:bodyPr>
          <a:lstStyle/>
          <a:p>
            <a:pPr algn="ctr">
              <a:spcBef>
                <a:spcPct val="50000"/>
              </a:spcBef>
            </a:pPr>
            <a:r>
              <a:rPr lang="en-US" sz="1400" i="1" spc="-60" dirty="0" smtClean="0">
                <a:solidFill>
                  <a:srgbClr val="002060"/>
                </a:solidFill>
                <a:latin typeface="Arial" pitchFamily="34" charset="0"/>
                <a:cs typeface="Arial" pitchFamily="34" charset="0"/>
              </a:rPr>
              <a:t>Work of volume </a:t>
            </a:r>
            <a:r>
              <a:rPr lang="en-US" sz="1400" i="1" dirty="0" smtClean="0">
                <a:solidFill>
                  <a:srgbClr val="002060"/>
                </a:solidFill>
                <a:latin typeface="Arial" pitchFamily="34" charset="0"/>
                <a:cs typeface="Arial" pitchFamily="34" charset="0"/>
              </a:rPr>
              <a:t>forces</a:t>
            </a:r>
          </a:p>
        </p:txBody>
      </p:sp>
      <p:sp>
        <p:nvSpPr>
          <p:cNvPr id="25" name="Text Box 6"/>
          <p:cNvSpPr txBox="1">
            <a:spLocks noChangeArrowheads="1"/>
          </p:cNvSpPr>
          <p:nvPr/>
        </p:nvSpPr>
        <p:spPr bwMode="auto">
          <a:xfrm>
            <a:off x="5076056" y="1916832"/>
            <a:ext cx="1368152" cy="523220"/>
          </a:xfrm>
          <a:prstGeom prst="rect">
            <a:avLst/>
          </a:prstGeom>
          <a:noFill/>
          <a:ln w="9525">
            <a:noFill/>
            <a:miter lim="800000"/>
            <a:headEnd/>
            <a:tailEnd/>
          </a:ln>
          <a:effectLst/>
        </p:spPr>
        <p:txBody>
          <a:bodyPr wrap="square">
            <a:spAutoFit/>
          </a:bodyPr>
          <a:lstStyle/>
          <a:p>
            <a:pPr algn="ctr">
              <a:spcBef>
                <a:spcPct val="50000"/>
              </a:spcBef>
            </a:pPr>
            <a:r>
              <a:rPr lang="en-US" sz="1400" i="1" dirty="0" smtClean="0">
                <a:solidFill>
                  <a:srgbClr val="002060"/>
                </a:solidFill>
                <a:latin typeface="Arial" pitchFamily="34" charset="0"/>
                <a:cs typeface="Arial" pitchFamily="34" charset="0"/>
              </a:rPr>
              <a:t>Heat transport by conduction</a:t>
            </a:r>
          </a:p>
        </p:txBody>
      </p:sp>
      <p:sp>
        <p:nvSpPr>
          <p:cNvPr id="26" name="Text Box 6"/>
          <p:cNvSpPr txBox="1">
            <a:spLocks noChangeArrowheads="1"/>
          </p:cNvSpPr>
          <p:nvPr/>
        </p:nvSpPr>
        <p:spPr bwMode="auto">
          <a:xfrm>
            <a:off x="6372200" y="1916832"/>
            <a:ext cx="1512168" cy="523220"/>
          </a:xfrm>
          <a:prstGeom prst="rect">
            <a:avLst/>
          </a:prstGeom>
          <a:noFill/>
          <a:ln w="9525">
            <a:noFill/>
            <a:miter lim="800000"/>
            <a:headEnd/>
            <a:tailEnd/>
          </a:ln>
          <a:effectLst/>
        </p:spPr>
        <p:txBody>
          <a:bodyPr wrap="square">
            <a:spAutoFit/>
          </a:bodyPr>
          <a:lstStyle/>
          <a:p>
            <a:pPr algn="ctr">
              <a:spcBef>
                <a:spcPct val="50000"/>
              </a:spcBef>
            </a:pPr>
            <a:r>
              <a:rPr lang="en-US" sz="1400" i="1" dirty="0" smtClean="0">
                <a:solidFill>
                  <a:srgbClr val="002060"/>
                </a:solidFill>
                <a:latin typeface="Arial" pitchFamily="34" charset="0"/>
                <a:cs typeface="Arial" pitchFamily="34" charset="0"/>
              </a:rPr>
              <a:t>Heat transport by convection</a:t>
            </a:r>
          </a:p>
        </p:txBody>
      </p:sp>
      <p:graphicFrame>
        <p:nvGraphicFramePr>
          <p:cNvPr id="274444" name="Object 12"/>
          <p:cNvGraphicFramePr>
            <a:graphicFrameLocks noChangeAspect="1"/>
          </p:cNvGraphicFramePr>
          <p:nvPr/>
        </p:nvGraphicFramePr>
        <p:xfrm>
          <a:off x="7566918" y="2636912"/>
          <a:ext cx="1325562" cy="822325"/>
        </p:xfrm>
        <a:graphic>
          <a:graphicData uri="http://schemas.openxmlformats.org/presentationml/2006/ole">
            <mc:AlternateContent xmlns:mc="http://schemas.openxmlformats.org/markup-compatibility/2006">
              <mc:Choice xmlns:v="urn:schemas-microsoft-com:vml" Requires="v">
                <p:oleObj spid="_x0000_s69046" name="Equation" r:id="rId11" imgW="736560" imgH="457200" progId="Equation.3">
                  <p:embed/>
                </p:oleObj>
              </mc:Choice>
              <mc:Fallback>
                <p:oleObj name="Equation" r:id="rId11" imgW="736560" imgH="457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66918" y="2636912"/>
                        <a:ext cx="1325562" cy="82232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28" name="Text Box 6"/>
          <p:cNvSpPr txBox="1">
            <a:spLocks noChangeArrowheads="1"/>
          </p:cNvSpPr>
          <p:nvPr/>
        </p:nvSpPr>
        <p:spPr bwMode="auto">
          <a:xfrm>
            <a:off x="5220072" y="2852936"/>
            <a:ext cx="2808312" cy="338554"/>
          </a:xfrm>
          <a:prstGeom prst="rect">
            <a:avLst/>
          </a:prstGeom>
          <a:noFill/>
          <a:ln w="9525">
            <a:noFill/>
            <a:miter lim="800000"/>
            <a:headEnd/>
            <a:tailEnd/>
          </a:ln>
          <a:effectLst/>
        </p:spPr>
        <p:txBody>
          <a:bodyPr wrap="square">
            <a:spAutoFit/>
          </a:bodyPr>
          <a:lstStyle/>
          <a:p>
            <a:pPr>
              <a:spcBef>
                <a:spcPct val="50000"/>
              </a:spcBef>
            </a:pPr>
            <a:r>
              <a:rPr lang="en-US" sz="1600" i="1" dirty="0" smtClean="0">
                <a:solidFill>
                  <a:srgbClr val="002060"/>
                </a:solidFill>
                <a:latin typeface="Arial" pitchFamily="34" charset="0"/>
                <a:cs typeface="Arial" pitchFamily="34" charset="0"/>
              </a:rPr>
              <a:t>Viscous dissipation:</a:t>
            </a:r>
          </a:p>
        </p:txBody>
      </p:sp>
      <p:graphicFrame>
        <p:nvGraphicFramePr>
          <p:cNvPr id="274445" name="Object 13"/>
          <p:cNvGraphicFramePr>
            <a:graphicFrameLocks noChangeAspect="1"/>
          </p:cNvGraphicFramePr>
          <p:nvPr>
            <p:extLst>
              <p:ext uri="{D42A27DB-BD31-4B8C-83A1-F6EECF244321}">
                <p14:modId xmlns:p14="http://schemas.microsoft.com/office/powerpoint/2010/main" val="2815612653"/>
              </p:ext>
            </p:extLst>
          </p:nvPr>
        </p:nvGraphicFramePr>
        <p:xfrm>
          <a:off x="2943249" y="5791200"/>
          <a:ext cx="4437063" cy="709612"/>
        </p:xfrm>
        <a:graphic>
          <a:graphicData uri="http://schemas.openxmlformats.org/presentationml/2006/ole">
            <mc:AlternateContent xmlns:mc="http://schemas.openxmlformats.org/markup-compatibility/2006">
              <mc:Choice xmlns:v="urn:schemas-microsoft-com:vml" Requires="v">
                <p:oleObj spid="_x0000_s69047" name="Equation" r:id="rId13" imgW="2463480" imgH="393480" progId="Equation.3">
                  <p:embed/>
                </p:oleObj>
              </mc:Choice>
              <mc:Fallback>
                <p:oleObj name="Equation" r:id="rId13" imgW="2463480" imgH="393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43249" y="5791200"/>
                        <a:ext cx="4437063" cy="709612"/>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29" name="Rectangle 28"/>
          <p:cNvSpPr/>
          <p:nvPr/>
        </p:nvSpPr>
        <p:spPr>
          <a:xfrm>
            <a:off x="4139952" y="5924748"/>
            <a:ext cx="648072" cy="43204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0" name="Rectangle 29"/>
          <p:cNvSpPr/>
          <p:nvPr/>
        </p:nvSpPr>
        <p:spPr>
          <a:xfrm>
            <a:off x="5004048" y="5924748"/>
            <a:ext cx="1224136" cy="432048"/>
          </a:xfrm>
          <a:prstGeom prst="rect">
            <a:avLst/>
          </a:prstGeom>
          <a:solidFill>
            <a:schemeClr val="accent5">
              <a:alpha val="2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1" name="Rectangle 30"/>
          <p:cNvSpPr/>
          <p:nvPr/>
        </p:nvSpPr>
        <p:spPr>
          <a:xfrm>
            <a:off x="6444208" y="5924748"/>
            <a:ext cx="936104" cy="432048"/>
          </a:xfrm>
          <a:prstGeom prst="rect">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13325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44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44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44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44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44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6" grpId="0"/>
      <p:bldP spid="18" grpId="0"/>
      <p:bldP spid="19" grpId="0"/>
      <p:bldP spid="20" grpId="0"/>
      <p:bldP spid="28" grpId="0"/>
      <p:bldP spid="29" grpId="0" animBg="1"/>
      <p:bldP spid="30" grpId="0" animBg="1"/>
      <p:bldP spid="3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12"/>
          <p:cNvSpPr txBox="1">
            <a:spLocks/>
          </p:cNvSpPr>
          <p:nvPr/>
        </p:nvSpPr>
        <p:spPr>
          <a:xfrm>
            <a:off x="251520" y="142852"/>
            <a:ext cx="7462612" cy="489790"/>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H" sz="3600" i="0" u="none" strike="noStrike" kern="1200" cap="none" spc="0" normalizeH="0" baseline="0" noProof="0" dirty="0" smtClean="0">
                <a:ln>
                  <a:noFill/>
                </a:ln>
                <a:solidFill>
                  <a:schemeClr val="bg1"/>
                </a:solidFill>
                <a:effectLst/>
                <a:uLnTx/>
                <a:uFillTx/>
                <a:latin typeface="+mj-lt"/>
                <a:ea typeface="+mj-ea"/>
                <a:cs typeface="+mj-cs"/>
              </a:rPr>
              <a:t>Non-</a:t>
            </a:r>
            <a:r>
              <a:rPr kumimoji="0" lang="fr-CH" sz="3600" i="0" u="none" strike="noStrike" kern="1200" cap="none" spc="0" normalizeH="0" baseline="0" noProof="0" dirty="0" err="1" smtClean="0">
                <a:ln>
                  <a:noFill/>
                </a:ln>
                <a:solidFill>
                  <a:schemeClr val="bg1"/>
                </a:solidFill>
                <a:effectLst/>
                <a:uLnTx/>
                <a:uFillTx/>
                <a:latin typeface="+mj-lt"/>
                <a:ea typeface="+mj-ea"/>
                <a:cs typeface="+mj-cs"/>
              </a:rPr>
              <a:t>dimensionalization</a:t>
            </a:r>
            <a:endParaRPr kumimoji="0" lang="fr-CH" sz="3600" i="0" u="none" strike="noStrike" kern="1200" cap="none" spc="0" normalizeH="0" baseline="0" noProof="0" dirty="0">
              <a:ln>
                <a:noFill/>
              </a:ln>
              <a:solidFill>
                <a:schemeClr val="bg1"/>
              </a:solidFill>
              <a:effectLst/>
              <a:uLnTx/>
              <a:uFillTx/>
              <a:latin typeface="+mj-lt"/>
              <a:ea typeface="+mj-ea"/>
              <a:cs typeface="+mj-cs"/>
            </a:endParaRPr>
          </a:p>
        </p:txBody>
      </p:sp>
      <p:sp>
        <p:nvSpPr>
          <p:cNvPr id="8" name="Text Box 6"/>
          <p:cNvSpPr txBox="1">
            <a:spLocks noChangeArrowheads="1"/>
          </p:cNvSpPr>
          <p:nvPr/>
        </p:nvSpPr>
        <p:spPr bwMode="auto">
          <a:xfrm>
            <a:off x="107504" y="838453"/>
            <a:ext cx="8820472" cy="646331"/>
          </a:xfrm>
          <a:prstGeom prst="rect">
            <a:avLst/>
          </a:prstGeom>
          <a:noFill/>
          <a:ln w="9525">
            <a:noFill/>
            <a:miter lim="800000"/>
            <a:headEnd/>
            <a:tailEnd/>
          </a:ln>
          <a:effectLst/>
        </p:spPr>
        <p:txBody>
          <a:bodyPr wrap="square">
            <a:spAutoFit/>
          </a:bodyPr>
          <a:lstStyle/>
          <a:p>
            <a:pPr algn="just">
              <a:spcBef>
                <a:spcPct val="50000"/>
              </a:spcBef>
            </a:pPr>
            <a:r>
              <a:rPr lang="en-US" sz="1100" dirty="0" smtClean="0">
                <a:latin typeface="Wingdings" pitchFamily="2" charset="2"/>
                <a:cs typeface="Arial" pitchFamily="34" charset="0"/>
              </a:rPr>
              <a:t>l</a:t>
            </a:r>
            <a:r>
              <a:rPr lang="en-US" sz="1800" dirty="0" smtClean="0">
                <a:solidFill>
                  <a:srgbClr val="002060"/>
                </a:solidFill>
                <a:latin typeface="Arial" pitchFamily="34" charset="0"/>
                <a:cs typeface="Arial" pitchFamily="34" charset="0"/>
              </a:rPr>
              <a:t> The variables of the problem (</a:t>
            </a:r>
            <a:r>
              <a:rPr lang="en-US" sz="1800" i="1" dirty="0" smtClean="0">
                <a:solidFill>
                  <a:srgbClr val="002060"/>
                </a:solidFill>
                <a:latin typeface="Arial" pitchFamily="34" charset="0"/>
                <a:cs typeface="Arial" pitchFamily="34" charset="0"/>
              </a:rPr>
              <a:t>e.g.</a:t>
            </a:r>
            <a:r>
              <a:rPr lang="en-US" sz="1800" dirty="0" smtClean="0">
                <a:solidFill>
                  <a:srgbClr val="002060"/>
                </a:solidFill>
                <a:latin typeface="Arial" pitchFamily="34" charset="0"/>
                <a:cs typeface="Arial" pitchFamily="34" charset="0"/>
              </a:rPr>
              <a:t>, lengths, temperature, velocities, …) are scaled with quantities of the system.</a:t>
            </a:r>
            <a:endParaRPr lang="en-US" sz="1600" dirty="0" smtClean="0">
              <a:solidFill>
                <a:srgbClr val="002060"/>
              </a:solidFill>
              <a:latin typeface="Arial" pitchFamily="34" charset="0"/>
              <a:cs typeface="Arial" pitchFamily="34" charset="0"/>
            </a:endParaRPr>
          </a:p>
        </p:txBody>
      </p:sp>
      <p:sp>
        <p:nvSpPr>
          <p:cNvPr id="27955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7955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7955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804474713"/>
              </p:ext>
            </p:extLst>
          </p:nvPr>
        </p:nvGraphicFramePr>
        <p:xfrm>
          <a:off x="3347864" y="2225666"/>
          <a:ext cx="4608512" cy="2787510"/>
        </p:xfrm>
        <a:graphic>
          <a:graphicData uri="http://schemas.openxmlformats.org/drawingml/2006/table">
            <a:tbl>
              <a:tblPr/>
              <a:tblGrid>
                <a:gridCol w="1854773"/>
                <a:gridCol w="1243284"/>
                <a:gridCol w="825066"/>
                <a:gridCol w="685389"/>
              </a:tblGrid>
              <a:tr h="684390">
                <a:tc>
                  <a:txBody>
                    <a:bodyPr/>
                    <a:lstStyle/>
                    <a:p>
                      <a:pPr algn="just">
                        <a:lnSpc>
                          <a:spcPct val="115000"/>
                        </a:lnSpc>
                        <a:spcBef>
                          <a:spcPts val="600"/>
                        </a:spcBef>
                        <a:spcAft>
                          <a:spcPts val="600"/>
                        </a:spcAft>
                        <a:tabLst>
                          <a:tab pos="180340" algn="l"/>
                        </a:tabLst>
                      </a:pPr>
                      <a:r>
                        <a:rPr lang="fr-CH" sz="1300" dirty="0" err="1" smtClean="0">
                          <a:latin typeface="Times New Roman"/>
                          <a:ea typeface="PMingLiU"/>
                          <a:cs typeface="Times New Roman"/>
                        </a:rPr>
                        <a:t>Quantity</a:t>
                      </a:r>
                      <a:endParaRPr lang="fr-CH" sz="1300" dirty="0">
                        <a:latin typeface="Calibri"/>
                        <a:ea typeface="PMingLiU"/>
                        <a:cs typeface="Times New Roman"/>
                      </a:endParaRPr>
                    </a:p>
                  </a:txBody>
                  <a:tcPr marL="77837" marR="778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tabLst>
                          <a:tab pos="180340" algn="l"/>
                        </a:tabLst>
                      </a:pPr>
                      <a:r>
                        <a:rPr lang="fr-CH" sz="1300" dirty="0" err="1" smtClean="0">
                          <a:latin typeface="Times New Roman"/>
                          <a:ea typeface="PMingLiU"/>
                          <a:cs typeface="Times New Roman"/>
                        </a:rPr>
                        <a:t>Characteristic</a:t>
                      </a:r>
                      <a:r>
                        <a:rPr lang="fr-CH" sz="1300" dirty="0" smtClean="0">
                          <a:latin typeface="Times New Roman"/>
                          <a:ea typeface="PMingLiU"/>
                          <a:cs typeface="Times New Roman"/>
                        </a:rPr>
                        <a:t> </a:t>
                      </a:r>
                      <a:r>
                        <a:rPr lang="fr-CH" sz="1300" dirty="0" err="1" smtClean="0">
                          <a:latin typeface="Times New Roman"/>
                          <a:ea typeface="PMingLiU"/>
                          <a:cs typeface="Times New Roman"/>
                        </a:rPr>
                        <a:t>quantity</a:t>
                      </a:r>
                      <a:endParaRPr lang="fr-CH" sz="1300" dirty="0">
                        <a:latin typeface="Calibri"/>
                        <a:ea typeface="PMingLiU"/>
                        <a:cs typeface="Times New Roman"/>
                      </a:endParaRPr>
                    </a:p>
                  </a:txBody>
                  <a:tcPr marL="77837" marR="778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tabLst>
                          <a:tab pos="180340" algn="l"/>
                        </a:tabLst>
                      </a:pPr>
                      <a:r>
                        <a:rPr lang="fr-CH" sz="1300" dirty="0" err="1" smtClean="0">
                          <a:latin typeface="Times New Roman"/>
                          <a:ea typeface="PMingLiU"/>
                          <a:cs typeface="Times New Roman"/>
                        </a:rPr>
                        <a:t>Earth’s</a:t>
                      </a:r>
                      <a:r>
                        <a:rPr lang="fr-CH" sz="1300" dirty="0" smtClean="0">
                          <a:latin typeface="Times New Roman"/>
                          <a:ea typeface="PMingLiU"/>
                          <a:cs typeface="Times New Roman"/>
                        </a:rPr>
                        <a:t> </a:t>
                      </a:r>
                      <a:r>
                        <a:rPr lang="fr-CH" sz="1300" dirty="0" err="1" smtClean="0">
                          <a:latin typeface="Times New Roman"/>
                          <a:ea typeface="PMingLiU"/>
                          <a:cs typeface="Times New Roman"/>
                        </a:rPr>
                        <a:t>mantle</a:t>
                      </a:r>
                      <a:endParaRPr lang="fr-CH" sz="1300" dirty="0">
                        <a:latin typeface="Calibri"/>
                        <a:ea typeface="PMingLiU"/>
                        <a:cs typeface="Times New Roman"/>
                      </a:endParaRPr>
                    </a:p>
                  </a:txBody>
                  <a:tcPr marL="77837" marR="778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tabLst>
                          <a:tab pos="180340" algn="l"/>
                        </a:tabLst>
                      </a:pPr>
                      <a:r>
                        <a:rPr lang="fr-CH" sz="1300" dirty="0" err="1" smtClean="0">
                          <a:latin typeface="Times New Roman"/>
                          <a:ea typeface="PMingLiU"/>
                          <a:cs typeface="Times New Roman"/>
                        </a:rPr>
                        <a:t>Units</a:t>
                      </a:r>
                      <a:endParaRPr lang="fr-CH" sz="1300" dirty="0">
                        <a:latin typeface="Calibri"/>
                        <a:ea typeface="PMingLiU"/>
                        <a:cs typeface="Times New Roman"/>
                      </a:endParaRPr>
                    </a:p>
                  </a:txBody>
                  <a:tcPr marL="77837" marR="77837"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680">
                <a:tc>
                  <a:txBody>
                    <a:bodyPr/>
                    <a:lstStyle/>
                    <a:p>
                      <a:pPr algn="just">
                        <a:lnSpc>
                          <a:spcPct val="115000"/>
                        </a:lnSpc>
                        <a:spcBef>
                          <a:spcPts val="600"/>
                        </a:spcBef>
                        <a:spcAft>
                          <a:spcPts val="0"/>
                        </a:spcAft>
                        <a:tabLst>
                          <a:tab pos="180340" algn="l"/>
                        </a:tabLst>
                      </a:pPr>
                      <a:r>
                        <a:rPr lang="fr-CH" sz="1300" dirty="0" err="1" smtClean="0">
                          <a:latin typeface="Times New Roman"/>
                          <a:ea typeface="PMingLiU"/>
                          <a:cs typeface="Times New Roman"/>
                        </a:rPr>
                        <a:t>Thickness</a:t>
                      </a:r>
                      <a:endParaRPr lang="fr-CH" sz="1300" dirty="0">
                        <a:latin typeface="Calibri"/>
                        <a:ea typeface="PMingLiU"/>
                        <a:cs typeface="Times New Roman"/>
                      </a:endParaRPr>
                    </a:p>
                  </a:txBody>
                  <a:tcPr marL="77837" marR="7783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15000"/>
                        </a:lnSpc>
                        <a:spcBef>
                          <a:spcPts val="600"/>
                        </a:spcBef>
                        <a:spcAft>
                          <a:spcPts val="0"/>
                        </a:spcAft>
                        <a:tabLst>
                          <a:tab pos="180340" algn="l"/>
                        </a:tabLst>
                      </a:pPr>
                      <a:r>
                        <a:rPr lang="fr-CH" sz="1300" i="1">
                          <a:latin typeface="Times New Roman"/>
                          <a:ea typeface="PMingLiU"/>
                          <a:cs typeface="Times New Roman"/>
                        </a:rPr>
                        <a:t>b</a:t>
                      </a:r>
                      <a:endParaRPr lang="fr-CH" sz="1300">
                        <a:latin typeface="Calibri"/>
                        <a:ea typeface="PMingLiU"/>
                        <a:cs typeface="Times New Roman"/>
                      </a:endParaRPr>
                    </a:p>
                  </a:txBody>
                  <a:tcPr marL="77837" marR="7783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15000"/>
                        </a:lnSpc>
                        <a:spcBef>
                          <a:spcPts val="600"/>
                        </a:spcBef>
                        <a:spcAft>
                          <a:spcPts val="0"/>
                        </a:spcAft>
                        <a:tabLst>
                          <a:tab pos="180340" algn="l"/>
                        </a:tabLst>
                      </a:pPr>
                      <a:r>
                        <a:rPr lang="fr-CH" sz="1300" dirty="0">
                          <a:latin typeface="Times New Roman"/>
                          <a:ea typeface="PMingLiU"/>
                          <a:cs typeface="Times New Roman"/>
                        </a:rPr>
                        <a:t>2891</a:t>
                      </a:r>
                      <a:endParaRPr lang="fr-CH" sz="1300" dirty="0">
                        <a:latin typeface="Calibri"/>
                        <a:ea typeface="PMingLiU"/>
                        <a:cs typeface="Times New Roman"/>
                      </a:endParaRPr>
                    </a:p>
                  </a:txBody>
                  <a:tcPr marL="77837" marR="7783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15000"/>
                        </a:lnSpc>
                        <a:spcBef>
                          <a:spcPts val="600"/>
                        </a:spcBef>
                        <a:spcAft>
                          <a:spcPts val="0"/>
                        </a:spcAft>
                        <a:tabLst>
                          <a:tab pos="180340" algn="l"/>
                        </a:tabLst>
                      </a:pPr>
                      <a:r>
                        <a:rPr lang="fr-CH" sz="1300">
                          <a:latin typeface="Times New Roman"/>
                          <a:ea typeface="PMingLiU"/>
                          <a:cs typeface="Times New Roman"/>
                        </a:rPr>
                        <a:t>km</a:t>
                      </a:r>
                      <a:endParaRPr lang="fr-CH" sz="1300">
                        <a:latin typeface="Calibri"/>
                        <a:ea typeface="PMingLiU"/>
                        <a:cs typeface="Times New Roman"/>
                      </a:endParaRPr>
                    </a:p>
                  </a:txBody>
                  <a:tcPr marL="77837" marR="77837" marT="0" marB="0">
                    <a:lnL>
                      <a:noFill/>
                    </a:lnL>
                    <a:lnR>
                      <a:noFill/>
                    </a:lnR>
                    <a:lnT w="12700" cap="flat" cmpd="sng" algn="ctr">
                      <a:solidFill>
                        <a:srgbClr val="000000"/>
                      </a:solidFill>
                      <a:prstDash val="solid"/>
                      <a:round/>
                      <a:headEnd type="none" w="med" len="med"/>
                      <a:tailEnd type="none" w="med" len="med"/>
                    </a:lnT>
                    <a:lnB>
                      <a:noFill/>
                    </a:lnB>
                  </a:tcPr>
                </a:tc>
              </a:tr>
              <a:tr h="233680">
                <a:tc>
                  <a:txBody>
                    <a:bodyPr/>
                    <a:lstStyle/>
                    <a:p>
                      <a:pPr algn="just">
                        <a:lnSpc>
                          <a:spcPct val="115000"/>
                        </a:lnSpc>
                        <a:spcAft>
                          <a:spcPts val="0"/>
                        </a:spcAft>
                        <a:tabLst>
                          <a:tab pos="180340" algn="l"/>
                        </a:tabLst>
                      </a:pPr>
                      <a:r>
                        <a:rPr lang="fr-CH" sz="1300" dirty="0" smtClean="0">
                          <a:latin typeface="Times New Roman"/>
                          <a:ea typeface="PMingLiU"/>
                          <a:cs typeface="Times New Roman"/>
                        </a:rPr>
                        <a:t>Thermal</a:t>
                      </a:r>
                      <a:r>
                        <a:rPr lang="fr-CH" sz="1300" baseline="0" dirty="0" smtClean="0">
                          <a:latin typeface="Times New Roman"/>
                          <a:ea typeface="PMingLiU"/>
                          <a:cs typeface="Times New Roman"/>
                        </a:rPr>
                        <a:t> </a:t>
                      </a:r>
                      <a:r>
                        <a:rPr lang="fr-CH" sz="1300" baseline="0" dirty="0" err="1" smtClean="0">
                          <a:latin typeface="Times New Roman"/>
                          <a:ea typeface="PMingLiU"/>
                          <a:cs typeface="Times New Roman"/>
                        </a:rPr>
                        <a:t>d</a:t>
                      </a:r>
                      <a:r>
                        <a:rPr lang="fr-CH" sz="1300" dirty="0" err="1" smtClean="0">
                          <a:latin typeface="Times New Roman"/>
                          <a:ea typeface="PMingLiU"/>
                          <a:cs typeface="Times New Roman"/>
                        </a:rPr>
                        <a:t>iffusivity</a:t>
                      </a:r>
                      <a:endParaRPr lang="fr-CH" sz="1300" dirty="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a:latin typeface="Symbol"/>
                          <a:ea typeface="PMingLiU"/>
                          <a:cs typeface="Times New Roman"/>
                        </a:rPr>
                        <a:t>k</a:t>
                      </a:r>
                      <a:endParaRPr lang="fr-CH" sz="130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a:latin typeface="Times New Roman"/>
                          <a:ea typeface="PMingLiU"/>
                          <a:cs typeface="Times New Roman"/>
                        </a:rPr>
                        <a:t>10</a:t>
                      </a:r>
                      <a:r>
                        <a:rPr lang="fr-CH" sz="1300" baseline="30000">
                          <a:latin typeface="Times New Roman"/>
                          <a:ea typeface="PMingLiU"/>
                          <a:cs typeface="Times New Roman"/>
                        </a:rPr>
                        <a:t>-6</a:t>
                      </a:r>
                      <a:endParaRPr lang="fr-CH" sz="130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a:latin typeface="Times New Roman"/>
                          <a:ea typeface="PMingLiU"/>
                          <a:cs typeface="Times New Roman"/>
                        </a:rPr>
                        <a:t>m</a:t>
                      </a:r>
                      <a:r>
                        <a:rPr lang="fr-CH" sz="1300" baseline="30000">
                          <a:latin typeface="Times New Roman"/>
                          <a:ea typeface="PMingLiU"/>
                          <a:cs typeface="Times New Roman"/>
                        </a:rPr>
                        <a:t>2</a:t>
                      </a:r>
                      <a:r>
                        <a:rPr lang="fr-CH" sz="1300">
                          <a:latin typeface="Times New Roman"/>
                          <a:ea typeface="PMingLiU"/>
                          <a:cs typeface="Times New Roman"/>
                        </a:rPr>
                        <a:t>/s</a:t>
                      </a:r>
                      <a:endParaRPr lang="fr-CH" sz="1300">
                        <a:latin typeface="Calibri"/>
                        <a:ea typeface="PMingLiU"/>
                        <a:cs typeface="Times New Roman"/>
                      </a:endParaRPr>
                    </a:p>
                  </a:txBody>
                  <a:tcPr marL="77837" marR="77837" marT="0" marB="0">
                    <a:lnL>
                      <a:noFill/>
                    </a:lnL>
                    <a:lnR>
                      <a:noFill/>
                    </a:lnR>
                    <a:lnT>
                      <a:noFill/>
                    </a:lnT>
                    <a:lnB>
                      <a:noFill/>
                    </a:lnB>
                  </a:tcPr>
                </a:tc>
              </a:tr>
              <a:tr h="233680">
                <a:tc>
                  <a:txBody>
                    <a:bodyPr/>
                    <a:lstStyle/>
                    <a:p>
                      <a:pPr algn="just">
                        <a:lnSpc>
                          <a:spcPct val="115000"/>
                        </a:lnSpc>
                        <a:spcAft>
                          <a:spcPts val="0"/>
                        </a:spcAft>
                        <a:tabLst>
                          <a:tab pos="180340" algn="l"/>
                        </a:tabLst>
                      </a:pPr>
                      <a:r>
                        <a:rPr lang="fr-CH" sz="1300" dirty="0" err="1" smtClean="0">
                          <a:latin typeface="Times New Roman"/>
                          <a:ea typeface="PMingLiU"/>
                          <a:cs typeface="Times New Roman"/>
                        </a:rPr>
                        <a:t>Density</a:t>
                      </a:r>
                      <a:endParaRPr lang="fr-CH" sz="1300" dirty="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dirty="0">
                          <a:latin typeface="Symbol"/>
                          <a:ea typeface="PMingLiU"/>
                          <a:cs typeface="Times New Roman"/>
                        </a:rPr>
                        <a:t>r</a:t>
                      </a:r>
                      <a:r>
                        <a:rPr lang="fr-CH" sz="1300" baseline="-25000" dirty="0">
                          <a:latin typeface="Symbol"/>
                          <a:ea typeface="PMingLiU"/>
                          <a:cs typeface="Times New Roman"/>
                        </a:rPr>
                        <a:t>0</a:t>
                      </a:r>
                      <a:endParaRPr lang="fr-CH" sz="1300" dirty="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a:latin typeface="Times New Roman"/>
                          <a:ea typeface="PMingLiU"/>
                          <a:cs typeface="Times New Roman"/>
                        </a:rPr>
                        <a:t>3500</a:t>
                      </a:r>
                      <a:endParaRPr lang="fr-CH" sz="130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a:latin typeface="Times New Roman"/>
                          <a:ea typeface="PMingLiU"/>
                          <a:cs typeface="Times New Roman"/>
                        </a:rPr>
                        <a:t>kg/m</a:t>
                      </a:r>
                      <a:r>
                        <a:rPr lang="fr-CH" sz="1300" baseline="30000">
                          <a:latin typeface="Times New Roman"/>
                          <a:ea typeface="PMingLiU"/>
                          <a:cs typeface="Times New Roman"/>
                        </a:rPr>
                        <a:t>3</a:t>
                      </a:r>
                      <a:endParaRPr lang="fr-CH" sz="1300">
                        <a:latin typeface="Calibri"/>
                        <a:ea typeface="PMingLiU"/>
                        <a:cs typeface="Times New Roman"/>
                      </a:endParaRPr>
                    </a:p>
                  </a:txBody>
                  <a:tcPr marL="77837" marR="77837" marT="0" marB="0">
                    <a:lnL>
                      <a:noFill/>
                    </a:lnL>
                    <a:lnR>
                      <a:noFill/>
                    </a:lnR>
                    <a:lnT>
                      <a:noFill/>
                    </a:lnT>
                    <a:lnB>
                      <a:noFill/>
                    </a:lnB>
                  </a:tcPr>
                </a:tc>
              </a:tr>
              <a:tr h="233680">
                <a:tc>
                  <a:txBody>
                    <a:bodyPr/>
                    <a:lstStyle/>
                    <a:p>
                      <a:pPr algn="just">
                        <a:lnSpc>
                          <a:spcPct val="115000"/>
                        </a:lnSpc>
                        <a:spcAft>
                          <a:spcPts val="0"/>
                        </a:spcAft>
                        <a:tabLst>
                          <a:tab pos="180340" algn="l"/>
                        </a:tabLst>
                      </a:pPr>
                      <a:r>
                        <a:rPr lang="fr-CH" sz="1300" dirty="0" err="1" smtClean="0">
                          <a:latin typeface="Times New Roman"/>
                          <a:ea typeface="PMingLiU"/>
                          <a:cs typeface="Times New Roman"/>
                        </a:rPr>
                        <a:t>Viscosity</a:t>
                      </a:r>
                      <a:endParaRPr lang="fr-CH" sz="1300" dirty="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a:latin typeface="Symbol"/>
                          <a:ea typeface="PMingLiU"/>
                          <a:cs typeface="Times New Roman"/>
                        </a:rPr>
                        <a:t>h</a:t>
                      </a:r>
                      <a:r>
                        <a:rPr lang="fr-CH" sz="1300" baseline="-25000">
                          <a:latin typeface="Symbol"/>
                          <a:ea typeface="PMingLiU"/>
                          <a:cs typeface="Times New Roman"/>
                        </a:rPr>
                        <a:t>0</a:t>
                      </a:r>
                      <a:endParaRPr lang="fr-CH" sz="130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dirty="0">
                          <a:latin typeface="Times New Roman"/>
                          <a:ea typeface="PMingLiU"/>
                          <a:cs typeface="Times New Roman"/>
                        </a:rPr>
                        <a:t>5.0×10</a:t>
                      </a:r>
                      <a:r>
                        <a:rPr lang="fr-CH" sz="1300" baseline="30000" dirty="0">
                          <a:latin typeface="Times New Roman"/>
                          <a:ea typeface="PMingLiU"/>
                          <a:cs typeface="Times New Roman"/>
                        </a:rPr>
                        <a:t>21</a:t>
                      </a:r>
                      <a:endParaRPr lang="fr-CH" sz="1300" dirty="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a:latin typeface="Times New Roman"/>
                          <a:ea typeface="PMingLiU"/>
                          <a:cs typeface="Times New Roman"/>
                        </a:rPr>
                        <a:t>Pas</a:t>
                      </a:r>
                      <a:endParaRPr lang="fr-CH" sz="1300">
                        <a:latin typeface="Calibri"/>
                        <a:ea typeface="PMingLiU"/>
                        <a:cs typeface="Times New Roman"/>
                      </a:endParaRPr>
                    </a:p>
                  </a:txBody>
                  <a:tcPr marL="77837" marR="77837" marT="0" marB="0">
                    <a:lnL>
                      <a:noFill/>
                    </a:lnL>
                    <a:lnR>
                      <a:noFill/>
                    </a:lnR>
                    <a:lnT>
                      <a:noFill/>
                    </a:lnT>
                    <a:lnB>
                      <a:noFill/>
                    </a:lnB>
                  </a:tcPr>
                </a:tc>
              </a:tr>
              <a:tr h="233680">
                <a:tc>
                  <a:txBody>
                    <a:bodyPr/>
                    <a:lstStyle/>
                    <a:p>
                      <a:pPr algn="just">
                        <a:lnSpc>
                          <a:spcPct val="115000"/>
                        </a:lnSpc>
                        <a:spcAft>
                          <a:spcPts val="0"/>
                        </a:spcAft>
                        <a:tabLst>
                          <a:tab pos="180340" algn="l"/>
                        </a:tabLst>
                      </a:pPr>
                      <a:r>
                        <a:rPr lang="fr-CH" sz="1300" dirty="0" smtClean="0">
                          <a:latin typeface="Times New Roman"/>
                          <a:ea typeface="PMingLiU"/>
                          <a:cs typeface="Times New Roman"/>
                        </a:rPr>
                        <a:t>Time</a:t>
                      </a:r>
                      <a:endParaRPr lang="fr-CH" sz="1300" dirty="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i="1" dirty="0">
                          <a:latin typeface="Times New Roman"/>
                          <a:ea typeface="PMingLiU"/>
                          <a:cs typeface="Times New Roman"/>
                        </a:rPr>
                        <a:t>b</a:t>
                      </a:r>
                      <a:r>
                        <a:rPr lang="fr-CH" sz="1300" i="1" baseline="30000" dirty="0">
                          <a:latin typeface="Times New Roman"/>
                          <a:ea typeface="PMingLiU"/>
                          <a:cs typeface="Times New Roman"/>
                        </a:rPr>
                        <a:t>2</a:t>
                      </a:r>
                      <a:r>
                        <a:rPr lang="fr-CH" sz="1300" i="1" dirty="0">
                          <a:latin typeface="Times New Roman"/>
                          <a:ea typeface="PMingLiU"/>
                          <a:cs typeface="Times New Roman"/>
                        </a:rPr>
                        <a:t>/</a:t>
                      </a:r>
                      <a:r>
                        <a:rPr lang="fr-CH" sz="1300" dirty="0">
                          <a:latin typeface="Symbol"/>
                          <a:ea typeface="PMingLiU"/>
                          <a:cs typeface="Times New Roman"/>
                        </a:rPr>
                        <a:t>k</a:t>
                      </a:r>
                      <a:endParaRPr lang="fr-CH" sz="1300" dirty="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dirty="0">
                          <a:latin typeface="Times New Roman"/>
                          <a:ea typeface="PMingLiU"/>
                          <a:cs typeface="Times New Roman"/>
                        </a:rPr>
                        <a:t>2.6×10</a:t>
                      </a:r>
                      <a:r>
                        <a:rPr lang="fr-CH" sz="1300" baseline="30000" dirty="0">
                          <a:latin typeface="Times New Roman"/>
                          <a:ea typeface="PMingLiU"/>
                          <a:cs typeface="Times New Roman"/>
                        </a:rPr>
                        <a:t>11</a:t>
                      </a:r>
                      <a:endParaRPr lang="fr-CH" sz="1300" dirty="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a:latin typeface="Times New Roman"/>
                          <a:ea typeface="PMingLiU"/>
                          <a:cs typeface="Times New Roman"/>
                        </a:rPr>
                        <a:t>an</a:t>
                      </a:r>
                      <a:endParaRPr lang="fr-CH" sz="1300">
                        <a:latin typeface="Calibri"/>
                        <a:ea typeface="PMingLiU"/>
                        <a:cs typeface="Times New Roman"/>
                      </a:endParaRPr>
                    </a:p>
                  </a:txBody>
                  <a:tcPr marL="77837" marR="77837" marT="0" marB="0">
                    <a:lnL>
                      <a:noFill/>
                    </a:lnL>
                    <a:lnR>
                      <a:noFill/>
                    </a:lnR>
                    <a:lnT>
                      <a:noFill/>
                    </a:lnT>
                    <a:lnB>
                      <a:noFill/>
                    </a:lnB>
                  </a:tcPr>
                </a:tc>
              </a:tr>
              <a:tr h="233680">
                <a:tc>
                  <a:txBody>
                    <a:bodyPr/>
                    <a:lstStyle/>
                    <a:p>
                      <a:pPr algn="just">
                        <a:lnSpc>
                          <a:spcPct val="115000"/>
                        </a:lnSpc>
                        <a:spcAft>
                          <a:spcPts val="0"/>
                        </a:spcAft>
                        <a:tabLst>
                          <a:tab pos="180340" algn="l"/>
                        </a:tabLst>
                      </a:pPr>
                      <a:r>
                        <a:rPr lang="fr-CH" sz="1300" dirty="0" err="1" smtClean="0">
                          <a:latin typeface="Times New Roman"/>
                          <a:ea typeface="PMingLiU"/>
                          <a:cs typeface="Times New Roman"/>
                        </a:rPr>
                        <a:t>Velocity</a:t>
                      </a:r>
                      <a:endParaRPr lang="fr-CH" sz="1300" dirty="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dirty="0">
                          <a:latin typeface="Symbol"/>
                          <a:ea typeface="PMingLiU"/>
                          <a:cs typeface="Times New Roman"/>
                        </a:rPr>
                        <a:t>k</a:t>
                      </a:r>
                      <a:r>
                        <a:rPr lang="fr-CH" sz="1300" i="1" dirty="0">
                          <a:latin typeface="Times New Roman"/>
                          <a:ea typeface="PMingLiU"/>
                          <a:cs typeface="Times New Roman"/>
                        </a:rPr>
                        <a:t>/b</a:t>
                      </a:r>
                      <a:endParaRPr lang="fr-CH" sz="1300" dirty="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a:latin typeface="Times New Roman"/>
                          <a:ea typeface="PMingLiU"/>
                          <a:cs typeface="Times New Roman"/>
                        </a:rPr>
                        <a:t>1.1×10</a:t>
                      </a:r>
                      <a:r>
                        <a:rPr lang="fr-CH" sz="1300" baseline="30000">
                          <a:latin typeface="Times New Roman"/>
                          <a:ea typeface="PMingLiU"/>
                          <a:cs typeface="Times New Roman"/>
                        </a:rPr>
                        <a:t>-3</a:t>
                      </a:r>
                      <a:endParaRPr lang="fr-CH" sz="130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a:latin typeface="Times New Roman"/>
                          <a:ea typeface="PMingLiU"/>
                          <a:cs typeface="Times New Roman"/>
                        </a:rPr>
                        <a:t>cm/an</a:t>
                      </a:r>
                      <a:endParaRPr lang="fr-CH" sz="1300">
                        <a:latin typeface="Calibri"/>
                        <a:ea typeface="PMingLiU"/>
                        <a:cs typeface="Times New Roman"/>
                      </a:endParaRPr>
                    </a:p>
                  </a:txBody>
                  <a:tcPr marL="77837" marR="77837" marT="0" marB="0">
                    <a:lnL>
                      <a:noFill/>
                    </a:lnL>
                    <a:lnR>
                      <a:noFill/>
                    </a:lnR>
                    <a:lnT>
                      <a:noFill/>
                    </a:lnT>
                    <a:lnB>
                      <a:noFill/>
                    </a:lnB>
                  </a:tcPr>
                </a:tc>
              </a:tr>
              <a:tr h="233680">
                <a:tc>
                  <a:txBody>
                    <a:bodyPr/>
                    <a:lstStyle/>
                    <a:p>
                      <a:pPr algn="just">
                        <a:lnSpc>
                          <a:spcPct val="115000"/>
                        </a:lnSpc>
                        <a:spcAft>
                          <a:spcPts val="0"/>
                        </a:spcAft>
                        <a:tabLst>
                          <a:tab pos="180340" algn="l"/>
                        </a:tabLst>
                      </a:pPr>
                      <a:r>
                        <a:rPr lang="fr-CH" sz="1300" dirty="0" smtClean="0">
                          <a:latin typeface="Times New Roman"/>
                          <a:ea typeface="PMingLiU"/>
                          <a:cs typeface="Times New Roman"/>
                        </a:rPr>
                        <a:t>Stress/Pressure</a:t>
                      </a:r>
                      <a:endParaRPr lang="fr-CH" sz="1300" dirty="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a:latin typeface="Symbol"/>
                          <a:ea typeface="PMingLiU"/>
                          <a:cs typeface="Times New Roman"/>
                        </a:rPr>
                        <a:t>h</a:t>
                      </a:r>
                      <a:r>
                        <a:rPr lang="fr-CH" sz="1300" baseline="-25000">
                          <a:latin typeface="Symbol"/>
                          <a:ea typeface="PMingLiU"/>
                          <a:cs typeface="Times New Roman"/>
                        </a:rPr>
                        <a:t>0</a:t>
                      </a:r>
                      <a:r>
                        <a:rPr lang="fr-CH" sz="1300">
                          <a:latin typeface="Symbol"/>
                          <a:ea typeface="PMingLiU"/>
                          <a:cs typeface="Times New Roman"/>
                        </a:rPr>
                        <a:t>k</a:t>
                      </a:r>
                      <a:r>
                        <a:rPr lang="fr-CH" sz="1300" i="1">
                          <a:latin typeface="Times New Roman"/>
                          <a:ea typeface="PMingLiU"/>
                          <a:cs typeface="Times New Roman"/>
                        </a:rPr>
                        <a:t>/b</a:t>
                      </a:r>
                      <a:r>
                        <a:rPr lang="fr-CH" sz="1300" baseline="30000">
                          <a:latin typeface="Times New Roman"/>
                          <a:ea typeface="PMingLiU"/>
                          <a:cs typeface="Times New Roman"/>
                        </a:rPr>
                        <a:t>2</a:t>
                      </a:r>
                      <a:endParaRPr lang="fr-CH" sz="130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dirty="0">
                          <a:latin typeface="Times New Roman"/>
                          <a:ea typeface="PMingLiU"/>
                          <a:cs typeface="Times New Roman"/>
                        </a:rPr>
                        <a:t>6.0×10</a:t>
                      </a:r>
                      <a:r>
                        <a:rPr lang="fr-CH" sz="1300" baseline="30000" dirty="0">
                          <a:latin typeface="Times New Roman"/>
                          <a:ea typeface="PMingLiU"/>
                          <a:cs typeface="Times New Roman"/>
                        </a:rPr>
                        <a:t>2</a:t>
                      </a:r>
                      <a:endParaRPr lang="fr-CH" sz="1300" dirty="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a:latin typeface="Times New Roman"/>
                          <a:ea typeface="PMingLiU"/>
                          <a:cs typeface="Times New Roman"/>
                        </a:rPr>
                        <a:t>Pa</a:t>
                      </a:r>
                      <a:endParaRPr lang="fr-CH" sz="1300">
                        <a:latin typeface="Calibri"/>
                        <a:ea typeface="PMingLiU"/>
                        <a:cs typeface="Times New Roman"/>
                      </a:endParaRPr>
                    </a:p>
                  </a:txBody>
                  <a:tcPr marL="77837" marR="77837" marT="0" marB="0">
                    <a:lnL>
                      <a:noFill/>
                    </a:lnL>
                    <a:lnR>
                      <a:noFill/>
                    </a:lnR>
                    <a:lnT>
                      <a:noFill/>
                    </a:lnT>
                    <a:lnB>
                      <a:noFill/>
                    </a:lnB>
                  </a:tcPr>
                </a:tc>
              </a:tr>
              <a:tr h="233680">
                <a:tc>
                  <a:txBody>
                    <a:bodyPr/>
                    <a:lstStyle/>
                    <a:p>
                      <a:pPr algn="just">
                        <a:lnSpc>
                          <a:spcPct val="115000"/>
                        </a:lnSpc>
                        <a:spcAft>
                          <a:spcPts val="0"/>
                        </a:spcAft>
                        <a:tabLst>
                          <a:tab pos="180340" algn="l"/>
                        </a:tabLst>
                      </a:pPr>
                      <a:r>
                        <a:rPr lang="fr-CH" sz="1300" dirty="0" err="1" smtClean="0">
                          <a:latin typeface="Times New Roman"/>
                          <a:ea typeface="PMingLiU"/>
                          <a:cs typeface="Times New Roman"/>
                        </a:rPr>
                        <a:t>Viscous</a:t>
                      </a:r>
                      <a:r>
                        <a:rPr lang="fr-CH" sz="1300" dirty="0" smtClean="0">
                          <a:latin typeface="Times New Roman"/>
                          <a:ea typeface="PMingLiU"/>
                          <a:cs typeface="Times New Roman"/>
                        </a:rPr>
                        <a:t> force</a:t>
                      </a:r>
                      <a:endParaRPr lang="fr-CH" sz="1300" dirty="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a:latin typeface="Symbol"/>
                          <a:ea typeface="PMingLiU"/>
                          <a:cs typeface="Times New Roman"/>
                        </a:rPr>
                        <a:t>h</a:t>
                      </a:r>
                      <a:r>
                        <a:rPr lang="fr-CH" sz="1300" baseline="-25000">
                          <a:latin typeface="Symbol"/>
                          <a:ea typeface="PMingLiU"/>
                          <a:cs typeface="Times New Roman"/>
                        </a:rPr>
                        <a:t>0</a:t>
                      </a:r>
                      <a:r>
                        <a:rPr lang="fr-CH" sz="1300">
                          <a:latin typeface="Symbol"/>
                          <a:ea typeface="PMingLiU"/>
                          <a:cs typeface="Times New Roman"/>
                        </a:rPr>
                        <a:t>k</a:t>
                      </a:r>
                      <a:r>
                        <a:rPr lang="fr-CH" sz="1300" i="1">
                          <a:latin typeface="Times New Roman"/>
                          <a:ea typeface="PMingLiU"/>
                          <a:cs typeface="Times New Roman"/>
                        </a:rPr>
                        <a:t>/b</a:t>
                      </a:r>
                      <a:r>
                        <a:rPr lang="fr-CH" sz="1300" baseline="30000">
                          <a:latin typeface="Times New Roman"/>
                          <a:ea typeface="PMingLiU"/>
                          <a:cs typeface="Times New Roman"/>
                        </a:rPr>
                        <a:t>3</a:t>
                      </a:r>
                      <a:endParaRPr lang="fr-CH" sz="130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dirty="0">
                          <a:latin typeface="Times New Roman"/>
                          <a:ea typeface="PMingLiU"/>
                          <a:cs typeface="Times New Roman"/>
                        </a:rPr>
                        <a:t>2.1×10</a:t>
                      </a:r>
                      <a:r>
                        <a:rPr lang="fr-CH" sz="1300" baseline="30000" dirty="0">
                          <a:latin typeface="Times New Roman"/>
                          <a:ea typeface="PMingLiU"/>
                          <a:cs typeface="Times New Roman"/>
                        </a:rPr>
                        <a:t>-4</a:t>
                      </a:r>
                      <a:endParaRPr lang="fr-CH" sz="1300" dirty="0">
                        <a:latin typeface="Calibri"/>
                        <a:ea typeface="PMingLiU"/>
                        <a:cs typeface="Times New Roman"/>
                      </a:endParaRPr>
                    </a:p>
                  </a:txBody>
                  <a:tcPr marL="77837" marR="77837" marT="0" marB="0">
                    <a:lnL>
                      <a:noFill/>
                    </a:lnL>
                    <a:lnR>
                      <a:noFill/>
                    </a:lnR>
                    <a:lnT>
                      <a:noFill/>
                    </a:lnT>
                    <a:lnB>
                      <a:noFill/>
                    </a:lnB>
                  </a:tcPr>
                </a:tc>
                <a:tc>
                  <a:txBody>
                    <a:bodyPr/>
                    <a:lstStyle/>
                    <a:p>
                      <a:pPr algn="just">
                        <a:lnSpc>
                          <a:spcPct val="115000"/>
                        </a:lnSpc>
                        <a:spcAft>
                          <a:spcPts val="0"/>
                        </a:spcAft>
                        <a:tabLst>
                          <a:tab pos="180340" algn="l"/>
                        </a:tabLst>
                      </a:pPr>
                      <a:r>
                        <a:rPr lang="fr-CH" sz="1300">
                          <a:latin typeface="Times New Roman"/>
                          <a:ea typeface="PMingLiU"/>
                          <a:cs typeface="Times New Roman"/>
                        </a:rPr>
                        <a:t>N</a:t>
                      </a:r>
                      <a:endParaRPr lang="fr-CH" sz="1300">
                        <a:latin typeface="Calibri"/>
                        <a:ea typeface="PMingLiU"/>
                        <a:cs typeface="Times New Roman"/>
                      </a:endParaRPr>
                    </a:p>
                  </a:txBody>
                  <a:tcPr marL="77837" marR="77837" marT="0" marB="0">
                    <a:lnL>
                      <a:noFill/>
                    </a:lnL>
                    <a:lnR>
                      <a:noFill/>
                    </a:lnR>
                    <a:lnT>
                      <a:noFill/>
                    </a:lnT>
                    <a:lnB>
                      <a:noFill/>
                    </a:lnB>
                  </a:tcPr>
                </a:tc>
              </a:tr>
              <a:tr h="233680">
                <a:tc>
                  <a:txBody>
                    <a:bodyPr/>
                    <a:lstStyle/>
                    <a:p>
                      <a:pPr algn="just">
                        <a:lnSpc>
                          <a:spcPct val="115000"/>
                        </a:lnSpc>
                        <a:spcAft>
                          <a:spcPts val="600"/>
                        </a:spcAft>
                        <a:tabLst>
                          <a:tab pos="180340" algn="l"/>
                        </a:tabLst>
                      </a:pPr>
                      <a:r>
                        <a:rPr lang="fr-CH" sz="1300" dirty="0" err="1" smtClean="0">
                          <a:latin typeface="Times New Roman"/>
                          <a:ea typeface="PMingLiU"/>
                          <a:cs typeface="Times New Roman"/>
                        </a:rPr>
                        <a:t>Temperature</a:t>
                      </a:r>
                      <a:endParaRPr lang="fr-CH" sz="1300" dirty="0">
                        <a:latin typeface="Calibri"/>
                        <a:ea typeface="PMingLiU"/>
                        <a:cs typeface="Times New Roman"/>
                      </a:endParaRPr>
                    </a:p>
                  </a:txBody>
                  <a:tcPr marL="77837" marR="7783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180340" algn="l"/>
                        </a:tabLst>
                      </a:pPr>
                      <a:r>
                        <a:rPr lang="fr-CH" sz="1300">
                          <a:latin typeface="Symbol"/>
                          <a:ea typeface="PMingLiU"/>
                          <a:cs typeface="Times New Roman"/>
                        </a:rPr>
                        <a:t>D</a:t>
                      </a:r>
                      <a:r>
                        <a:rPr lang="fr-CH" sz="1300" i="1">
                          <a:latin typeface="Times New Roman"/>
                          <a:ea typeface="PMingLiU"/>
                          <a:cs typeface="Times New Roman"/>
                        </a:rPr>
                        <a:t>T</a:t>
                      </a:r>
                      <a:endParaRPr lang="fr-CH" sz="1300">
                        <a:latin typeface="Calibri"/>
                        <a:ea typeface="PMingLiU"/>
                        <a:cs typeface="Times New Roman"/>
                      </a:endParaRPr>
                    </a:p>
                  </a:txBody>
                  <a:tcPr marL="77837" marR="7783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180340" algn="l"/>
                        </a:tabLst>
                      </a:pPr>
                      <a:r>
                        <a:rPr lang="fr-CH" sz="1300">
                          <a:latin typeface="Times New Roman"/>
                          <a:ea typeface="PMingLiU"/>
                          <a:cs typeface="Times New Roman"/>
                        </a:rPr>
                        <a:t>2500</a:t>
                      </a:r>
                      <a:endParaRPr lang="fr-CH" sz="1300">
                        <a:latin typeface="Calibri"/>
                        <a:ea typeface="PMingLiU"/>
                        <a:cs typeface="Times New Roman"/>
                      </a:endParaRPr>
                    </a:p>
                  </a:txBody>
                  <a:tcPr marL="77837" marR="7783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tabLst>
                          <a:tab pos="180340" algn="l"/>
                        </a:tabLst>
                      </a:pPr>
                      <a:r>
                        <a:rPr lang="fr-CH" sz="1300" dirty="0">
                          <a:latin typeface="Times New Roman"/>
                          <a:ea typeface="PMingLiU"/>
                          <a:cs typeface="Times New Roman"/>
                        </a:rPr>
                        <a:t>K</a:t>
                      </a:r>
                      <a:endParaRPr lang="fr-CH" sz="1300" dirty="0">
                        <a:latin typeface="Calibri"/>
                        <a:ea typeface="PMingLiU"/>
                        <a:cs typeface="Times New Roman"/>
                      </a:endParaRPr>
                    </a:p>
                  </a:txBody>
                  <a:tcPr marL="77837" marR="77837"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279559"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Text Box 6"/>
          <p:cNvSpPr txBox="1">
            <a:spLocks noChangeArrowheads="1"/>
          </p:cNvSpPr>
          <p:nvPr/>
        </p:nvSpPr>
        <p:spPr bwMode="auto">
          <a:xfrm>
            <a:off x="179512" y="5319499"/>
            <a:ext cx="8784976" cy="1061829"/>
          </a:xfrm>
          <a:prstGeom prst="rect">
            <a:avLst/>
          </a:prstGeom>
          <a:noFill/>
          <a:ln w="9525">
            <a:noFill/>
            <a:miter lim="800000"/>
            <a:headEnd/>
            <a:tailEnd/>
          </a:ln>
          <a:effectLst/>
        </p:spPr>
        <p:txBody>
          <a:bodyPr wrap="square">
            <a:spAutoFit/>
          </a:bodyPr>
          <a:lstStyle/>
          <a:p>
            <a:pPr algn="just">
              <a:spcBef>
                <a:spcPct val="50000"/>
              </a:spcBef>
            </a:pPr>
            <a:r>
              <a:rPr lang="en-US" sz="1100" dirty="0" smtClean="0">
                <a:latin typeface="Wingdings" pitchFamily="2" charset="2"/>
                <a:cs typeface="Arial" pitchFamily="34" charset="0"/>
              </a:rPr>
              <a:t>l</a:t>
            </a:r>
            <a:r>
              <a:rPr lang="en-US" sz="1100" dirty="0" smtClean="0">
                <a:latin typeface="Arial" pitchFamily="34" charset="0"/>
                <a:cs typeface="Arial" pitchFamily="34" charset="0"/>
              </a:rPr>
              <a:t>  </a:t>
            </a:r>
            <a:r>
              <a:rPr lang="en-US" dirty="0" smtClean="0">
                <a:solidFill>
                  <a:srgbClr val="003366"/>
                </a:solidFill>
                <a:latin typeface="Arial" pitchFamily="34" charset="0"/>
                <a:cs typeface="Arial" pitchFamily="34" charset="0"/>
              </a:rPr>
              <a:t>Allows the generalization of one particular calculation to all systems having the same characteristic property </a:t>
            </a:r>
            <a:r>
              <a:rPr lang="en-US" sz="1800" dirty="0" smtClean="0">
                <a:solidFill>
                  <a:srgbClr val="003366"/>
                </a:solidFill>
                <a:latin typeface="Arial" pitchFamily="34" charset="0"/>
                <a:cs typeface="Arial" pitchFamily="34" charset="0"/>
              </a:rPr>
              <a:t>(</a:t>
            </a:r>
            <a:r>
              <a:rPr lang="en-US" sz="1800" i="1" dirty="0" smtClean="0">
                <a:solidFill>
                  <a:srgbClr val="003366"/>
                </a:solidFill>
                <a:latin typeface="Arial" pitchFamily="34" charset="0"/>
                <a:cs typeface="Arial" pitchFamily="34" charset="0"/>
              </a:rPr>
              <a:t>e.g.</a:t>
            </a:r>
            <a:r>
              <a:rPr lang="en-US" sz="1800" dirty="0" smtClean="0">
                <a:solidFill>
                  <a:srgbClr val="003366"/>
                </a:solidFill>
                <a:latin typeface="Arial" pitchFamily="34" charset="0"/>
                <a:cs typeface="Arial" pitchFamily="34" charset="0"/>
              </a:rPr>
              <a:t>, same Rayleigh number).</a:t>
            </a:r>
          </a:p>
          <a:p>
            <a:pPr algn="just">
              <a:spcBef>
                <a:spcPct val="50000"/>
              </a:spcBef>
            </a:pPr>
            <a:r>
              <a:rPr lang="en-US" sz="1100" dirty="0" smtClean="0">
                <a:latin typeface="Wingdings" pitchFamily="2" charset="2"/>
                <a:cs typeface="Arial" pitchFamily="34" charset="0"/>
              </a:rPr>
              <a:t>l</a:t>
            </a:r>
            <a:r>
              <a:rPr lang="en-US" sz="1600" dirty="0" smtClean="0">
                <a:solidFill>
                  <a:srgbClr val="003366"/>
                </a:solidFill>
                <a:latin typeface="Arial" pitchFamily="34" charset="0"/>
                <a:cs typeface="Arial" pitchFamily="34" charset="0"/>
              </a:rPr>
              <a:t> </a:t>
            </a:r>
            <a:r>
              <a:rPr lang="en-US" sz="1800" dirty="0" smtClean="0">
                <a:solidFill>
                  <a:srgbClr val="003366"/>
                </a:solidFill>
                <a:latin typeface="Arial" pitchFamily="34" charset="0"/>
                <a:cs typeface="Arial" pitchFamily="34" charset="0"/>
              </a:rPr>
              <a:t>Numerical values are smaller, which minimizes the risk of calculation errors. </a:t>
            </a:r>
          </a:p>
        </p:txBody>
      </p:sp>
      <p:sp>
        <p:nvSpPr>
          <p:cNvPr id="28" name="Rectangle 27"/>
          <p:cNvSpPr/>
          <p:nvPr/>
        </p:nvSpPr>
        <p:spPr>
          <a:xfrm>
            <a:off x="539552" y="2732727"/>
            <a:ext cx="1872208" cy="1200329"/>
          </a:xfrm>
          <a:prstGeom prst="rect">
            <a:avLst/>
          </a:prstGeom>
        </p:spPr>
        <p:txBody>
          <a:bodyPr wrap="square">
            <a:spAutoFit/>
          </a:bodyPr>
          <a:lstStyle/>
          <a:p>
            <a:pPr algn="just">
              <a:spcBef>
                <a:spcPct val="50000"/>
              </a:spcBef>
            </a:pPr>
            <a:r>
              <a:rPr lang="en-US" sz="1800" i="1" dirty="0" smtClean="0">
                <a:solidFill>
                  <a:srgbClr val="002060"/>
                </a:solidFill>
                <a:latin typeface="Arial" pitchFamily="34" charset="0"/>
                <a:cs typeface="Arial" pitchFamily="34" charset="0"/>
              </a:rPr>
              <a:t>x = </a:t>
            </a:r>
            <a:r>
              <a:rPr lang="en-US" sz="1800" i="1" dirty="0" err="1" smtClean="0">
                <a:solidFill>
                  <a:srgbClr val="002060"/>
                </a:solidFill>
                <a:latin typeface="Arial" pitchFamily="34" charset="0"/>
                <a:cs typeface="Arial" pitchFamily="34" charset="0"/>
              </a:rPr>
              <a:t>bx</a:t>
            </a:r>
            <a:r>
              <a:rPr lang="en-US" sz="1800" i="1" dirty="0" smtClean="0">
                <a:solidFill>
                  <a:srgbClr val="002060"/>
                </a:solidFill>
                <a:latin typeface="Arial" pitchFamily="34" charset="0"/>
                <a:cs typeface="Arial" pitchFamily="34" charset="0"/>
              </a:rPr>
              <a:t>’         </a:t>
            </a:r>
          </a:p>
          <a:p>
            <a:pPr algn="just">
              <a:spcBef>
                <a:spcPct val="50000"/>
              </a:spcBef>
            </a:pPr>
            <a:r>
              <a:rPr lang="en-US" sz="1800" i="1" dirty="0" smtClean="0">
                <a:solidFill>
                  <a:srgbClr val="002060"/>
                </a:solidFill>
                <a:latin typeface="Arial" pitchFamily="34" charset="0"/>
                <a:cs typeface="Arial" pitchFamily="34" charset="0"/>
              </a:rPr>
              <a:t>u = (</a:t>
            </a:r>
            <a:r>
              <a:rPr lang="en-US" sz="1800" i="1" dirty="0" smtClean="0">
                <a:solidFill>
                  <a:srgbClr val="002060"/>
                </a:solidFill>
                <a:latin typeface="Symbol" pitchFamily="18" charset="2"/>
                <a:cs typeface="Arial" pitchFamily="34" charset="0"/>
              </a:rPr>
              <a:t>k</a:t>
            </a:r>
            <a:r>
              <a:rPr lang="en-US" sz="1800" i="1" dirty="0" smtClean="0">
                <a:solidFill>
                  <a:srgbClr val="002060"/>
                </a:solidFill>
                <a:latin typeface="Arial" pitchFamily="34" charset="0"/>
                <a:cs typeface="Arial" pitchFamily="34" charset="0"/>
              </a:rPr>
              <a:t>/b)u’       </a:t>
            </a:r>
          </a:p>
          <a:p>
            <a:pPr algn="just">
              <a:spcBef>
                <a:spcPct val="50000"/>
              </a:spcBef>
            </a:pPr>
            <a:r>
              <a:rPr lang="en-US" sz="1800" i="1" dirty="0" smtClean="0">
                <a:solidFill>
                  <a:srgbClr val="002060"/>
                </a:solidFill>
                <a:latin typeface="Arial" pitchFamily="34" charset="0"/>
                <a:cs typeface="Arial" pitchFamily="34" charset="0"/>
              </a:rPr>
              <a:t>t = (b</a:t>
            </a:r>
            <a:r>
              <a:rPr lang="en-US" sz="1800" i="1" baseline="30000" dirty="0" smtClean="0">
                <a:solidFill>
                  <a:srgbClr val="002060"/>
                </a:solidFill>
                <a:latin typeface="Arial" pitchFamily="34" charset="0"/>
                <a:cs typeface="Arial" pitchFamily="34" charset="0"/>
              </a:rPr>
              <a:t>2</a:t>
            </a:r>
            <a:r>
              <a:rPr lang="en-US" sz="1800" i="1" dirty="0" smtClean="0">
                <a:solidFill>
                  <a:srgbClr val="002060"/>
                </a:solidFill>
                <a:latin typeface="Arial" pitchFamily="34" charset="0"/>
                <a:cs typeface="Arial" pitchFamily="34" charset="0"/>
              </a:rPr>
              <a:t>/</a:t>
            </a:r>
            <a:r>
              <a:rPr lang="en-US" sz="1800" i="1" dirty="0" smtClean="0">
                <a:solidFill>
                  <a:srgbClr val="002060"/>
                </a:solidFill>
                <a:latin typeface="Symbol" pitchFamily="18" charset="2"/>
                <a:cs typeface="Arial" pitchFamily="34" charset="0"/>
              </a:rPr>
              <a:t>k</a:t>
            </a:r>
            <a:r>
              <a:rPr lang="en-US" sz="1800" i="1" dirty="0" smtClean="0">
                <a:solidFill>
                  <a:srgbClr val="002060"/>
                </a:solidFill>
                <a:latin typeface="Arial" pitchFamily="34" charset="0"/>
                <a:cs typeface="Arial" pitchFamily="34" charset="0"/>
              </a:rPr>
              <a:t>)t’ </a:t>
            </a:r>
            <a:endParaRPr lang="en-US" sz="1800" dirty="0" smtClean="0">
              <a:solidFill>
                <a:srgbClr val="002060"/>
              </a:solidFill>
              <a:latin typeface="Arial" pitchFamily="34" charset="0"/>
              <a:cs typeface="Arial" pitchFamily="34" charset="0"/>
            </a:endParaRPr>
          </a:p>
        </p:txBody>
      </p:sp>
      <p:sp>
        <p:nvSpPr>
          <p:cNvPr id="29" name="Text Box 6"/>
          <p:cNvSpPr txBox="1">
            <a:spLocks noChangeArrowheads="1"/>
          </p:cNvSpPr>
          <p:nvPr/>
        </p:nvSpPr>
        <p:spPr bwMode="auto">
          <a:xfrm>
            <a:off x="107504" y="1556792"/>
            <a:ext cx="8820472" cy="646331"/>
          </a:xfrm>
          <a:prstGeom prst="rect">
            <a:avLst/>
          </a:prstGeom>
          <a:noFill/>
          <a:ln w="9525">
            <a:noFill/>
            <a:miter lim="800000"/>
            <a:headEnd/>
            <a:tailEnd/>
          </a:ln>
          <a:effectLst/>
        </p:spPr>
        <p:txBody>
          <a:bodyPr wrap="square">
            <a:spAutoFit/>
          </a:bodyPr>
          <a:lstStyle/>
          <a:p>
            <a:pPr algn="just">
              <a:spcBef>
                <a:spcPct val="50000"/>
              </a:spcBef>
            </a:pPr>
            <a:r>
              <a:rPr lang="en-US" sz="1100" dirty="0" smtClean="0">
                <a:latin typeface="Wingdings" pitchFamily="2" charset="2"/>
                <a:cs typeface="Arial" pitchFamily="34" charset="0"/>
              </a:rPr>
              <a:t>l</a:t>
            </a:r>
            <a:r>
              <a:rPr lang="en-US" sz="1800" dirty="0" smtClean="0">
                <a:solidFill>
                  <a:srgbClr val="002060"/>
                </a:solidFill>
                <a:latin typeface="Arial" pitchFamily="34" charset="0"/>
                <a:cs typeface="Arial" pitchFamily="34" charset="0"/>
              </a:rPr>
              <a:t> Characteristic non-dimensional numbers are defined (</a:t>
            </a:r>
            <a:r>
              <a:rPr lang="en-US" sz="1800" i="1" dirty="0" smtClean="0">
                <a:solidFill>
                  <a:srgbClr val="002060"/>
                </a:solidFill>
                <a:latin typeface="Arial" pitchFamily="34" charset="0"/>
                <a:cs typeface="Arial" pitchFamily="34" charset="0"/>
              </a:rPr>
              <a:t>e.g.</a:t>
            </a:r>
            <a:r>
              <a:rPr lang="en-US" sz="1800" dirty="0" smtClean="0">
                <a:solidFill>
                  <a:srgbClr val="002060"/>
                </a:solidFill>
                <a:latin typeface="Arial" pitchFamily="34" charset="0"/>
                <a:cs typeface="Arial" pitchFamily="34" charset="0"/>
              </a:rPr>
              <a:t>, Rayleigh, </a:t>
            </a:r>
            <a:r>
              <a:rPr lang="en-US" sz="1800" dirty="0" err="1" smtClean="0">
                <a:solidFill>
                  <a:srgbClr val="002060"/>
                </a:solidFill>
                <a:latin typeface="Arial" pitchFamily="34" charset="0"/>
                <a:cs typeface="Arial" pitchFamily="34" charset="0"/>
              </a:rPr>
              <a:t>Prandtl</a:t>
            </a:r>
            <a:r>
              <a:rPr lang="en-US" sz="1800" dirty="0" smtClean="0">
                <a:solidFill>
                  <a:srgbClr val="002060"/>
                </a:solidFill>
                <a:latin typeface="Arial" pitchFamily="34" charset="0"/>
                <a:cs typeface="Arial" pitchFamily="34" charset="0"/>
              </a:rPr>
              <a:t>, Reynolds, …).</a:t>
            </a:r>
            <a:endParaRPr lang="en-US" sz="1600"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02231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4" name="Title 6"/>
          <p:cNvSpPr>
            <a:spLocks noGrp="1"/>
          </p:cNvSpPr>
          <p:nvPr>
            <p:ph type="title"/>
          </p:nvPr>
        </p:nvSpPr>
        <p:spPr>
          <a:xfrm>
            <a:off x="214282" y="142828"/>
            <a:ext cx="5272118" cy="489790"/>
          </a:xfrm>
        </p:spPr>
        <p:txBody>
          <a:bodyPr>
            <a:noAutofit/>
          </a:bodyPr>
          <a:lstStyle/>
          <a:p>
            <a:pPr algn="l"/>
            <a:r>
              <a:rPr lang="fr-CH" sz="3600" dirty="0" err="1" smtClean="0">
                <a:solidFill>
                  <a:schemeClr val="bg1"/>
                </a:solidFill>
                <a:cs typeface="Arial" pitchFamily="34" charset="0"/>
              </a:rPr>
              <a:t>Deformation</a:t>
            </a:r>
            <a:r>
              <a:rPr lang="fr-CH" sz="3600" dirty="0" smtClean="0">
                <a:solidFill>
                  <a:schemeClr val="bg1"/>
                </a:solidFill>
                <a:cs typeface="Arial" pitchFamily="34" charset="0"/>
              </a:rPr>
              <a:t> (</a:t>
            </a:r>
            <a:r>
              <a:rPr lang="fr-CH" sz="3600" dirty="0" err="1" smtClean="0">
                <a:solidFill>
                  <a:schemeClr val="bg1"/>
                </a:solidFill>
                <a:cs typeface="Arial" pitchFamily="34" charset="0"/>
              </a:rPr>
              <a:t>strain</a:t>
            </a:r>
            <a:r>
              <a:rPr lang="fr-CH" sz="3600" dirty="0" smtClean="0">
                <a:solidFill>
                  <a:schemeClr val="bg1"/>
                </a:solidFill>
                <a:cs typeface="Arial" pitchFamily="34" charset="0"/>
              </a:rPr>
              <a:t>)</a:t>
            </a:r>
            <a:endParaRPr lang="fr-CH" sz="3200" i="1" dirty="0">
              <a:solidFill>
                <a:schemeClr val="bg1"/>
              </a:solidFill>
              <a:cs typeface="Arial" pitchFamily="34" charset="0"/>
            </a:endParaRPr>
          </a:p>
        </p:txBody>
      </p:sp>
      <p:sp>
        <p:nvSpPr>
          <p:cNvPr id="18" name="Text Box 6"/>
          <p:cNvSpPr txBox="1">
            <a:spLocks noChangeArrowheads="1"/>
          </p:cNvSpPr>
          <p:nvPr/>
        </p:nvSpPr>
        <p:spPr bwMode="auto">
          <a:xfrm>
            <a:off x="182880" y="867844"/>
            <a:ext cx="883920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ea typeface="Arial Unicode MS" pitchFamily="34" charset="-128"/>
                <a:cs typeface="Arial" pitchFamily="34" charset="0"/>
              </a:rPr>
              <a:t>In response to applied stress, a body experience </a:t>
            </a:r>
            <a:r>
              <a:rPr lang="en-US" sz="2000" dirty="0" smtClean="0">
                <a:solidFill>
                  <a:srgbClr val="C00000"/>
                </a:solidFill>
                <a:latin typeface="Arial" pitchFamily="34" charset="0"/>
                <a:ea typeface="Arial Unicode MS" pitchFamily="34" charset="-128"/>
                <a:cs typeface="Arial" pitchFamily="34" charset="0"/>
              </a:rPr>
              <a:t>displacement</a:t>
            </a:r>
            <a:r>
              <a:rPr lang="en-US" sz="2000" dirty="0" smtClean="0">
                <a:solidFill>
                  <a:srgbClr val="002060"/>
                </a:solidFill>
                <a:latin typeface="Arial" pitchFamily="34" charset="0"/>
                <a:ea typeface="Arial Unicode MS" pitchFamily="34" charset="-128"/>
                <a:cs typeface="Arial" pitchFamily="34" charset="0"/>
              </a:rPr>
              <a:t> </a:t>
            </a:r>
            <a:r>
              <a:rPr lang="en-US" sz="2000" dirty="0" smtClean="0">
                <a:solidFill>
                  <a:srgbClr val="002060"/>
                </a:solidFill>
                <a:latin typeface="Arial" pitchFamily="34" charset="0"/>
                <a:cs typeface="Arial" pitchFamily="34" charset="0"/>
              </a:rPr>
              <a:t>:</a:t>
            </a:r>
          </a:p>
        </p:txBody>
      </p:sp>
      <p:sp>
        <p:nvSpPr>
          <p:cNvPr id="19" name="Rectangle 18"/>
          <p:cNvSpPr/>
          <p:nvPr/>
        </p:nvSpPr>
        <p:spPr>
          <a:xfrm>
            <a:off x="182880" y="1752600"/>
            <a:ext cx="4267200" cy="584775"/>
          </a:xfrm>
          <a:prstGeom prst="rect">
            <a:avLst/>
          </a:prstGeom>
        </p:spPr>
        <p:txBody>
          <a:bodyPr wrap="square">
            <a:spAutoFit/>
          </a:bodyPr>
          <a:lstStyle/>
          <a:p>
            <a:pPr algn="just">
              <a:spcBef>
                <a:spcPts val="1200"/>
              </a:spcBef>
            </a:pPr>
            <a:r>
              <a:rPr lang="en-US" altLang="zh-TW" sz="1600" dirty="0" smtClean="0">
                <a:solidFill>
                  <a:srgbClr val="002060"/>
                </a:solidFill>
                <a:latin typeface="Arial" pitchFamily="34" charset="0"/>
                <a:cs typeface="Arial" pitchFamily="34" charset="0"/>
              </a:rPr>
              <a:t> - </a:t>
            </a:r>
            <a:r>
              <a:rPr lang="en-US" altLang="zh-TW" sz="1600" dirty="0" smtClean="0">
                <a:solidFill>
                  <a:srgbClr val="C00000"/>
                </a:solidFill>
                <a:latin typeface="Arial" pitchFamily="34" charset="0"/>
                <a:cs typeface="Arial" pitchFamily="34" charset="0"/>
              </a:rPr>
              <a:t>Uniform displacement</a:t>
            </a:r>
            <a:r>
              <a:rPr lang="en-US" altLang="zh-TW" sz="1600" dirty="0" smtClean="0">
                <a:solidFill>
                  <a:srgbClr val="002060"/>
                </a:solidFill>
                <a:latin typeface="Arial" pitchFamily="34" charset="0"/>
                <a:cs typeface="Arial" pitchFamily="34" charset="0"/>
              </a:rPr>
              <a:t> throughout the body : </a:t>
            </a:r>
            <a:r>
              <a:rPr lang="en-US" altLang="zh-TW" sz="1600" dirty="0" smtClean="0">
                <a:solidFill>
                  <a:srgbClr val="C00000"/>
                </a:solidFill>
                <a:latin typeface="Arial" pitchFamily="34" charset="0"/>
                <a:cs typeface="Arial" pitchFamily="34" charset="0"/>
              </a:rPr>
              <a:t>rigid translation</a:t>
            </a:r>
            <a:r>
              <a:rPr lang="en-US" altLang="zh-TW" sz="1600" dirty="0" smtClean="0">
                <a:solidFill>
                  <a:srgbClr val="002060"/>
                </a:solidFill>
                <a:latin typeface="Arial" pitchFamily="34" charset="0"/>
                <a:cs typeface="Arial" pitchFamily="34" charset="0"/>
              </a:rPr>
              <a:t>, no deformation .</a:t>
            </a:r>
          </a:p>
        </p:txBody>
      </p:sp>
      <p:sp>
        <p:nvSpPr>
          <p:cNvPr id="20" name="Rectangle 19"/>
          <p:cNvSpPr/>
          <p:nvPr/>
        </p:nvSpPr>
        <p:spPr>
          <a:xfrm>
            <a:off x="4800600" y="1752600"/>
            <a:ext cx="4038600" cy="584775"/>
          </a:xfrm>
          <a:prstGeom prst="rect">
            <a:avLst/>
          </a:prstGeom>
        </p:spPr>
        <p:txBody>
          <a:bodyPr wrap="square">
            <a:spAutoFit/>
          </a:bodyPr>
          <a:lstStyle/>
          <a:p>
            <a:pPr>
              <a:spcBef>
                <a:spcPts val="1200"/>
              </a:spcBef>
            </a:pPr>
            <a:r>
              <a:rPr lang="en-US" altLang="zh-TW" sz="1600" dirty="0" smtClean="0">
                <a:solidFill>
                  <a:srgbClr val="002060"/>
                </a:solidFill>
                <a:latin typeface="Arial" pitchFamily="34" charset="0"/>
                <a:cs typeface="Arial" pitchFamily="34" charset="0"/>
              </a:rPr>
              <a:t>- </a:t>
            </a:r>
            <a:r>
              <a:rPr lang="en-US" altLang="zh-TW" sz="1600" dirty="0" smtClean="0">
                <a:solidFill>
                  <a:srgbClr val="C00000"/>
                </a:solidFill>
                <a:latin typeface="Arial" pitchFamily="34" charset="0"/>
                <a:cs typeface="Arial" pitchFamily="34" charset="0"/>
              </a:rPr>
              <a:t>Non-uniform displacement</a:t>
            </a:r>
            <a:r>
              <a:rPr lang="en-US" altLang="zh-TW" sz="1600" dirty="0" smtClean="0">
                <a:solidFill>
                  <a:srgbClr val="002060"/>
                </a:solidFill>
                <a:latin typeface="Arial" pitchFamily="34" charset="0"/>
                <a:cs typeface="Arial" pitchFamily="34" charset="0"/>
              </a:rPr>
              <a:t> : the body is </a:t>
            </a:r>
            <a:r>
              <a:rPr lang="en-US" altLang="zh-TW" sz="1600" dirty="0" smtClean="0">
                <a:solidFill>
                  <a:srgbClr val="C00000"/>
                </a:solidFill>
                <a:latin typeface="Arial" pitchFamily="34" charset="0"/>
                <a:cs typeface="Arial" pitchFamily="34" charset="0"/>
              </a:rPr>
              <a:t>deforming</a:t>
            </a:r>
            <a:r>
              <a:rPr lang="en-US" altLang="zh-TW" sz="1600" dirty="0" smtClean="0">
                <a:solidFill>
                  <a:srgbClr val="002060"/>
                </a:solidFill>
                <a:latin typeface="Arial" pitchFamily="34" charset="0"/>
                <a:cs typeface="Arial" pitchFamily="34" charset="0"/>
              </a:rPr>
              <a:t>.</a:t>
            </a:r>
            <a:endParaRPr lang="zh-TW" altLang="en-US" sz="1600" dirty="0"/>
          </a:p>
        </p:txBody>
      </p:sp>
      <p:pic>
        <p:nvPicPr>
          <p:cNvPr id="36" name="Picture 35" descr="translation_1.jpg"/>
          <p:cNvPicPr>
            <a:picLocks noChangeAspect="1"/>
          </p:cNvPicPr>
          <p:nvPr/>
        </p:nvPicPr>
        <p:blipFill>
          <a:blip r:embed="rId3" cstate="print"/>
          <a:stretch>
            <a:fillRect/>
          </a:stretch>
        </p:blipFill>
        <p:spPr>
          <a:xfrm>
            <a:off x="365760" y="2444055"/>
            <a:ext cx="3580790" cy="3218688"/>
          </a:xfrm>
          <a:prstGeom prst="rect">
            <a:avLst/>
          </a:prstGeom>
        </p:spPr>
      </p:pic>
      <p:pic>
        <p:nvPicPr>
          <p:cNvPr id="38" name="Picture 37" descr="deformation_1.jpg"/>
          <p:cNvPicPr>
            <a:picLocks noChangeAspect="1"/>
          </p:cNvPicPr>
          <p:nvPr/>
        </p:nvPicPr>
        <p:blipFill>
          <a:blip r:embed="rId4" cstate="print"/>
          <a:stretch>
            <a:fillRect/>
          </a:stretch>
        </p:blipFill>
        <p:spPr>
          <a:xfrm>
            <a:off x="4800600" y="2444055"/>
            <a:ext cx="3580790" cy="3218688"/>
          </a:xfrm>
          <a:prstGeom prst="rect">
            <a:avLst/>
          </a:prstGeom>
        </p:spPr>
      </p:pic>
      <p:pic>
        <p:nvPicPr>
          <p:cNvPr id="40" name="Picture 39" descr="translation_2.jpg"/>
          <p:cNvPicPr>
            <a:picLocks noChangeAspect="1"/>
          </p:cNvPicPr>
          <p:nvPr/>
        </p:nvPicPr>
        <p:blipFill>
          <a:blip r:embed="rId5" cstate="print"/>
          <a:stretch>
            <a:fillRect/>
          </a:stretch>
        </p:blipFill>
        <p:spPr>
          <a:xfrm>
            <a:off x="365760" y="2444055"/>
            <a:ext cx="3787445" cy="3258922"/>
          </a:xfrm>
          <a:prstGeom prst="rect">
            <a:avLst/>
          </a:prstGeom>
        </p:spPr>
      </p:pic>
      <p:pic>
        <p:nvPicPr>
          <p:cNvPr id="41" name="Picture 40" descr="deformation_2.jpg"/>
          <p:cNvPicPr>
            <a:picLocks noChangeAspect="1"/>
          </p:cNvPicPr>
          <p:nvPr/>
        </p:nvPicPr>
        <p:blipFill>
          <a:blip r:embed="rId6" cstate="print"/>
          <a:stretch>
            <a:fillRect/>
          </a:stretch>
        </p:blipFill>
        <p:spPr>
          <a:xfrm>
            <a:off x="4800600" y="2444055"/>
            <a:ext cx="3926434" cy="32589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2000"/>
                                  </p:stCondLst>
                                  <p:childTnLst>
                                    <p:set>
                                      <p:cBhvr>
                                        <p:cTn id="21"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738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10" name="Title 12"/>
          <p:cNvSpPr txBox="1">
            <a:spLocks/>
          </p:cNvSpPr>
          <p:nvPr/>
        </p:nvSpPr>
        <p:spPr>
          <a:xfrm>
            <a:off x="251520" y="142852"/>
            <a:ext cx="7462612" cy="489790"/>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H" sz="3600" i="0" u="none" strike="noStrike" kern="1200" cap="none" spc="0" normalizeH="0" baseline="0" noProof="0" dirty="0" smtClean="0">
                <a:ln>
                  <a:noFill/>
                </a:ln>
                <a:solidFill>
                  <a:schemeClr val="bg1"/>
                </a:solidFill>
                <a:effectLst/>
                <a:uLnTx/>
                <a:uFillTx/>
                <a:latin typeface="+mj-lt"/>
                <a:ea typeface="+mj-ea"/>
                <a:cs typeface="+mj-cs"/>
              </a:rPr>
              <a:t>Non-</a:t>
            </a:r>
            <a:r>
              <a:rPr kumimoji="0" lang="fr-CH" sz="3600" i="0" u="none" strike="noStrike" kern="1200" cap="none" spc="0" normalizeH="0" baseline="0" noProof="0" dirty="0" err="1" smtClean="0">
                <a:ln>
                  <a:noFill/>
                </a:ln>
                <a:solidFill>
                  <a:schemeClr val="bg1"/>
                </a:solidFill>
                <a:effectLst/>
                <a:uLnTx/>
                <a:uFillTx/>
                <a:latin typeface="+mj-lt"/>
                <a:ea typeface="+mj-ea"/>
                <a:cs typeface="+mj-cs"/>
              </a:rPr>
              <a:t>dimensional</a:t>
            </a:r>
            <a:r>
              <a:rPr kumimoji="0" lang="fr-CH" sz="3600" i="0" u="none" strike="noStrike" kern="1200" cap="none" spc="0" normalizeH="0" baseline="0" noProof="0" dirty="0" smtClean="0">
                <a:ln>
                  <a:noFill/>
                </a:ln>
                <a:solidFill>
                  <a:schemeClr val="bg1"/>
                </a:solidFill>
                <a:effectLst/>
                <a:uLnTx/>
                <a:uFillTx/>
                <a:latin typeface="+mj-lt"/>
                <a:ea typeface="+mj-ea"/>
                <a:cs typeface="+mj-cs"/>
              </a:rPr>
              <a:t> conservation </a:t>
            </a:r>
            <a:r>
              <a:rPr kumimoji="0" lang="fr-CH" sz="3600" i="0" u="none" strike="noStrike" kern="1200" cap="none" spc="0" normalizeH="0" baseline="0" noProof="0" dirty="0" err="1" smtClean="0">
                <a:ln>
                  <a:noFill/>
                </a:ln>
                <a:solidFill>
                  <a:schemeClr val="bg1"/>
                </a:solidFill>
                <a:effectLst/>
                <a:uLnTx/>
                <a:uFillTx/>
                <a:latin typeface="+mj-lt"/>
                <a:ea typeface="+mj-ea"/>
                <a:cs typeface="+mj-cs"/>
              </a:rPr>
              <a:t>laws</a:t>
            </a:r>
            <a:endParaRPr kumimoji="0" lang="fr-CH" sz="3600" i="0" u="none" strike="noStrike" kern="1200" cap="none" spc="0" normalizeH="0" baseline="0" noProof="0" dirty="0">
              <a:ln>
                <a:noFill/>
              </a:ln>
              <a:solidFill>
                <a:schemeClr val="bg1"/>
              </a:solidFill>
              <a:effectLst/>
              <a:uLnTx/>
              <a:uFillTx/>
              <a:latin typeface="+mj-lt"/>
              <a:ea typeface="+mj-ea"/>
              <a:cs typeface="+mj-cs"/>
            </a:endParaRPr>
          </a:p>
        </p:txBody>
      </p:sp>
      <p:sp>
        <p:nvSpPr>
          <p:cNvPr id="11"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6" name="Object 1"/>
          <p:cNvGraphicFramePr>
            <a:graphicFrameLocks noChangeAspect="1"/>
          </p:cNvGraphicFramePr>
          <p:nvPr/>
        </p:nvGraphicFramePr>
        <p:xfrm>
          <a:off x="539552" y="5988645"/>
          <a:ext cx="982662" cy="320675"/>
        </p:xfrm>
        <a:graphic>
          <a:graphicData uri="http://schemas.openxmlformats.org/presentationml/2006/ole">
            <mc:AlternateContent xmlns:mc="http://schemas.openxmlformats.org/markup-compatibility/2006">
              <mc:Choice xmlns:v="urn:schemas-microsoft-com:vml" Requires="v">
                <p:oleObj spid="_x0000_s70404" name="Equation" r:id="rId3" imgW="545760" imgH="177480" progId="Equation.3">
                  <p:embed/>
                </p:oleObj>
              </mc:Choice>
              <mc:Fallback>
                <p:oleObj name="Equation" r:id="rId3" imgW="545760" imgH="177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5988645"/>
                        <a:ext cx="982662" cy="32067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7" name="Text Box 6"/>
          <p:cNvSpPr txBox="1">
            <a:spLocks noChangeArrowheads="1"/>
          </p:cNvSpPr>
          <p:nvPr/>
        </p:nvSpPr>
        <p:spPr bwMode="auto">
          <a:xfrm>
            <a:off x="251520" y="5507940"/>
            <a:ext cx="8352928" cy="369332"/>
          </a:xfrm>
          <a:prstGeom prst="rect">
            <a:avLst/>
          </a:prstGeom>
          <a:noFill/>
          <a:ln w="9525">
            <a:noFill/>
            <a:miter lim="800000"/>
            <a:headEnd/>
            <a:tailEnd/>
          </a:ln>
          <a:effectLst/>
        </p:spPr>
        <p:txBody>
          <a:bodyPr wrap="square">
            <a:spAutoFit/>
          </a:bodyPr>
          <a:lstStyle/>
          <a:p>
            <a:pPr>
              <a:spcBef>
                <a:spcPct val="50000"/>
              </a:spcBef>
            </a:pPr>
            <a:r>
              <a:rPr lang="en-US" sz="1100" dirty="0" smtClean="0">
                <a:latin typeface="Wingdings" pitchFamily="2" charset="2"/>
                <a:cs typeface="Arial" pitchFamily="34" charset="0"/>
              </a:rPr>
              <a:t>l</a:t>
            </a:r>
            <a:r>
              <a:rPr lang="en-US" sz="1800" dirty="0" smtClean="0">
                <a:solidFill>
                  <a:srgbClr val="002060"/>
                </a:solidFill>
                <a:latin typeface="Arial" pitchFamily="34" charset="0"/>
                <a:cs typeface="Arial" pitchFamily="34" charset="0"/>
              </a:rPr>
              <a:t> </a:t>
            </a:r>
            <a:r>
              <a:rPr lang="en-US" sz="1800" dirty="0" smtClean="0">
                <a:solidFill>
                  <a:srgbClr val="FF6600"/>
                </a:solidFill>
                <a:latin typeface="Arial" pitchFamily="34" charset="0"/>
                <a:cs typeface="Arial" pitchFamily="34" charset="0"/>
              </a:rPr>
              <a:t>Non-dimensional conservation </a:t>
            </a:r>
            <a:r>
              <a:rPr lang="en-US" sz="1800" dirty="0" smtClean="0">
                <a:solidFill>
                  <a:srgbClr val="FF6600"/>
                </a:solidFill>
                <a:latin typeface="Arial" pitchFamily="34" charset="0"/>
                <a:cs typeface="Arial" pitchFamily="34" charset="0"/>
              </a:rPr>
              <a:t>equations </a:t>
            </a:r>
            <a:r>
              <a:rPr lang="en-US" sz="1800" dirty="0" smtClean="0">
                <a:solidFill>
                  <a:srgbClr val="003366"/>
                </a:solidFill>
                <a:latin typeface="Arial" pitchFamily="34" charset="0"/>
                <a:cs typeface="Arial" pitchFamily="34" charset="0"/>
              </a:rPr>
              <a:t>(incompressible, </a:t>
            </a:r>
            <a:r>
              <a:rPr lang="en-US" sz="1800" dirty="0" err="1" smtClean="0">
                <a:solidFill>
                  <a:srgbClr val="003366"/>
                </a:solidFill>
                <a:latin typeface="Arial" pitchFamily="34" charset="0"/>
                <a:cs typeface="Arial" pitchFamily="34" charset="0"/>
              </a:rPr>
              <a:t>isoviscous</a:t>
            </a:r>
            <a:r>
              <a:rPr lang="en-US" sz="1800" dirty="0" smtClean="0">
                <a:solidFill>
                  <a:srgbClr val="003366"/>
                </a:solidFill>
                <a:latin typeface="Arial" pitchFamily="34" charset="0"/>
                <a:cs typeface="Arial" pitchFamily="34" charset="0"/>
              </a:rPr>
              <a:t> fluid):</a:t>
            </a:r>
          </a:p>
        </p:txBody>
      </p:sp>
      <p:sp>
        <p:nvSpPr>
          <p:cNvPr id="20" name="Text Box 6"/>
          <p:cNvSpPr txBox="1">
            <a:spLocks noChangeArrowheads="1"/>
          </p:cNvSpPr>
          <p:nvPr/>
        </p:nvSpPr>
        <p:spPr bwMode="auto">
          <a:xfrm>
            <a:off x="179512" y="764704"/>
            <a:ext cx="6696744" cy="369332"/>
          </a:xfrm>
          <a:prstGeom prst="rect">
            <a:avLst/>
          </a:prstGeom>
          <a:noFill/>
          <a:ln w="9525">
            <a:noFill/>
            <a:miter lim="800000"/>
            <a:headEnd/>
            <a:tailEnd/>
          </a:ln>
          <a:effectLst/>
        </p:spPr>
        <p:txBody>
          <a:bodyPr wrap="square">
            <a:spAutoFit/>
          </a:bodyPr>
          <a:lstStyle/>
          <a:p>
            <a:pPr>
              <a:spcBef>
                <a:spcPct val="50000"/>
              </a:spcBef>
            </a:pPr>
            <a:r>
              <a:rPr lang="en-US" sz="1100" dirty="0" smtClean="0">
                <a:latin typeface="Wingdings" pitchFamily="2" charset="2"/>
                <a:cs typeface="Arial" pitchFamily="34" charset="0"/>
              </a:rPr>
              <a:t>l</a:t>
            </a:r>
            <a:r>
              <a:rPr lang="en-US" sz="1800" dirty="0" smtClean="0">
                <a:solidFill>
                  <a:srgbClr val="002060"/>
                </a:solidFill>
                <a:latin typeface="Arial" pitchFamily="34" charset="0"/>
                <a:cs typeface="Arial" pitchFamily="34" charset="0"/>
              </a:rPr>
              <a:t> Momentum:</a:t>
            </a:r>
          </a:p>
        </p:txBody>
      </p:sp>
      <p:sp>
        <p:nvSpPr>
          <p:cNvPr id="22" name="Text Box 6"/>
          <p:cNvSpPr txBox="1">
            <a:spLocks noChangeArrowheads="1"/>
          </p:cNvSpPr>
          <p:nvPr/>
        </p:nvSpPr>
        <p:spPr bwMode="auto">
          <a:xfrm>
            <a:off x="6732240" y="1844824"/>
            <a:ext cx="2376264" cy="369332"/>
          </a:xfrm>
          <a:prstGeom prst="rect">
            <a:avLst/>
          </a:prstGeom>
          <a:noFill/>
          <a:ln w="9525">
            <a:noFill/>
            <a:miter lim="800000"/>
            <a:headEnd/>
            <a:tailEnd/>
          </a:ln>
          <a:effectLst/>
        </p:spPr>
        <p:txBody>
          <a:bodyPr wrap="square">
            <a:spAutoFit/>
          </a:bodyPr>
          <a:lstStyle/>
          <a:p>
            <a:pPr>
              <a:spcBef>
                <a:spcPct val="50000"/>
              </a:spcBef>
            </a:pPr>
            <a:r>
              <a:rPr lang="en-US" sz="1800" i="1" dirty="0" smtClean="0">
                <a:solidFill>
                  <a:srgbClr val="002060"/>
                </a:solidFill>
                <a:latin typeface="Arial" pitchFamily="34" charset="0"/>
                <a:cs typeface="Arial" pitchFamily="34" charset="0"/>
              </a:rPr>
              <a:t>avec T’ = (T – T</a:t>
            </a:r>
            <a:r>
              <a:rPr lang="en-US" sz="1800" i="1" baseline="-25000" dirty="0" smtClean="0">
                <a:solidFill>
                  <a:srgbClr val="002060"/>
                </a:solidFill>
                <a:latin typeface="Arial" pitchFamily="34" charset="0"/>
                <a:cs typeface="Arial" pitchFamily="34" charset="0"/>
              </a:rPr>
              <a:t>0</a:t>
            </a:r>
            <a:r>
              <a:rPr lang="en-US" sz="1800" i="1" dirty="0" smtClean="0">
                <a:solidFill>
                  <a:srgbClr val="002060"/>
                </a:solidFill>
                <a:latin typeface="Arial" pitchFamily="34" charset="0"/>
                <a:cs typeface="Arial" pitchFamily="34" charset="0"/>
              </a:rPr>
              <a:t>)/</a:t>
            </a:r>
            <a:r>
              <a:rPr lang="en-US" sz="1800" i="1" dirty="0" smtClean="0">
                <a:solidFill>
                  <a:srgbClr val="002060"/>
                </a:solidFill>
                <a:latin typeface="Symbol" pitchFamily="18" charset="2"/>
                <a:cs typeface="Arial" pitchFamily="34" charset="0"/>
              </a:rPr>
              <a:t>D</a:t>
            </a:r>
            <a:r>
              <a:rPr lang="en-US" sz="1800" i="1" dirty="0" smtClean="0">
                <a:solidFill>
                  <a:srgbClr val="002060"/>
                </a:solidFill>
                <a:latin typeface="Arial" pitchFamily="34" charset="0"/>
                <a:cs typeface="Arial" pitchFamily="34" charset="0"/>
              </a:rPr>
              <a:t>T</a:t>
            </a:r>
          </a:p>
        </p:txBody>
      </p:sp>
      <p:sp>
        <p:nvSpPr>
          <p:cNvPr id="24" name="Text Box 6"/>
          <p:cNvSpPr txBox="1">
            <a:spLocks noChangeArrowheads="1"/>
          </p:cNvSpPr>
          <p:nvPr/>
        </p:nvSpPr>
        <p:spPr bwMode="auto">
          <a:xfrm>
            <a:off x="7452320" y="2564904"/>
            <a:ext cx="1296144" cy="369332"/>
          </a:xfrm>
          <a:prstGeom prst="rect">
            <a:avLst/>
          </a:prstGeom>
          <a:noFill/>
          <a:ln w="9525">
            <a:noFill/>
            <a:miter lim="800000"/>
            <a:headEnd/>
            <a:tailEnd/>
          </a:ln>
          <a:effectLst/>
        </p:spPr>
        <p:txBody>
          <a:bodyPr wrap="square">
            <a:spAutoFit/>
          </a:bodyPr>
          <a:lstStyle/>
          <a:p>
            <a:pPr>
              <a:spcBef>
                <a:spcPct val="50000"/>
              </a:spcBef>
            </a:pPr>
            <a:r>
              <a:rPr lang="en-US" sz="1800" i="1" dirty="0" smtClean="0">
                <a:solidFill>
                  <a:srgbClr val="002060"/>
                </a:solidFill>
                <a:latin typeface="Arial" pitchFamily="34" charset="0"/>
                <a:cs typeface="Arial" pitchFamily="34" charset="0"/>
              </a:rPr>
              <a:t>Pr = 10</a:t>
            </a:r>
            <a:r>
              <a:rPr lang="en-US" sz="1800" i="1" baseline="30000" dirty="0" smtClean="0">
                <a:solidFill>
                  <a:srgbClr val="002060"/>
                </a:solidFill>
                <a:latin typeface="Arial" pitchFamily="34" charset="0"/>
                <a:cs typeface="Arial" pitchFamily="34" charset="0"/>
              </a:rPr>
              <a:t>25</a:t>
            </a:r>
          </a:p>
        </p:txBody>
      </p:sp>
      <p:sp>
        <p:nvSpPr>
          <p:cNvPr id="26" name="Text Box 6"/>
          <p:cNvSpPr txBox="1">
            <a:spLocks noChangeArrowheads="1"/>
          </p:cNvSpPr>
          <p:nvPr/>
        </p:nvSpPr>
        <p:spPr bwMode="auto">
          <a:xfrm>
            <a:off x="179512" y="3212976"/>
            <a:ext cx="3456384" cy="369332"/>
          </a:xfrm>
          <a:prstGeom prst="rect">
            <a:avLst/>
          </a:prstGeom>
          <a:noFill/>
          <a:ln w="9525">
            <a:noFill/>
            <a:miter lim="800000"/>
            <a:headEnd/>
            <a:tailEnd/>
          </a:ln>
          <a:effectLst/>
        </p:spPr>
        <p:txBody>
          <a:bodyPr wrap="square">
            <a:spAutoFit/>
          </a:bodyPr>
          <a:lstStyle/>
          <a:p>
            <a:pPr>
              <a:spcBef>
                <a:spcPct val="50000"/>
              </a:spcBef>
            </a:pPr>
            <a:r>
              <a:rPr lang="en-US" sz="1100" dirty="0" smtClean="0">
                <a:latin typeface="Wingdings" pitchFamily="2" charset="2"/>
                <a:cs typeface="Arial" pitchFamily="34" charset="0"/>
              </a:rPr>
              <a:t>l</a:t>
            </a:r>
            <a:r>
              <a:rPr lang="en-US" sz="1800" dirty="0" smtClean="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Energy:</a:t>
            </a:r>
            <a:endParaRPr lang="en-US" sz="1800" dirty="0" smtClean="0">
              <a:solidFill>
                <a:srgbClr val="002060"/>
              </a:solidFill>
              <a:latin typeface="Arial" pitchFamily="34" charset="0"/>
              <a:cs typeface="Arial" pitchFamily="34" charset="0"/>
            </a:endParaRPr>
          </a:p>
        </p:txBody>
      </p:sp>
      <p:graphicFrame>
        <p:nvGraphicFramePr>
          <p:cNvPr id="305159" name="Object 7"/>
          <p:cNvGraphicFramePr>
            <a:graphicFrameLocks noChangeAspect="1"/>
          </p:cNvGraphicFramePr>
          <p:nvPr/>
        </p:nvGraphicFramePr>
        <p:xfrm>
          <a:off x="467544" y="2420888"/>
          <a:ext cx="1065212" cy="609600"/>
        </p:xfrm>
        <a:graphic>
          <a:graphicData uri="http://schemas.openxmlformats.org/presentationml/2006/ole">
            <mc:AlternateContent xmlns:mc="http://schemas.openxmlformats.org/markup-compatibility/2006">
              <mc:Choice xmlns:v="urn:schemas-microsoft-com:vml" Requires="v">
                <p:oleObj spid="_x0000_s70405" name="Equation" r:id="rId5" imgW="711000" imgH="406080" progId="Equation.3">
                  <p:embed/>
                </p:oleObj>
              </mc:Choice>
              <mc:Fallback>
                <p:oleObj name="Equation" r:id="rId5" imgW="711000" imgH="4060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2420888"/>
                        <a:ext cx="1065212" cy="60960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305160" name="Object 4"/>
          <p:cNvGraphicFramePr>
            <a:graphicFrameLocks noChangeAspect="1"/>
          </p:cNvGraphicFramePr>
          <p:nvPr/>
        </p:nvGraphicFramePr>
        <p:xfrm>
          <a:off x="1907704" y="2420888"/>
          <a:ext cx="1622425" cy="687388"/>
        </p:xfrm>
        <a:graphic>
          <a:graphicData uri="http://schemas.openxmlformats.org/presentationml/2006/ole">
            <mc:AlternateContent xmlns:mc="http://schemas.openxmlformats.org/markup-compatibility/2006">
              <mc:Choice xmlns:v="urn:schemas-microsoft-com:vml" Requires="v">
                <p:oleObj spid="_x0000_s70406" name="Equation" r:id="rId7" imgW="1079280" imgH="457200" progId="Equation.3">
                  <p:embed/>
                </p:oleObj>
              </mc:Choice>
              <mc:Fallback>
                <p:oleObj name="Equation" r:id="rId7" imgW="107928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704" y="2420888"/>
                        <a:ext cx="1622425" cy="687388"/>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27" name="Text Box 6"/>
          <p:cNvSpPr txBox="1">
            <a:spLocks noChangeArrowheads="1"/>
          </p:cNvSpPr>
          <p:nvPr/>
        </p:nvSpPr>
        <p:spPr bwMode="auto">
          <a:xfrm>
            <a:off x="6732240" y="3717032"/>
            <a:ext cx="1872208" cy="369332"/>
          </a:xfrm>
          <a:prstGeom prst="rect">
            <a:avLst/>
          </a:prstGeom>
          <a:noFill/>
          <a:ln w="9525">
            <a:noFill/>
            <a:miter lim="800000"/>
            <a:headEnd/>
            <a:tailEnd/>
          </a:ln>
          <a:effectLst/>
        </p:spPr>
        <p:txBody>
          <a:bodyPr wrap="square">
            <a:spAutoFit/>
          </a:bodyPr>
          <a:lstStyle/>
          <a:p>
            <a:pPr>
              <a:spcBef>
                <a:spcPct val="50000"/>
              </a:spcBef>
            </a:pPr>
            <a:r>
              <a:rPr lang="en-US" sz="1800" i="1" dirty="0" smtClean="0">
                <a:solidFill>
                  <a:srgbClr val="002060"/>
                </a:solidFill>
                <a:latin typeface="Arial" pitchFamily="34" charset="0"/>
                <a:cs typeface="Arial" pitchFamily="34" charset="0"/>
              </a:rPr>
              <a:t>avec </a:t>
            </a:r>
            <a:r>
              <a:rPr lang="en-US" sz="1800" i="1" dirty="0" smtClean="0">
                <a:solidFill>
                  <a:srgbClr val="002060"/>
                </a:solidFill>
                <a:latin typeface="Symbol" pitchFamily="18" charset="2"/>
                <a:cs typeface="Arial" pitchFamily="34" charset="0"/>
              </a:rPr>
              <a:t>k</a:t>
            </a:r>
            <a:r>
              <a:rPr lang="en-US" sz="1800" i="1" dirty="0" smtClean="0">
                <a:solidFill>
                  <a:srgbClr val="002060"/>
                </a:solidFill>
                <a:latin typeface="Arial" pitchFamily="34" charset="0"/>
                <a:cs typeface="Arial" pitchFamily="34" charset="0"/>
              </a:rPr>
              <a:t> = k/</a:t>
            </a:r>
            <a:r>
              <a:rPr lang="en-US" sz="1800" i="1" dirty="0" err="1" smtClean="0">
                <a:solidFill>
                  <a:srgbClr val="002060"/>
                </a:solidFill>
                <a:latin typeface="Symbol" pitchFamily="18" charset="2"/>
                <a:cs typeface="Arial" pitchFamily="34" charset="0"/>
              </a:rPr>
              <a:t>r</a:t>
            </a:r>
            <a:r>
              <a:rPr lang="en-US" sz="1800" i="1" dirty="0" err="1" smtClean="0">
                <a:solidFill>
                  <a:srgbClr val="002060"/>
                </a:solidFill>
                <a:latin typeface="Arial" pitchFamily="34" charset="0"/>
                <a:cs typeface="Arial" pitchFamily="34" charset="0"/>
              </a:rPr>
              <a:t>C</a:t>
            </a:r>
            <a:r>
              <a:rPr lang="en-US" sz="1800" baseline="-25000" dirty="0" err="1" smtClean="0">
                <a:solidFill>
                  <a:srgbClr val="002060"/>
                </a:solidFill>
                <a:latin typeface="Arial" pitchFamily="34" charset="0"/>
                <a:cs typeface="Arial" pitchFamily="34" charset="0"/>
              </a:rPr>
              <a:t>V</a:t>
            </a:r>
            <a:endParaRPr lang="en-US" sz="1800" baseline="-25000" dirty="0" smtClean="0">
              <a:solidFill>
                <a:srgbClr val="002060"/>
              </a:solidFill>
              <a:latin typeface="Arial" pitchFamily="34" charset="0"/>
              <a:cs typeface="Arial" pitchFamily="34" charset="0"/>
            </a:endParaRPr>
          </a:p>
        </p:txBody>
      </p:sp>
      <p:graphicFrame>
        <p:nvGraphicFramePr>
          <p:cNvPr id="305162" name="Object 10"/>
          <p:cNvGraphicFramePr>
            <a:graphicFrameLocks noChangeAspect="1"/>
          </p:cNvGraphicFramePr>
          <p:nvPr/>
        </p:nvGraphicFramePr>
        <p:xfrm>
          <a:off x="553889" y="4797152"/>
          <a:ext cx="993775" cy="630238"/>
        </p:xfrm>
        <a:graphic>
          <a:graphicData uri="http://schemas.openxmlformats.org/presentationml/2006/ole">
            <mc:AlternateContent xmlns:mc="http://schemas.openxmlformats.org/markup-compatibility/2006">
              <mc:Choice xmlns:v="urn:schemas-microsoft-com:vml" Requires="v">
                <p:oleObj spid="_x0000_s70407" name="Equation" r:id="rId9" imgW="660240" imgH="419040" progId="Equation.3">
                  <p:embed/>
                </p:oleObj>
              </mc:Choice>
              <mc:Fallback>
                <p:oleObj name="Equation" r:id="rId9" imgW="660240" imgH="419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3889" y="4797152"/>
                        <a:ext cx="993775" cy="630238"/>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305163" name="Object 11"/>
          <p:cNvGraphicFramePr>
            <a:graphicFrameLocks noChangeAspect="1"/>
          </p:cNvGraphicFramePr>
          <p:nvPr/>
        </p:nvGraphicFramePr>
        <p:xfrm>
          <a:off x="1979712" y="4854674"/>
          <a:ext cx="1238250" cy="590550"/>
        </p:xfrm>
        <a:graphic>
          <a:graphicData uri="http://schemas.openxmlformats.org/presentationml/2006/ole">
            <mc:AlternateContent xmlns:mc="http://schemas.openxmlformats.org/markup-compatibility/2006">
              <mc:Choice xmlns:v="urn:schemas-microsoft-com:vml" Requires="v">
                <p:oleObj spid="_x0000_s70408" name="Equation" r:id="rId11" imgW="825480" imgH="393480" progId="Equation.3">
                  <p:embed/>
                </p:oleObj>
              </mc:Choice>
              <mc:Fallback>
                <p:oleObj name="Equation" r:id="rId11" imgW="825480" imgH="3934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9712" y="4854674"/>
                        <a:ext cx="1238250" cy="59055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305165" name="Object 13"/>
          <p:cNvGraphicFramePr>
            <a:graphicFrameLocks noChangeAspect="1"/>
          </p:cNvGraphicFramePr>
          <p:nvPr/>
        </p:nvGraphicFramePr>
        <p:xfrm>
          <a:off x="4427984" y="4797152"/>
          <a:ext cx="2760663" cy="590550"/>
        </p:xfrm>
        <a:graphic>
          <a:graphicData uri="http://schemas.openxmlformats.org/presentationml/2006/ole">
            <mc:AlternateContent xmlns:mc="http://schemas.openxmlformats.org/markup-compatibility/2006">
              <mc:Choice xmlns:v="urn:schemas-microsoft-com:vml" Requires="v">
                <p:oleObj spid="_x0000_s70409" name="Equation" r:id="rId13" imgW="1841400" imgH="393480" progId="Equation.3">
                  <p:embed/>
                </p:oleObj>
              </mc:Choice>
              <mc:Fallback>
                <p:oleObj name="Equation" r:id="rId13" imgW="1841400" imgH="393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7984" y="4797152"/>
                        <a:ext cx="2760663" cy="59055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305166" name="Object 14"/>
          <p:cNvGraphicFramePr>
            <a:graphicFrameLocks noChangeAspect="1"/>
          </p:cNvGraphicFramePr>
          <p:nvPr/>
        </p:nvGraphicFramePr>
        <p:xfrm>
          <a:off x="5436096" y="5805264"/>
          <a:ext cx="3314700" cy="709612"/>
        </p:xfrm>
        <a:graphic>
          <a:graphicData uri="http://schemas.openxmlformats.org/presentationml/2006/ole">
            <mc:AlternateContent xmlns:mc="http://schemas.openxmlformats.org/markup-compatibility/2006">
              <mc:Choice xmlns:v="urn:schemas-microsoft-com:vml" Requires="v">
                <p:oleObj spid="_x0000_s70410" name="Equation" r:id="rId15" imgW="1841400" imgH="393480" progId="Equation.3">
                  <p:embed/>
                </p:oleObj>
              </mc:Choice>
              <mc:Fallback>
                <p:oleObj name="Equation" r:id="rId15" imgW="1841400" imgH="393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36096" y="5805264"/>
                        <a:ext cx="3314700" cy="709612"/>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305167" name="Object 15"/>
          <p:cNvGraphicFramePr>
            <a:graphicFrameLocks noChangeAspect="1"/>
          </p:cNvGraphicFramePr>
          <p:nvPr/>
        </p:nvGraphicFramePr>
        <p:xfrm>
          <a:off x="1763688" y="3616052"/>
          <a:ext cx="4494213" cy="1181100"/>
        </p:xfrm>
        <a:graphic>
          <a:graphicData uri="http://schemas.openxmlformats.org/presentationml/2006/ole">
            <mc:AlternateContent xmlns:mc="http://schemas.openxmlformats.org/markup-compatibility/2006">
              <mc:Choice xmlns:v="urn:schemas-microsoft-com:vml" Requires="v">
                <p:oleObj spid="_x0000_s70411" name="Equation" r:id="rId16" imgW="2997000" imgH="787320" progId="Equation.3">
                  <p:embed/>
                </p:oleObj>
              </mc:Choice>
              <mc:Fallback>
                <p:oleObj name="Equation" r:id="rId16" imgW="2997000" imgH="78732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63688" y="3616052"/>
                        <a:ext cx="4494213" cy="118110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305169" name="Object 17"/>
          <p:cNvGraphicFramePr>
            <a:graphicFrameLocks noChangeAspect="1"/>
          </p:cNvGraphicFramePr>
          <p:nvPr/>
        </p:nvGraphicFramePr>
        <p:xfrm>
          <a:off x="4064917" y="2420888"/>
          <a:ext cx="3027363" cy="590550"/>
        </p:xfrm>
        <a:graphic>
          <a:graphicData uri="http://schemas.openxmlformats.org/presentationml/2006/ole">
            <mc:AlternateContent xmlns:mc="http://schemas.openxmlformats.org/markup-compatibility/2006">
              <mc:Choice xmlns:v="urn:schemas-microsoft-com:vml" Requires="v">
                <p:oleObj spid="_x0000_s70412" name="Equation" r:id="rId18" imgW="2019240" imgH="393480" progId="Equation.3">
                  <p:embed/>
                </p:oleObj>
              </mc:Choice>
              <mc:Fallback>
                <p:oleObj name="Equation" r:id="rId18" imgW="2019240" imgH="39348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64917" y="2420888"/>
                        <a:ext cx="3027363" cy="59055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31" name="Multiply 30"/>
          <p:cNvSpPr>
            <a:spLocks/>
          </p:cNvSpPr>
          <p:nvPr/>
        </p:nvSpPr>
        <p:spPr>
          <a:xfrm rot="600000">
            <a:off x="4036070" y="1985805"/>
            <a:ext cx="914400" cy="1371600"/>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aphicFrame>
        <p:nvGraphicFramePr>
          <p:cNvPr id="305170" name="Object 18"/>
          <p:cNvGraphicFramePr>
            <a:graphicFrameLocks noChangeAspect="1"/>
          </p:cNvGraphicFramePr>
          <p:nvPr/>
        </p:nvGraphicFramePr>
        <p:xfrm>
          <a:off x="2051720" y="5949280"/>
          <a:ext cx="2649538" cy="414338"/>
        </p:xfrm>
        <a:graphic>
          <a:graphicData uri="http://schemas.openxmlformats.org/presentationml/2006/ole">
            <mc:AlternateContent xmlns:mc="http://schemas.openxmlformats.org/markup-compatibility/2006">
              <mc:Choice xmlns:v="urn:schemas-microsoft-com:vml" Requires="v">
                <p:oleObj spid="_x0000_s70413" name="Equation" r:id="rId20" imgW="1460160" imgH="228600" progId="Equation.3">
                  <p:embed/>
                </p:oleObj>
              </mc:Choice>
              <mc:Fallback>
                <p:oleObj name="Equation" r:id="rId20" imgW="1460160" imgH="2286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51720" y="5949280"/>
                        <a:ext cx="2649538" cy="414338"/>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305171" name="Object 19"/>
          <p:cNvGraphicFramePr>
            <a:graphicFrameLocks noChangeAspect="1"/>
          </p:cNvGraphicFramePr>
          <p:nvPr/>
        </p:nvGraphicFramePr>
        <p:xfrm>
          <a:off x="1691680" y="1169367"/>
          <a:ext cx="4643438" cy="1179513"/>
        </p:xfrm>
        <a:graphic>
          <a:graphicData uri="http://schemas.openxmlformats.org/presentationml/2006/ole">
            <mc:AlternateContent xmlns:mc="http://schemas.openxmlformats.org/markup-compatibility/2006">
              <mc:Choice xmlns:v="urn:schemas-microsoft-com:vml" Requires="v">
                <p:oleObj spid="_x0000_s70414" name="Equation" r:id="rId22" imgW="3098520" imgH="787320" progId="Equation.3">
                  <p:embed/>
                </p:oleObj>
              </mc:Choice>
              <mc:Fallback>
                <p:oleObj name="Equation" r:id="rId22" imgW="3098520" imgH="78732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91680" y="1169367"/>
                        <a:ext cx="4643438" cy="1179513"/>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Tree>
    <p:extLst>
      <p:ext uri="{BB962C8B-B14F-4D97-AF65-F5344CB8AC3E}">
        <p14:creationId xmlns:p14="http://schemas.microsoft.com/office/powerpoint/2010/main" val="403721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51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51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5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51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51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51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51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51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5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26" grpId="0"/>
      <p:bldP spid="27" grpId="0"/>
      <p:bldP spid="3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7858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24"/>
          <p:cNvSpPr>
            <a:spLocks noGrp="1"/>
          </p:cNvSpPr>
          <p:nvPr>
            <p:ph type="title"/>
          </p:nvPr>
        </p:nvSpPr>
        <p:spPr>
          <a:xfrm>
            <a:off x="142844" y="142852"/>
            <a:ext cx="8821644" cy="489790"/>
          </a:xfrm>
        </p:spPr>
        <p:txBody>
          <a:bodyPr>
            <a:normAutofit fontScale="90000"/>
          </a:bodyPr>
          <a:lstStyle/>
          <a:p>
            <a:r>
              <a:rPr lang="en-US" altLang="zh-TW" sz="4000" dirty="0" smtClean="0">
                <a:solidFill>
                  <a:schemeClr val="bg1"/>
                </a:solidFill>
              </a:rPr>
              <a:t>Rayleigh-</a:t>
            </a:r>
            <a:r>
              <a:rPr lang="en-US" altLang="zh-TW" sz="4000" dirty="0" err="1" smtClean="0">
                <a:solidFill>
                  <a:schemeClr val="bg1"/>
                </a:solidFill>
              </a:rPr>
              <a:t>Bénard</a:t>
            </a:r>
            <a:r>
              <a:rPr lang="en-US" altLang="zh-TW" sz="4000" dirty="0" smtClean="0">
                <a:solidFill>
                  <a:schemeClr val="bg1"/>
                </a:solidFill>
              </a:rPr>
              <a:t> convection</a:t>
            </a:r>
            <a:endParaRPr lang="fr-CH" dirty="0">
              <a:solidFill>
                <a:schemeClr val="bg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7800" y="838200"/>
            <a:ext cx="5220000" cy="328018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7800" y="838200"/>
            <a:ext cx="5220000" cy="3280181"/>
          </a:xfrm>
          <a:prstGeom prst="rect">
            <a:avLst/>
          </a:prstGeom>
        </p:spPr>
      </p:pic>
      <p:sp>
        <p:nvSpPr>
          <p:cNvPr id="11" name="Text Box 6"/>
          <p:cNvSpPr txBox="1">
            <a:spLocks noChangeArrowheads="1"/>
          </p:cNvSpPr>
          <p:nvPr/>
        </p:nvSpPr>
        <p:spPr bwMode="auto">
          <a:xfrm>
            <a:off x="107504" y="990600"/>
            <a:ext cx="3523728" cy="1292662"/>
          </a:xfrm>
          <a:prstGeom prst="rect">
            <a:avLst/>
          </a:prstGeom>
          <a:noFill/>
          <a:ln w="9525">
            <a:noFill/>
            <a:miter lim="800000"/>
            <a:headEnd/>
            <a:tailEnd/>
          </a:ln>
          <a:effectLst/>
        </p:spPr>
        <p:txBody>
          <a:bodyPr wrap="square">
            <a:spAutoFit/>
          </a:bodyPr>
          <a:lstStyle/>
          <a:p>
            <a:pPr algn="just">
              <a:spcBef>
                <a:spcPct val="50000"/>
              </a:spcBef>
            </a:pPr>
            <a:r>
              <a:rPr lang="en-US" sz="1000" dirty="0">
                <a:latin typeface="Wingdings" pitchFamily="2" charset="2"/>
              </a:rPr>
              <a:t>l</a:t>
            </a:r>
            <a:r>
              <a:rPr lang="en-US" sz="2000" dirty="0">
                <a:latin typeface="Comic Sans MS" pitchFamily="66" charset="0"/>
              </a:rPr>
              <a:t> </a:t>
            </a:r>
            <a:r>
              <a:rPr lang="en-US" sz="1800" dirty="0" smtClean="0">
                <a:solidFill>
                  <a:srgbClr val="002060"/>
                </a:solidFill>
                <a:latin typeface="Arial" pitchFamily="34" charset="0"/>
                <a:cs typeface="Arial" pitchFamily="34" charset="0"/>
              </a:rPr>
              <a:t>Cooled on top and heated from the bottom (heat flux &gt; 0).</a:t>
            </a:r>
          </a:p>
          <a:p>
            <a:pPr algn="just">
              <a:spcBef>
                <a:spcPct val="50000"/>
              </a:spcBef>
            </a:pPr>
            <a:r>
              <a:rPr lang="en-US" sz="1600" dirty="0" smtClean="0">
                <a:solidFill>
                  <a:srgbClr val="002060"/>
                </a:solidFill>
                <a:latin typeface="Arial" pitchFamily="34" charset="0"/>
                <a:cs typeface="Arial" pitchFamily="34" charset="0"/>
              </a:rPr>
              <a:t>Bottom and surface temperature are constant, with </a:t>
            </a:r>
            <a:r>
              <a:rPr lang="en-US" sz="1600" dirty="0" err="1" smtClean="0">
                <a:solidFill>
                  <a:srgbClr val="002060"/>
                </a:solidFill>
                <a:latin typeface="Arial" pitchFamily="34" charset="0"/>
                <a:cs typeface="Arial" pitchFamily="34" charset="0"/>
              </a:rPr>
              <a:t>T</a:t>
            </a:r>
            <a:r>
              <a:rPr lang="en-US" sz="1600" baseline="-25000" dirty="0" err="1" smtClean="0">
                <a:solidFill>
                  <a:srgbClr val="002060"/>
                </a:solidFill>
                <a:latin typeface="Arial" pitchFamily="34" charset="0"/>
                <a:cs typeface="Arial" pitchFamily="34" charset="0"/>
              </a:rPr>
              <a:t>bot</a:t>
            </a:r>
            <a:r>
              <a:rPr lang="en-US" sz="1600" dirty="0" smtClean="0">
                <a:solidFill>
                  <a:srgbClr val="002060"/>
                </a:solidFill>
                <a:latin typeface="Arial" pitchFamily="34" charset="0"/>
                <a:cs typeface="Arial" pitchFamily="34" charset="0"/>
              </a:rPr>
              <a:t> &gt; </a:t>
            </a:r>
            <a:r>
              <a:rPr lang="en-US" sz="1600" dirty="0" err="1" smtClean="0">
                <a:solidFill>
                  <a:srgbClr val="002060"/>
                </a:solidFill>
                <a:latin typeface="Arial" pitchFamily="34" charset="0"/>
                <a:cs typeface="Arial" pitchFamily="34" charset="0"/>
              </a:rPr>
              <a:t>T</a:t>
            </a:r>
            <a:r>
              <a:rPr lang="en-US" sz="1600" baseline="-25000" dirty="0" err="1" smtClean="0">
                <a:solidFill>
                  <a:srgbClr val="002060"/>
                </a:solidFill>
                <a:latin typeface="Arial" pitchFamily="34" charset="0"/>
                <a:cs typeface="Arial" pitchFamily="34" charset="0"/>
              </a:rPr>
              <a:t>surf</a:t>
            </a:r>
            <a:r>
              <a:rPr lang="en-US" sz="1600" dirty="0" smtClean="0">
                <a:solidFill>
                  <a:srgbClr val="002060"/>
                </a:solidFill>
                <a:latin typeface="Arial" pitchFamily="34" charset="0"/>
                <a:cs typeface="Arial" pitchFamily="34" charset="0"/>
              </a:rPr>
              <a:t>.</a:t>
            </a:r>
            <a:endParaRPr lang="en-GB" sz="1600" dirty="0">
              <a:solidFill>
                <a:srgbClr val="002060"/>
              </a:solidFill>
              <a:latin typeface="Arial" pitchFamily="34" charset="0"/>
              <a:cs typeface="Arial" pitchFamily="34" charset="0"/>
            </a:endParaRPr>
          </a:p>
        </p:txBody>
      </p:sp>
      <p:sp>
        <p:nvSpPr>
          <p:cNvPr id="12" name="Text Box 6"/>
          <p:cNvSpPr txBox="1">
            <a:spLocks noChangeArrowheads="1"/>
          </p:cNvSpPr>
          <p:nvPr/>
        </p:nvSpPr>
        <p:spPr bwMode="auto">
          <a:xfrm>
            <a:off x="107504" y="2426494"/>
            <a:ext cx="3523728" cy="1231106"/>
          </a:xfrm>
          <a:prstGeom prst="rect">
            <a:avLst/>
          </a:prstGeom>
          <a:noFill/>
          <a:ln w="9525">
            <a:noFill/>
            <a:miter lim="800000"/>
            <a:headEnd/>
            <a:tailEnd/>
          </a:ln>
          <a:effectLst/>
        </p:spPr>
        <p:txBody>
          <a:bodyPr wrap="square">
            <a:spAutoFit/>
          </a:bodyPr>
          <a:lstStyle/>
          <a:p>
            <a:pPr algn="just">
              <a:spcBef>
                <a:spcPct val="50000"/>
              </a:spcBef>
            </a:pPr>
            <a:r>
              <a:rPr lang="en-US" sz="1000" dirty="0">
                <a:latin typeface="Wingdings" pitchFamily="2" charset="2"/>
              </a:rPr>
              <a:t>l</a:t>
            </a:r>
            <a:r>
              <a:rPr lang="en-US" sz="1800" dirty="0">
                <a:latin typeface="Comic Sans MS" pitchFamily="66" charset="0"/>
              </a:rPr>
              <a:t> </a:t>
            </a:r>
            <a:r>
              <a:rPr lang="en-US" sz="1800" dirty="0">
                <a:solidFill>
                  <a:srgbClr val="002060"/>
                </a:solidFill>
                <a:latin typeface="Arial" pitchFamily="34" charset="0"/>
                <a:cs typeface="Arial" pitchFamily="34" charset="0"/>
              </a:rPr>
              <a:t>Convection driven by </a:t>
            </a:r>
            <a:r>
              <a:rPr lang="en-US" sz="1800" dirty="0" smtClean="0">
                <a:solidFill>
                  <a:srgbClr val="002060"/>
                </a:solidFill>
                <a:latin typeface="Arial" pitchFamily="34" charset="0"/>
                <a:cs typeface="Arial" pitchFamily="34" charset="0"/>
              </a:rPr>
              <a:t>growth of </a:t>
            </a:r>
            <a:r>
              <a:rPr lang="en-US" sz="1800" dirty="0" smtClean="0">
                <a:solidFill>
                  <a:srgbClr val="FF0000"/>
                </a:solidFill>
                <a:latin typeface="Arial" pitchFamily="34" charset="0"/>
                <a:cs typeface="Arial" pitchFamily="34" charset="0"/>
              </a:rPr>
              <a:t>hot</a:t>
            </a:r>
            <a:r>
              <a:rPr lang="en-US" sz="1800" dirty="0" smtClean="0">
                <a:solidFill>
                  <a:srgbClr val="002060"/>
                </a:solidFill>
                <a:latin typeface="Arial" pitchFamily="34" charset="0"/>
                <a:cs typeface="Arial" pitchFamily="34" charset="0"/>
              </a:rPr>
              <a:t> or </a:t>
            </a:r>
            <a:r>
              <a:rPr lang="en-US" sz="1800" dirty="0" smtClean="0">
                <a:solidFill>
                  <a:srgbClr val="0000D4"/>
                </a:solidFill>
                <a:latin typeface="Arial" pitchFamily="34" charset="0"/>
                <a:cs typeface="Arial" pitchFamily="34" charset="0"/>
              </a:rPr>
              <a:t>cold</a:t>
            </a:r>
            <a:r>
              <a:rPr lang="en-US" sz="1800" dirty="0" smtClean="0">
                <a:solidFill>
                  <a:srgbClr val="002060"/>
                </a:solidFill>
                <a:latin typeface="Arial" pitchFamily="34" charset="0"/>
                <a:cs typeface="Arial" pitchFamily="34" charset="0"/>
              </a:rPr>
              <a:t> in </a:t>
            </a:r>
            <a:r>
              <a:rPr lang="en-US" sz="1800" dirty="0">
                <a:solidFill>
                  <a:srgbClr val="002060"/>
                </a:solidFill>
                <a:latin typeface="Arial" pitchFamily="34" charset="0"/>
                <a:cs typeface="Arial" pitchFamily="34" charset="0"/>
              </a:rPr>
              <a:t>the </a:t>
            </a:r>
            <a:r>
              <a:rPr lang="en-US" sz="1800" dirty="0" smtClean="0">
                <a:solidFill>
                  <a:srgbClr val="FF0000"/>
                </a:solidFill>
                <a:latin typeface="Arial" pitchFamily="34" charset="0"/>
                <a:cs typeface="Arial" pitchFamily="34" charset="0"/>
              </a:rPr>
              <a:t>bottom</a:t>
            </a:r>
            <a:r>
              <a:rPr lang="en-US" sz="1800" dirty="0" smtClean="0">
                <a:solidFill>
                  <a:srgbClr val="002060"/>
                </a:solidFill>
                <a:latin typeface="Arial" pitchFamily="34" charset="0"/>
                <a:cs typeface="Arial" pitchFamily="34" charset="0"/>
              </a:rPr>
              <a:t> or </a:t>
            </a:r>
            <a:r>
              <a:rPr lang="en-US" sz="1800" dirty="0" smtClean="0">
                <a:solidFill>
                  <a:srgbClr val="0000D4"/>
                </a:solidFill>
                <a:latin typeface="Arial" pitchFamily="34" charset="0"/>
                <a:cs typeface="Arial" pitchFamily="34" charset="0"/>
              </a:rPr>
              <a:t>top</a:t>
            </a:r>
            <a:r>
              <a:rPr lang="en-US" sz="1800" dirty="0" smtClean="0">
                <a:solidFill>
                  <a:srgbClr val="002060"/>
                </a:solidFill>
                <a:latin typeface="Arial" pitchFamily="34" charset="0"/>
                <a:cs typeface="Arial" pitchFamily="34" charset="0"/>
              </a:rPr>
              <a:t> thermal </a:t>
            </a:r>
            <a:r>
              <a:rPr lang="en-US" sz="1800" dirty="0">
                <a:solidFill>
                  <a:srgbClr val="002060"/>
                </a:solidFill>
                <a:latin typeface="Arial" pitchFamily="34" charset="0"/>
                <a:cs typeface="Arial" pitchFamily="34" charset="0"/>
              </a:rPr>
              <a:t>boundary </a:t>
            </a:r>
            <a:r>
              <a:rPr lang="en-US" sz="1800" dirty="0" smtClean="0">
                <a:solidFill>
                  <a:srgbClr val="002060"/>
                </a:solidFill>
                <a:latin typeface="Arial" pitchFamily="34" charset="0"/>
                <a:cs typeface="Arial" pitchFamily="34" charset="0"/>
              </a:rPr>
              <a:t>layer </a:t>
            </a:r>
            <a:r>
              <a:rPr lang="en-US" sz="1800" dirty="0">
                <a:solidFill>
                  <a:srgbClr val="002060"/>
                </a:solidFill>
                <a:latin typeface="Arial" pitchFamily="34" charset="0"/>
                <a:cs typeface="Arial" pitchFamily="34" charset="0"/>
              </a:rPr>
              <a:t>(TBL</a:t>
            </a:r>
            <a:r>
              <a:rPr lang="en-US" sz="1800" dirty="0" smtClean="0">
                <a:solidFill>
                  <a:srgbClr val="002060"/>
                </a:solidFill>
                <a:latin typeface="Arial" pitchFamily="34" charset="0"/>
                <a:cs typeface="Arial" pitchFamily="34" charset="0"/>
              </a:rPr>
              <a:t>), leading to </a:t>
            </a:r>
            <a:r>
              <a:rPr lang="en-US" sz="1800" dirty="0" smtClean="0">
                <a:solidFill>
                  <a:srgbClr val="FF0000"/>
                </a:solidFill>
                <a:latin typeface="Arial" pitchFamily="34" charset="0"/>
                <a:cs typeface="Arial" pitchFamily="34" charset="0"/>
              </a:rPr>
              <a:t>plumes</a:t>
            </a:r>
            <a:r>
              <a:rPr lang="en-US" sz="1800" dirty="0" smtClean="0">
                <a:solidFill>
                  <a:srgbClr val="002060"/>
                </a:solidFill>
                <a:latin typeface="Arial" pitchFamily="34" charset="0"/>
                <a:cs typeface="Arial" pitchFamily="34" charset="0"/>
              </a:rPr>
              <a:t> or </a:t>
            </a:r>
            <a:r>
              <a:rPr lang="en-US" sz="1800" dirty="0" smtClean="0">
                <a:solidFill>
                  <a:srgbClr val="0000D4"/>
                </a:solidFill>
                <a:latin typeface="Arial" pitchFamily="34" charset="0"/>
                <a:cs typeface="Arial" pitchFamily="34" charset="0"/>
              </a:rPr>
              <a:t>slabs</a:t>
            </a:r>
            <a:r>
              <a:rPr lang="en-US" sz="1800" dirty="0" smtClean="0">
                <a:solidFill>
                  <a:srgbClr val="002060"/>
                </a:solidFill>
                <a:latin typeface="Arial" pitchFamily="34" charset="0"/>
                <a:cs typeface="Arial" pitchFamily="34" charset="0"/>
              </a:rPr>
              <a:t>.</a:t>
            </a:r>
            <a:endParaRPr lang="en-US" sz="1800" dirty="0">
              <a:solidFill>
                <a:srgbClr val="002060"/>
              </a:solidFill>
              <a:latin typeface="Arial" pitchFamily="34" charset="0"/>
              <a:cs typeface="Arial" pitchFamily="34" charset="0"/>
            </a:endParaRPr>
          </a:p>
        </p:txBody>
      </p:sp>
      <p:sp>
        <p:nvSpPr>
          <p:cNvPr id="13" name="Text Box 6"/>
          <p:cNvSpPr txBox="1">
            <a:spLocks noChangeArrowheads="1"/>
          </p:cNvSpPr>
          <p:nvPr/>
        </p:nvSpPr>
        <p:spPr bwMode="auto">
          <a:xfrm>
            <a:off x="116568" y="4397249"/>
            <a:ext cx="6741432" cy="369332"/>
          </a:xfrm>
          <a:prstGeom prst="rect">
            <a:avLst/>
          </a:prstGeom>
          <a:noFill/>
          <a:ln w="9525">
            <a:noFill/>
            <a:miter lim="800000"/>
            <a:headEnd/>
            <a:tailEnd/>
          </a:ln>
          <a:effectLst/>
        </p:spPr>
        <p:txBody>
          <a:bodyPr wrap="square">
            <a:spAutoFit/>
          </a:bodyPr>
          <a:lstStyle/>
          <a:p>
            <a:pPr algn="just">
              <a:spcBef>
                <a:spcPct val="50000"/>
              </a:spcBef>
            </a:pPr>
            <a:r>
              <a:rPr lang="en-US" sz="1000" dirty="0">
                <a:latin typeface="Wingdings" pitchFamily="2" charset="2"/>
              </a:rPr>
              <a:t>l</a:t>
            </a:r>
            <a:r>
              <a:rPr lang="en-US" sz="1800" dirty="0">
                <a:latin typeface="Comic Sans MS" pitchFamily="66" charset="0"/>
              </a:rPr>
              <a:t> </a:t>
            </a:r>
            <a:r>
              <a:rPr lang="en-US" sz="1800" spc="-50" dirty="0" smtClean="0">
                <a:solidFill>
                  <a:srgbClr val="002060"/>
                </a:solidFill>
                <a:latin typeface="Arial" panose="020B0604020202020204" pitchFamily="34" charset="0"/>
                <a:cs typeface="Arial" panose="020B0604020202020204" pitchFamily="34" charset="0"/>
              </a:rPr>
              <a:t>Convection is controlled by one parameter, the </a:t>
            </a:r>
            <a:r>
              <a:rPr lang="en-US" sz="1800" spc="-50" dirty="0" smtClean="0">
                <a:solidFill>
                  <a:srgbClr val="FF8B1A"/>
                </a:solidFill>
                <a:latin typeface="Arial" pitchFamily="34" charset="0"/>
                <a:cs typeface="Arial" pitchFamily="34" charset="0"/>
              </a:rPr>
              <a:t>Rayleigh </a:t>
            </a:r>
            <a:r>
              <a:rPr lang="en-US" sz="1800" spc="-50" dirty="0" smtClean="0">
                <a:solidFill>
                  <a:srgbClr val="002060"/>
                </a:solidFill>
                <a:latin typeface="Arial" pitchFamily="34" charset="0"/>
                <a:cs typeface="Arial" pitchFamily="34" charset="0"/>
              </a:rPr>
              <a:t>number :</a:t>
            </a:r>
            <a:endParaRPr lang="en-US" sz="1800" spc="-50" dirty="0">
              <a:solidFill>
                <a:srgbClr val="002060"/>
              </a:solidFill>
              <a:latin typeface="Arial" pitchFamily="34" charset="0"/>
              <a:cs typeface="Arial" pitchFamily="34" charset="0"/>
            </a:endParaRPr>
          </a:p>
        </p:txBody>
      </p:sp>
      <p:pic>
        <p:nvPicPr>
          <p:cNvPr id="16" name="Picture 15"/>
          <p:cNvPicPr>
            <a:picLocks noChangeAspect="1"/>
          </p:cNvPicPr>
          <p:nvPr/>
        </p:nvPicPr>
        <p:blipFill>
          <a:blip r:embed="rId4"/>
          <a:stretch>
            <a:fillRect/>
          </a:stretch>
        </p:blipFill>
        <p:spPr>
          <a:xfrm>
            <a:off x="6789799" y="4191000"/>
            <a:ext cx="2019709" cy="830543"/>
          </a:xfrm>
          <a:prstGeom prst="rect">
            <a:avLst/>
          </a:prstGeom>
        </p:spPr>
      </p:pic>
      <p:sp>
        <p:nvSpPr>
          <p:cNvPr id="14" name="Text Box 7"/>
          <p:cNvSpPr txBox="1">
            <a:spLocks noChangeArrowheads="1"/>
          </p:cNvSpPr>
          <p:nvPr/>
        </p:nvSpPr>
        <p:spPr bwMode="auto">
          <a:xfrm>
            <a:off x="116568" y="4919752"/>
            <a:ext cx="8278687" cy="1862048"/>
          </a:xfrm>
          <a:prstGeom prst="rect">
            <a:avLst/>
          </a:prstGeom>
          <a:noFill/>
          <a:ln w="9525">
            <a:noFill/>
            <a:miter lim="800000"/>
            <a:headEnd/>
            <a:tailEnd/>
          </a:ln>
          <a:effectLst/>
        </p:spPr>
        <p:txBody>
          <a:bodyPr wrap="square">
            <a:spAutoFit/>
          </a:bodyPr>
          <a:lstStyle/>
          <a:p>
            <a:pPr algn="just"/>
            <a:r>
              <a:rPr lang="en-US" sz="1000" dirty="0" smtClean="0">
                <a:latin typeface="Wingdings" pitchFamily="2" charset="2"/>
                <a:cs typeface="Arial" pitchFamily="34" charset="0"/>
              </a:rPr>
              <a:t>l</a:t>
            </a:r>
            <a:r>
              <a:rPr lang="en-US" sz="2000" b="1" dirty="0" smtClean="0">
                <a:solidFill>
                  <a:srgbClr val="FF0000"/>
                </a:solidFill>
                <a:latin typeface="Arial" pitchFamily="34" charset="0"/>
                <a:cs typeface="Arial" pitchFamily="34" charset="0"/>
              </a:rPr>
              <a:t> </a:t>
            </a:r>
            <a:r>
              <a:rPr lang="en-US" dirty="0" smtClean="0">
                <a:solidFill>
                  <a:srgbClr val="002060"/>
                </a:solidFill>
                <a:latin typeface="Arial" pitchFamily="34" charset="0"/>
                <a:cs typeface="Arial" pitchFamily="34" charset="0"/>
              </a:rPr>
              <a:t>Degrees de complexity:</a:t>
            </a:r>
            <a:endParaRPr lang="en-US" dirty="0">
              <a:solidFill>
                <a:srgbClr val="002060"/>
              </a:solidFill>
              <a:latin typeface="Arial" pitchFamily="34" charset="0"/>
              <a:cs typeface="Arial" pitchFamily="34" charset="0"/>
            </a:endParaRPr>
          </a:p>
          <a:p>
            <a:pPr algn="just">
              <a:spcBef>
                <a:spcPts val="600"/>
              </a:spcBef>
            </a:pPr>
            <a:r>
              <a:rPr lang="en-US" sz="1600" i="1" dirty="0">
                <a:solidFill>
                  <a:srgbClr val="002060"/>
                </a:solidFill>
                <a:latin typeface="Arial" pitchFamily="34" charset="0"/>
                <a:cs typeface="Arial" pitchFamily="34" charset="0"/>
              </a:rPr>
              <a:t>- Mode </a:t>
            </a:r>
            <a:r>
              <a:rPr lang="en-US" sz="1600" i="1" dirty="0" smtClean="0">
                <a:solidFill>
                  <a:srgbClr val="002060"/>
                </a:solidFill>
                <a:latin typeface="Arial" pitchFamily="34" charset="0"/>
                <a:cs typeface="Arial" pitchFamily="34" charset="0"/>
              </a:rPr>
              <a:t>of </a:t>
            </a:r>
            <a:r>
              <a:rPr lang="en-US" sz="1600" i="1" dirty="0" smtClean="0">
                <a:solidFill>
                  <a:srgbClr val="C00000"/>
                </a:solidFill>
                <a:latin typeface="Arial" pitchFamily="34" charset="0"/>
                <a:cs typeface="Arial" pitchFamily="34" charset="0"/>
              </a:rPr>
              <a:t>heating</a:t>
            </a:r>
            <a:r>
              <a:rPr lang="en-US" sz="1600" i="1" dirty="0" smtClean="0">
                <a:solidFill>
                  <a:srgbClr val="002060"/>
                </a:solidFill>
                <a:latin typeface="Arial" pitchFamily="34" charset="0"/>
                <a:cs typeface="Arial" pitchFamily="34" charset="0"/>
              </a:rPr>
              <a:t> (volumetric and/or basal)</a:t>
            </a:r>
            <a:endParaRPr lang="en-US" sz="1600" i="1" dirty="0">
              <a:solidFill>
                <a:srgbClr val="002060"/>
              </a:solidFill>
              <a:latin typeface="Arial" pitchFamily="34" charset="0"/>
              <a:cs typeface="Arial" pitchFamily="34" charset="0"/>
            </a:endParaRPr>
          </a:p>
          <a:p>
            <a:pPr algn="just">
              <a:spcBef>
                <a:spcPts val="300"/>
              </a:spcBef>
            </a:pPr>
            <a:r>
              <a:rPr lang="en-US" sz="1600" i="1" dirty="0">
                <a:solidFill>
                  <a:srgbClr val="002060"/>
                </a:solidFill>
                <a:latin typeface="Arial" pitchFamily="34" charset="0"/>
                <a:cs typeface="Arial" pitchFamily="34" charset="0"/>
              </a:rPr>
              <a:t>- </a:t>
            </a:r>
            <a:r>
              <a:rPr lang="en-US" sz="1600" i="1" dirty="0" smtClean="0">
                <a:solidFill>
                  <a:srgbClr val="C00000"/>
                </a:solidFill>
                <a:latin typeface="Arial" pitchFamily="34" charset="0"/>
                <a:cs typeface="Arial" pitchFamily="34" charset="0"/>
              </a:rPr>
              <a:t>Geometry</a:t>
            </a:r>
            <a:r>
              <a:rPr lang="en-US" sz="1600" i="1" dirty="0" smtClean="0">
                <a:solidFill>
                  <a:srgbClr val="002060"/>
                </a:solidFill>
                <a:latin typeface="Arial" pitchFamily="34" charset="0"/>
                <a:cs typeface="Arial" pitchFamily="34" charset="0"/>
              </a:rPr>
              <a:t> (spherical shell)</a:t>
            </a:r>
            <a:endParaRPr lang="en-US" sz="1600" i="1" dirty="0">
              <a:solidFill>
                <a:srgbClr val="002060"/>
              </a:solidFill>
              <a:latin typeface="Arial" pitchFamily="34" charset="0"/>
              <a:cs typeface="Arial" pitchFamily="34" charset="0"/>
            </a:endParaRPr>
          </a:p>
          <a:p>
            <a:pPr algn="just">
              <a:spcBef>
                <a:spcPts val="300"/>
              </a:spcBef>
            </a:pPr>
            <a:r>
              <a:rPr lang="en-US" sz="1600" i="1" dirty="0">
                <a:solidFill>
                  <a:srgbClr val="002060"/>
                </a:solidFill>
                <a:latin typeface="Arial" pitchFamily="34" charset="0"/>
                <a:cs typeface="Arial" pitchFamily="34" charset="0"/>
              </a:rPr>
              <a:t>- </a:t>
            </a:r>
            <a:r>
              <a:rPr lang="en-US" sz="1600" i="1" dirty="0" err="1" smtClean="0">
                <a:solidFill>
                  <a:srgbClr val="C00000"/>
                </a:solidFill>
                <a:latin typeface="Arial" pitchFamily="34" charset="0"/>
                <a:cs typeface="Arial" pitchFamily="34" charset="0"/>
              </a:rPr>
              <a:t>Rheology</a:t>
            </a:r>
            <a:r>
              <a:rPr lang="en-US" sz="1600" i="1" dirty="0" smtClean="0">
                <a:solidFill>
                  <a:srgbClr val="002060"/>
                </a:solidFill>
                <a:latin typeface="Arial" pitchFamily="34" charset="0"/>
                <a:cs typeface="Arial" pitchFamily="34" charset="0"/>
              </a:rPr>
              <a:t> (viscosity variations with temperature, depth, …)</a:t>
            </a:r>
            <a:endParaRPr lang="en-US" sz="1600" i="1" dirty="0">
              <a:solidFill>
                <a:srgbClr val="002060"/>
              </a:solidFill>
              <a:latin typeface="Arial" pitchFamily="34" charset="0"/>
              <a:cs typeface="Arial" pitchFamily="34" charset="0"/>
            </a:endParaRPr>
          </a:p>
          <a:p>
            <a:pPr algn="just">
              <a:spcBef>
                <a:spcPts val="300"/>
              </a:spcBef>
            </a:pPr>
            <a:r>
              <a:rPr lang="en-US" sz="1600" i="1" dirty="0">
                <a:solidFill>
                  <a:srgbClr val="002060"/>
                </a:solidFill>
                <a:latin typeface="Arial" pitchFamily="34" charset="0"/>
                <a:cs typeface="Arial" pitchFamily="34" charset="0"/>
              </a:rPr>
              <a:t>- </a:t>
            </a:r>
            <a:r>
              <a:rPr lang="en-US" sz="1600" i="1" dirty="0" smtClean="0">
                <a:solidFill>
                  <a:srgbClr val="C00000"/>
                </a:solidFill>
                <a:latin typeface="Arial" pitchFamily="34" charset="0"/>
                <a:cs typeface="Arial" pitchFamily="34" charset="0"/>
              </a:rPr>
              <a:t>Thermo-chemical</a:t>
            </a:r>
            <a:r>
              <a:rPr lang="en-US" sz="1600" b="1" i="1" dirty="0" smtClean="0">
                <a:solidFill>
                  <a:srgbClr val="C00000"/>
                </a:solidFill>
                <a:latin typeface="Arial" pitchFamily="34" charset="0"/>
                <a:cs typeface="Arial" pitchFamily="34" charset="0"/>
              </a:rPr>
              <a:t> </a:t>
            </a:r>
            <a:r>
              <a:rPr lang="en-US" sz="1600" i="1" dirty="0" smtClean="0">
                <a:solidFill>
                  <a:srgbClr val="002060"/>
                </a:solidFill>
                <a:latin typeface="Arial" pitchFamily="34" charset="0"/>
                <a:cs typeface="Arial" pitchFamily="34" charset="0"/>
              </a:rPr>
              <a:t>convection</a:t>
            </a:r>
            <a:endParaRPr lang="en-US" sz="1600" i="1" dirty="0">
              <a:solidFill>
                <a:srgbClr val="002060"/>
              </a:solidFill>
              <a:latin typeface="Arial" pitchFamily="34" charset="0"/>
              <a:cs typeface="Arial" pitchFamily="34" charset="0"/>
            </a:endParaRPr>
          </a:p>
          <a:p>
            <a:pPr algn="just">
              <a:spcBef>
                <a:spcPts val="300"/>
              </a:spcBef>
            </a:pPr>
            <a:r>
              <a:rPr lang="en-US" sz="1600" i="1" dirty="0">
                <a:solidFill>
                  <a:srgbClr val="002060"/>
                </a:solidFill>
                <a:latin typeface="Arial" pitchFamily="34" charset="0"/>
                <a:cs typeface="Arial" pitchFamily="34" charset="0"/>
              </a:rPr>
              <a:t>- …</a:t>
            </a:r>
            <a:endParaRPr lang="en-GB" sz="1600" i="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28641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7858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24"/>
          <p:cNvSpPr>
            <a:spLocks noGrp="1"/>
          </p:cNvSpPr>
          <p:nvPr>
            <p:ph type="title"/>
          </p:nvPr>
        </p:nvSpPr>
        <p:spPr>
          <a:xfrm>
            <a:off x="142844" y="142852"/>
            <a:ext cx="8821644" cy="489790"/>
          </a:xfrm>
        </p:spPr>
        <p:txBody>
          <a:bodyPr>
            <a:normAutofit fontScale="90000"/>
          </a:bodyPr>
          <a:lstStyle/>
          <a:p>
            <a:r>
              <a:rPr lang="en-US" sz="4000" kern="1200" dirty="0" smtClean="0">
                <a:solidFill>
                  <a:schemeClr val="bg1"/>
                </a:solidFill>
                <a:latin typeface="Calibri"/>
                <a:ea typeface="+mj-ea"/>
                <a:cs typeface="+mj-cs"/>
              </a:rPr>
              <a:t>Volumetrically heated convection</a:t>
            </a:r>
            <a:endParaRPr lang="fr-CH" dirty="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000" y="900000"/>
            <a:ext cx="5220000" cy="2988310"/>
          </a:xfrm>
          <a:prstGeom prst="rect">
            <a:avLst/>
          </a:prstGeom>
        </p:spPr>
      </p:pic>
      <p:sp>
        <p:nvSpPr>
          <p:cNvPr id="6" name="Text Box 6"/>
          <p:cNvSpPr txBox="1">
            <a:spLocks noChangeArrowheads="1"/>
          </p:cNvSpPr>
          <p:nvPr/>
        </p:nvSpPr>
        <p:spPr bwMode="auto">
          <a:xfrm>
            <a:off x="112168" y="1027762"/>
            <a:ext cx="3523728" cy="2185214"/>
          </a:xfrm>
          <a:prstGeom prst="rect">
            <a:avLst/>
          </a:prstGeom>
          <a:noFill/>
          <a:ln w="9525">
            <a:noFill/>
            <a:miter lim="800000"/>
            <a:headEnd/>
            <a:tailEnd/>
          </a:ln>
          <a:effectLst/>
        </p:spPr>
        <p:txBody>
          <a:bodyPr wrap="square">
            <a:spAutoFit/>
          </a:bodyPr>
          <a:lstStyle/>
          <a:p>
            <a:pPr algn="just">
              <a:spcBef>
                <a:spcPct val="50000"/>
              </a:spcBef>
            </a:pPr>
            <a:r>
              <a:rPr lang="en-US" sz="1000" dirty="0">
                <a:latin typeface="Wingdings" pitchFamily="2" charset="2"/>
              </a:rPr>
              <a:t>l</a:t>
            </a:r>
            <a:r>
              <a:rPr lang="en-US" sz="2000" dirty="0">
                <a:latin typeface="Comic Sans MS" pitchFamily="66" charset="0"/>
              </a:rPr>
              <a:t> </a:t>
            </a:r>
            <a:r>
              <a:rPr lang="en-US" sz="1800" dirty="0" smtClean="0">
                <a:solidFill>
                  <a:srgbClr val="002060"/>
                </a:solidFill>
                <a:latin typeface="Arial" pitchFamily="34" charset="0"/>
                <a:cs typeface="Arial" pitchFamily="34" charset="0"/>
              </a:rPr>
              <a:t>Cooled on top and heated from within :</a:t>
            </a:r>
          </a:p>
          <a:p>
            <a:pPr algn="just">
              <a:spcBef>
                <a:spcPct val="50000"/>
              </a:spcBef>
            </a:pPr>
            <a:r>
              <a:rPr lang="en-US" sz="1600" dirty="0" smtClean="0">
                <a:solidFill>
                  <a:srgbClr val="002060"/>
                </a:solidFill>
                <a:latin typeface="Arial" pitchFamily="34" charset="0"/>
                <a:cs typeface="Arial" pitchFamily="34" charset="0"/>
              </a:rPr>
              <a:t>- Bottom heat flux equal to zero</a:t>
            </a:r>
          </a:p>
          <a:p>
            <a:pPr algn="just">
              <a:spcBef>
                <a:spcPts val="600"/>
              </a:spcBef>
            </a:pPr>
            <a:r>
              <a:rPr lang="en-US" sz="1600" dirty="0" smtClean="0">
                <a:solidFill>
                  <a:srgbClr val="002060"/>
                </a:solidFill>
                <a:latin typeface="Arial" pitchFamily="34" charset="0"/>
                <a:cs typeface="Arial" pitchFamily="34" charset="0"/>
              </a:rPr>
              <a:t>- Surface temperature is constant.</a:t>
            </a:r>
          </a:p>
          <a:p>
            <a:pPr algn="just">
              <a:spcBef>
                <a:spcPts val="600"/>
              </a:spcBef>
            </a:pPr>
            <a:r>
              <a:rPr lang="en-GB" sz="1600" dirty="0" smtClean="0">
                <a:solidFill>
                  <a:srgbClr val="002060"/>
                </a:solidFill>
                <a:latin typeface="Arial" pitchFamily="34" charset="0"/>
                <a:cs typeface="Arial" pitchFamily="34" charset="0"/>
              </a:rPr>
              <a:t>- </a:t>
            </a:r>
            <a:r>
              <a:rPr lang="en-GB" sz="1600" spc="-50" dirty="0" smtClean="0">
                <a:solidFill>
                  <a:srgbClr val="002060"/>
                </a:solidFill>
                <a:latin typeface="Arial" pitchFamily="34" charset="0"/>
                <a:cs typeface="Arial" pitchFamily="34" charset="0"/>
              </a:rPr>
              <a:t>Possible source of heat : radiogenic </a:t>
            </a:r>
            <a:r>
              <a:rPr lang="en-GB" sz="1600" dirty="0" smtClean="0">
                <a:solidFill>
                  <a:srgbClr val="002060"/>
                </a:solidFill>
                <a:latin typeface="Arial" pitchFamily="34" charset="0"/>
                <a:cs typeface="Arial" pitchFamily="34" charset="0"/>
              </a:rPr>
              <a:t>decay, tidal dissipation, secular cooling</a:t>
            </a:r>
            <a:endParaRPr lang="en-GB" sz="1600" dirty="0">
              <a:solidFill>
                <a:srgbClr val="002060"/>
              </a:solidFill>
              <a:latin typeface="Arial" pitchFamily="34" charset="0"/>
              <a:cs typeface="Arial" pitchFamily="34" charset="0"/>
            </a:endParaRPr>
          </a:p>
        </p:txBody>
      </p:sp>
      <p:sp>
        <p:nvSpPr>
          <p:cNvPr id="7" name="Text Box 6"/>
          <p:cNvSpPr txBox="1">
            <a:spLocks noChangeArrowheads="1"/>
          </p:cNvSpPr>
          <p:nvPr/>
        </p:nvSpPr>
        <p:spPr bwMode="auto">
          <a:xfrm>
            <a:off x="112168" y="3369766"/>
            <a:ext cx="3523728" cy="923330"/>
          </a:xfrm>
          <a:prstGeom prst="rect">
            <a:avLst/>
          </a:prstGeom>
          <a:noFill/>
          <a:ln w="9525">
            <a:noFill/>
            <a:miter lim="800000"/>
            <a:headEnd/>
            <a:tailEnd/>
          </a:ln>
          <a:effectLst/>
        </p:spPr>
        <p:txBody>
          <a:bodyPr wrap="square">
            <a:spAutoFit/>
          </a:bodyPr>
          <a:lstStyle/>
          <a:p>
            <a:pPr algn="just">
              <a:spcBef>
                <a:spcPct val="50000"/>
              </a:spcBef>
            </a:pPr>
            <a:r>
              <a:rPr lang="en-US" sz="1000" dirty="0" smtClean="0">
                <a:latin typeface="Wingdings" pitchFamily="2" charset="2"/>
              </a:rPr>
              <a:t>l</a:t>
            </a:r>
            <a:r>
              <a:rPr lang="en-US" sz="1800" dirty="0" smtClean="0">
                <a:latin typeface="Comic Sans MS" pitchFamily="66" charset="0"/>
              </a:rPr>
              <a:t> </a:t>
            </a:r>
            <a:r>
              <a:rPr lang="en-US" sz="1800" dirty="0" smtClean="0">
                <a:solidFill>
                  <a:srgbClr val="002060"/>
                </a:solidFill>
                <a:latin typeface="Arial" pitchFamily="34" charset="0"/>
                <a:cs typeface="Arial" pitchFamily="34" charset="0"/>
              </a:rPr>
              <a:t>Convection </a:t>
            </a:r>
            <a:r>
              <a:rPr lang="en-US" sz="1800" dirty="0">
                <a:solidFill>
                  <a:srgbClr val="002060"/>
                </a:solidFill>
                <a:latin typeface="Arial" pitchFamily="34" charset="0"/>
                <a:cs typeface="Arial" pitchFamily="34" charset="0"/>
              </a:rPr>
              <a:t>driven by </a:t>
            </a:r>
            <a:r>
              <a:rPr lang="en-US" sz="1800" dirty="0" smtClean="0">
                <a:solidFill>
                  <a:srgbClr val="002060"/>
                </a:solidFill>
                <a:latin typeface="Arial" pitchFamily="34" charset="0"/>
                <a:cs typeface="Arial" pitchFamily="34" charset="0"/>
              </a:rPr>
              <a:t>growth of </a:t>
            </a:r>
            <a:r>
              <a:rPr lang="en-US" sz="1800" dirty="0" smtClean="0">
                <a:solidFill>
                  <a:srgbClr val="0000D4"/>
                </a:solidFill>
                <a:latin typeface="Arial" pitchFamily="34" charset="0"/>
                <a:cs typeface="Arial" pitchFamily="34" charset="0"/>
              </a:rPr>
              <a:t>cold</a:t>
            </a:r>
            <a:r>
              <a:rPr lang="en-US" sz="1800" dirty="0" smtClean="0">
                <a:solidFill>
                  <a:srgbClr val="002060"/>
                </a:solidFill>
                <a:latin typeface="Arial" pitchFamily="34" charset="0"/>
                <a:cs typeface="Arial" pitchFamily="34" charset="0"/>
              </a:rPr>
              <a:t> in </a:t>
            </a:r>
            <a:r>
              <a:rPr lang="en-US" sz="1800" dirty="0">
                <a:solidFill>
                  <a:srgbClr val="002060"/>
                </a:solidFill>
                <a:latin typeface="Arial" pitchFamily="34" charset="0"/>
                <a:cs typeface="Arial" pitchFamily="34" charset="0"/>
              </a:rPr>
              <a:t>the </a:t>
            </a:r>
            <a:r>
              <a:rPr lang="en-US" sz="1800" dirty="0" smtClean="0">
                <a:solidFill>
                  <a:srgbClr val="0000D4"/>
                </a:solidFill>
                <a:latin typeface="Arial" pitchFamily="34" charset="0"/>
                <a:cs typeface="Arial" pitchFamily="34" charset="0"/>
              </a:rPr>
              <a:t>top</a:t>
            </a:r>
            <a:r>
              <a:rPr lang="en-US" sz="1800" dirty="0" smtClean="0">
                <a:solidFill>
                  <a:srgbClr val="002060"/>
                </a:solidFill>
                <a:latin typeface="Arial" pitchFamily="34" charset="0"/>
                <a:cs typeface="Arial" pitchFamily="34" charset="0"/>
              </a:rPr>
              <a:t> thermal </a:t>
            </a:r>
            <a:r>
              <a:rPr lang="en-US" sz="1800" dirty="0">
                <a:solidFill>
                  <a:srgbClr val="002060"/>
                </a:solidFill>
                <a:latin typeface="Arial" pitchFamily="34" charset="0"/>
                <a:cs typeface="Arial" pitchFamily="34" charset="0"/>
              </a:rPr>
              <a:t>boundary </a:t>
            </a:r>
            <a:r>
              <a:rPr lang="en-US" sz="1800" dirty="0" smtClean="0">
                <a:solidFill>
                  <a:srgbClr val="002060"/>
                </a:solidFill>
                <a:latin typeface="Arial" pitchFamily="34" charset="0"/>
                <a:cs typeface="Arial" pitchFamily="34" charset="0"/>
              </a:rPr>
              <a:t>layer.</a:t>
            </a:r>
            <a:endParaRPr lang="en-US" sz="1800" dirty="0">
              <a:solidFill>
                <a:srgbClr val="002060"/>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000" y="900000"/>
            <a:ext cx="5220000" cy="2988310"/>
          </a:xfrm>
          <a:prstGeom prst="rect">
            <a:avLst/>
          </a:prstGeom>
        </p:spPr>
      </p:pic>
      <p:sp>
        <p:nvSpPr>
          <p:cNvPr id="10" name="Text Box 6"/>
          <p:cNvSpPr txBox="1">
            <a:spLocks noChangeArrowheads="1"/>
          </p:cNvSpPr>
          <p:nvPr/>
        </p:nvSpPr>
        <p:spPr bwMode="auto">
          <a:xfrm>
            <a:off x="70085" y="4869160"/>
            <a:ext cx="5077979" cy="1585049"/>
          </a:xfrm>
          <a:prstGeom prst="rect">
            <a:avLst/>
          </a:prstGeom>
          <a:noFill/>
          <a:ln w="9525">
            <a:noFill/>
            <a:miter lim="800000"/>
            <a:headEnd/>
            <a:tailEnd/>
          </a:ln>
          <a:effectLst/>
        </p:spPr>
        <p:txBody>
          <a:bodyPr wrap="square">
            <a:spAutoFit/>
          </a:bodyPr>
          <a:lstStyle/>
          <a:p>
            <a:pPr algn="just">
              <a:spcBef>
                <a:spcPct val="50000"/>
              </a:spcBef>
            </a:pPr>
            <a:r>
              <a:rPr lang="en-US" sz="1000" dirty="0" smtClean="0">
                <a:latin typeface="Wingdings" pitchFamily="2" charset="2"/>
              </a:rPr>
              <a:t>l</a:t>
            </a:r>
            <a:r>
              <a:rPr lang="en-US" sz="1800" dirty="0" smtClean="0">
                <a:latin typeface="Comic Sans MS" pitchFamily="66" charset="0"/>
              </a:rPr>
              <a:t> </a:t>
            </a:r>
            <a:r>
              <a:rPr lang="en-US" sz="1800" spc="-50" dirty="0" smtClean="0">
                <a:solidFill>
                  <a:srgbClr val="002060"/>
                </a:solidFill>
                <a:latin typeface="Arial" panose="020B0604020202020204" pitchFamily="34" charset="0"/>
                <a:cs typeface="Arial" panose="020B0604020202020204" pitchFamily="34" charset="0"/>
              </a:rPr>
              <a:t>Convection is controlled by two parameters :</a:t>
            </a:r>
          </a:p>
          <a:p>
            <a:pPr algn="just">
              <a:spcBef>
                <a:spcPts val="1800"/>
              </a:spcBef>
            </a:pPr>
            <a:r>
              <a:rPr lang="en-US" sz="1800" spc="-50" dirty="0" smtClean="0">
                <a:solidFill>
                  <a:srgbClr val="002060"/>
                </a:solidFill>
                <a:latin typeface="Arial" panose="020B0604020202020204" pitchFamily="34" charset="0"/>
                <a:cs typeface="Arial" panose="020B0604020202020204" pitchFamily="34" charset="0"/>
              </a:rPr>
              <a:t>     - The </a:t>
            </a:r>
            <a:r>
              <a:rPr lang="en-US" sz="1800" spc="-50" dirty="0" smtClean="0">
                <a:solidFill>
                  <a:srgbClr val="FF8B1A"/>
                </a:solidFill>
                <a:latin typeface="Arial" pitchFamily="34" charset="0"/>
                <a:cs typeface="Arial" pitchFamily="34" charset="0"/>
              </a:rPr>
              <a:t>Rayleigh-Roberts </a:t>
            </a:r>
            <a:r>
              <a:rPr lang="en-US" sz="1800" spc="-50" dirty="0" smtClean="0">
                <a:solidFill>
                  <a:srgbClr val="002060"/>
                </a:solidFill>
                <a:latin typeface="Arial" pitchFamily="34" charset="0"/>
                <a:cs typeface="Arial" pitchFamily="34" charset="0"/>
              </a:rPr>
              <a:t>number :</a:t>
            </a:r>
          </a:p>
          <a:p>
            <a:pPr algn="just">
              <a:spcBef>
                <a:spcPts val="0"/>
              </a:spcBef>
            </a:pPr>
            <a:endParaRPr lang="en-US" sz="1800" spc="-50" dirty="0" smtClean="0">
              <a:solidFill>
                <a:srgbClr val="002060"/>
              </a:solidFill>
              <a:latin typeface="Arial" pitchFamily="34" charset="0"/>
              <a:cs typeface="Arial" pitchFamily="34" charset="0"/>
            </a:endParaRPr>
          </a:p>
          <a:p>
            <a:pPr algn="just">
              <a:spcBef>
                <a:spcPts val="1200"/>
              </a:spcBef>
            </a:pPr>
            <a:r>
              <a:rPr lang="en-US" sz="1800" spc="-50" dirty="0" smtClean="0">
                <a:solidFill>
                  <a:srgbClr val="002060"/>
                </a:solidFill>
                <a:latin typeface="Arial" pitchFamily="34" charset="0"/>
                <a:cs typeface="Arial" pitchFamily="34" charset="0"/>
              </a:rPr>
              <a:t>     - The internal heating rate </a:t>
            </a:r>
            <a:r>
              <a:rPr lang="en-US" sz="1800" spc="-50" dirty="0" smtClean="0">
                <a:solidFill>
                  <a:srgbClr val="FF8B1A"/>
                </a:solidFill>
                <a:latin typeface="Arial" pitchFamily="34" charset="0"/>
                <a:cs typeface="Arial" pitchFamily="34" charset="0"/>
              </a:rPr>
              <a:t>H</a:t>
            </a:r>
            <a:r>
              <a:rPr lang="en-US" sz="1800" spc="-50" dirty="0" smtClean="0">
                <a:solidFill>
                  <a:srgbClr val="002060"/>
                </a:solidFill>
                <a:latin typeface="Arial" pitchFamily="34" charset="0"/>
                <a:cs typeface="Arial" pitchFamily="34" charset="0"/>
              </a:rPr>
              <a:t> :</a:t>
            </a:r>
            <a:endParaRPr lang="en-US" sz="1800" spc="-50" dirty="0">
              <a:solidFill>
                <a:srgbClr val="002060"/>
              </a:solidFill>
              <a:latin typeface="Arial" pitchFamily="34" charset="0"/>
              <a:cs typeface="Arial" pitchFamily="34" charset="0"/>
            </a:endParaRPr>
          </a:p>
        </p:txBody>
      </p:sp>
      <p:sp>
        <p:nvSpPr>
          <p:cNvPr id="11" name="Text Box 6"/>
          <p:cNvSpPr txBox="1">
            <a:spLocks noChangeArrowheads="1"/>
          </p:cNvSpPr>
          <p:nvPr/>
        </p:nvSpPr>
        <p:spPr bwMode="auto">
          <a:xfrm>
            <a:off x="70836" y="4365104"/>
            <a:ext cx="8821644" cy="369332"/>
          </a:xfrm>
          <a:prstGeom prst="rect">
            <a:avLst/>
          </a:prstGeom>
          <a:noFill/>
          <a:ln w="9525">
            <a:noFill/>
            <a:miter lim="800000"/>
            <a:headEnd/>
            <a:tailEnd/>
          </a:ln>
          <a:effectLst/>
        </p:spPr>
        <p:txBody>
          <a:bodyPr wrap="square">
            <a:spAutoFit/>
          </a:bodyPr>
          <a:lstStyle/>
          <a:p>
            <a:pPr algn="just">
              <a:spcBef>
                <a:spcPct val="50000"/>
              </a:spcBef>
            </a:pPr>
            <a:r>
              <a:rPr lang="en-US" sz="1800" dirty="0" smtClean="0">
                <a:solidFill>
                  <a:srgbClr val="002060"/>
                </a:solidFill>
                <a:latin typeface="Arial" pitchFamily="34" charset="0"/>
                <a:cs typeface="Arial" pitchFamily="34" charset="0"/>
              </a:rPr>
              <a:t>No bottom TBL, no plumes. Upwards flow is due to return flow (mass conservation).</a:t>
            </a:r>
            <a:endParaRPr lang="en-US" sz="1800" dirty="0">
              <a:solidFill>
                <a:srgbClr val="002060"/>
              </a:solidFill>
              <a:latin typeface="Arial" pitchFamily="34" charset="0"/>
              <a:cs typeface="Arial" pitchFamily="34" charset="0"/>
            </a:endParaRPr>
          </a:p>
        </p:txBody>
      </p:sp>
      <p:pic>
        <p:nvPicPr>
          <p:cNvPr id="8" name="Picture 7"/>
          <p:cNvPicPr>
            <a:picLocks noChangeAspect="1"/>
          </p:cNvPicPr>
          <p:nvPr/>
        </p:nvPicPr>
        <p:blipFill>
          <a:blip r:embed="rId4"/>
          <a:stretch>
            <a:fillRect/>
          </a:stretch>
        </p:blipFill>
        <p:spPr>
          <a:xfrm>
            <a:off x="3773444" y="5207719"/>
            <a:ext cx="2238716" cy="741561"/>
          </a:xfrm>
          <a:prstGeom prst="rect">
            <a:avLst/>
          </a:prstGeom>
        </p:spPr>
      </p:pic>
      <p:pic>
        <p:nvPicPr>
          <p:cNvPr id="12" name="Picture 11"/>
          <p:cNvPicPr>
            <a:picLocks noChangeAspect="1"/>
          </p:cNvPicPr>
          <p:nvPr/>
        </p:nvPicPr>
        <p:blipFill>
          <a:blip r:embed="rId5"/>
          <a:stretch>
            <a:fillRect/>
          </a:stretch>
        </p:blipFill>
        <p:spPr>
          <a:xfrm>
            <a:off x="3419872" y="5869556"/>
            <a:ext cx="1549329" cy="695960"/>
          </a:xfrm>
          <a:prstGeom prst="rect">
            <a:avLst/>
          </a:prstGeom>
        </p:spPr>
      </p:pic>
    </p:spTree>
    <p:extLst>
      <p:ext uri="{BB962C8B-B14F-4D97-AF65-F5344CB8AC3E}">
        <p14:creationId xmlns:p14="http://schemas.microsoft.com/office/powerpoint/2010/main" val="249546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77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8"/>
          <p:cNvSpPr>
            <a:spLocks noGrp="1"/>
          </p:cNvSpPr>
          <p:nvPr>
            <p:ph type="title"/>
          </p:nvPr>
        </p:nvSpPr>
        <p:spPr>
          <a:xfrm>
            <a:off x="214282" y="71414"/>
            <a:ext cx="5805518" cy="500062"/>
          </a:xfrm>
        </p:spPr>
        <p:txBody>
          <a:bodyPr>
            <a:noAutofit/>
          </a:bodyPr>
          <a:lstStyle/>
          <a:p>
            <a:pPr algn="just" eaLnBrk="1" hangingPunct="1"/>
            <a:r>
              <a:rPr lang="en-US" sz="3600" dirty="0" smtClean="0">
                <a:solidFill>
                  <a:schemeClr val="bg1"/>
                </a:solidFill>
              </a:rPr>
              <a:t>Scaling law</a:t>
            </a:r>
            <a:endParaRPr lang="fr-CH" sz="3600" dirty="0" smtClean="0">
              <a:solidFill>
                <a:schemeClr val="bg1"/>
              </a:solidFill>
            </a:endParaRPr>
          </a:p>
        </p:txBody>
      </p:sp>
      <p:sp>
        <p:nvSpPr>
          <p:cNvPr id="6" name="Text Box 6"/>
          <p:cNvSpPr txBox="1">
            <a:spLocks noChangeArrowheads="1"/>
          </p:cNvSpPr>
          <p:nvPr/>
        </p:nvSpPr>
        <p:spPr bwMode="auto">
          <a:xfrm>
            <a:off x="70110" y="908720"/>
            <a:ext cx="8822370" cy="400110"/>
          </a:xfrm>
          <a:prstGeom prst="rect">
            <a:avLst/>
          </a:prstGeom>
          <a:noFill/>
          <a:ln w="9525">
            <a:noFill/>
            <a:miter lim="800000"/>
            <a:headEnd/>
            <a:tailEnd/>
          </a:ln>
          <a:effectLst/>
        </p:spPr>
        <p:txBody>
          <a:bodyPr wrap="square">
            <a:spAutoFit/>
          </a:bodyPr>
          <a:lstStyle/>
          <a:p>
            <a:pPr algn="just">
              <a:spcBef>
                <a:spcPts val="600"/>
              </a:spcBef>
              <a:defRPr/>
            </a:pPr>
            <a:r>
              <a:rPr lang="en-US" sz="1200" dirty="0" smtClean="0">
                <a:latin typeface="Wingdings" pitchFamily="2" charset="2"/>
                <a:cs typeface="+mn-cs"/>
              </a:rPr>
              <a:t>l</a:t>
            </a:r>
            <a:r>
              <a:rPr lang="en-US" sz="2000" dirty="0" smtClean="0">
                <a:solidFill>
                  <a:srgbClr val="003366"/>
                </a:solidFill>
                <a:cs typeface="+mn-cs"/>
              </a:rPr>
              <a:t> </a:t>
            </a:r>
            <a:r>
              <a:rPr lang="en-US" sz="1800" dirty="0" smtClean="0">
                <a:solidFill>
                  <a:srgbClr val="002060"/>
                </a:solidFill>
                <a:latin typeface="Arial" charset="0"/>
              </a:rPr>
              <a:t>Link variables and observables of the models.</a:t>
            </a:r>
            <a:endParaRPr lang="fr-CH" sz="1800" dirty="0" smtClean="0">
              <a:latin typeface="Arial" pitchFamily="34" charset="0"/>
              <a:cs typeface="Arial" pitchFamily="34" charset="0"/>
            </a:endParaRPr>
          </a:p>
        </p:txBody>
      </p:sp>
      <p:sp>
        <p:nvSpPr>
          <p:cNvPr id="7" name="Text Box 6"/>
          <p:cNvSpPr txBox="1">
            <a:spLocks noChangeArrowheads="1"/>
          </p:cNvSpPr>
          <p:nvPr/>
        </p:nvSpPr>
        <p:spPr bwMode="auto">
          <a:xfrm>
            <a:off x="70110" y="1484784"/>
            <a:ext cx="8966386" cy="1077218"/>
          </a:xfrm>
          <a:prstGeom prst="rect">
            <a:avLst/>
          </a:prstGeom>
          <a:noFill/>
          <a:ln w="9525">
            <a:noFill/>
            <a:miter lim="800000"/>
            <a:headEnd/>
            <a:tailEnd/>
          </a:ln>
          <a:effectLst/>
        </p:spPr>
        <p:txBody>
          <a:bodyPr wrap="square">
            <a:spAutoFit/>
          </a:bodyPr>
          <a:lstStyle/>
          <a:p>
            <a:pPr algn="just">
              <a:spcBef>
                <a:spcPts val="1200"/>
              </a:spcBef>
              <a:defRPr/>
            </a:pPr>
            <a:r>
              <a:rPr lang="en-US" sz="1200" dirty="0" smtClean="0">
                <a:latin typeface="Wingdings" pitchFamily="2" charset="2"/>
              </a:rPr>
              <a:t>l</a:t>
            </a:r>
            <a:r>
              <a:rPr lang="en-US" sz="1800" dirty="0" smtClean="0">
                <a:solidFill>
                  <a:srgbClr val="003366"/>
                </a:solidFill>
                <a:latin typeface="Arial" charset="0"/>
              </a:rPr>
              <a:t> </a:t>
            </a:r>
            <a:r>
              <a:rPr lang="en-GB" sz="1800" dirty="0" smtClean="0">
                <a:solidFill>
                  <a:srgbClr val="002060"/>
                </a:solidFill>
                <a:latin typeface="Arial" charset="0"/>
                <a:cs typeface="Times New Roman" pitchFamily="18" charset="0"/>
              </a:rPr>
              <a:t>Gives a general relationship for system having similar properties but different scale/dimensions </a:t>
            </a:r>
            <a:r>
              <a:rPr lang="en-GB" sz="1800" i="1" dirty="0" smtClean="0">
                <a:solidFill>
                  <a:srgbClr val="002060"/>
                </a:solidFill>
                <a:latin typeface="Arial" charset="0"/>
                <a:cs typeface="Times New Roman" pitchFamily="18" charset="0"/>
              </a:rPr>
              <a:t>(e.g., planetary mantles)</a:t>
            </a:r>
            <a:r>
              <a:rPr lang="en-GB" sz="1800" dirty="0" smtClean="0">
                <a:solidFill>
                  <a:srgbClr val="002060"/>
                </a:solidFill>
                <a:latin typeface="Arial" charset="0"/>
                <a:cs typeface="Times New Roman" pitchFamily="18" charset="0"/>
              </a:rPr>
              <a:t>.</a:t>
            </a:r>
          </a:p>
          <a:p>
            <a:pPr algn="just">
              <a:spcBef>
                <a:spcPts val="1200"/>
              </a:spcBef>
              <a:defRPr/>
            </a:pPr>
            <a:r>
              <a:rPr lang="en-US" sz="1200" dirty="0" smtClean="0">
                <a:latin typeface="Wingdings" pitchFamily="2" charset="2"/>
              </a:rPr>
              <a:t>l</a:t>
            </a:r>
            <a:r>
              <a:rPr lang="en-US" sz="1800" dirty="0" smtClean="0">
                <a:solidFill>
                  <a:srgbClr val="003366"/>
                </a:solidFill>
                <a:latin typeface="Arial" charset="0"/>
              </a:rPr>
              <a:t> </a:t>
            </a:r>
            <a:r>
              <a:rPr lang="en-GB" sz="1800" dirty="0" smtClean="0">
                <a:solidFill>
                  <a:srgbClr val="002060"/>
                </a:solidFill>
                <a:latin typeface="Arial" charset="0"/>
                <a:cs typeface="Times New Roman" pitchFamily="18" charset="0"/>
              </a:rPr>
              <a:t>Give hints on the physical processes operating.</a:t>
            </a:r>
          </a:p>
        </p:txBody>
      </p:sp>
      <p:sp>
        <p:nvSpPr>
          <p:cNvPr id="10" name="Text Box 6"/>
          <p:cNvSpPr txBox="1">
            <a:spLocks noChangeArrowheads="1"/>
          </p:cNvSpPr>
          <p:nvPr/>
        </p:nvSpPr>
        <p:spPr bwMode="auto">
          <a:xfrm>
            <a:off x="755576" y="6260068"/>
            <a:ext cx="8064896" cy="369332"/>
          </a:xfrm>
          <a:prstGeom prst="rect">
            <a:avLst/>
          </a:prstGeom>
          <a:noFill/>
          <a:ln w="9525">
            <a:noFill/>
            <a:miter lim="800000"/>
            <a:headEnd/>
            <a:tailEnd/>
          </a:ln>
          <a:effectLst/>
        </p:spPr>
        <p:txBody>
          <a:bodyPr wrap="square">
            <a:spAutoFit/>
          </a:bodyPr>
          <a:lstStyle/>
          <a:p>
            <a:pPr marL="180000" indent="-180000" algn="just"/>
            <a:r>
              <a:rPr lang="en-US" sz="1800" dirty="0" smtClean="0">
                <a:solidFill>
                  <a:srgbClr val="C00000"/>
                </a:solidFill>
                <a:latin typeface="Arial" charset="0"/>
              </a:rPr>
              <a:t>Interaction between plumes and </a:t>
            </a:r>
            <a:r>
              <a:rPr lang="en-US" sz="1800" dirty="0" err="1" smtClean="0">
                <a:solidFill>
                  <a:srgbClr val="C00000"/>
                </a:solidFill>
                <a:latin typeface="Arial" charset="0"/>
              </a:rPr>
              <a:t>downwellings</a:t>
            </a:r>
            <a:r>
              <a:rPr lang="en-US" sz="1800" dirty="0" smtClean="0">
                <a:solidFill>
                  <a:srgbClr val="C00000"/>
                </a:solidFill>
                <a:latin typeface="Arial" charset="0"/>
              </a:rPr>
              <a:t> and the opposite TBL.</a:t>
            </a:r>
          </a:p>
        </p:txBody>
      </p:sp>
      <p:sp>
        <p:nvSpPr>
          <p:cNvPr id="9" name="Text Box 6"/>
          <p:cNvSpPr txBox="1">
            <a:spLocks noChangeArrowheads="1"/>
          </p:cNvSpPr>
          <p:nvPr/>
        </p:nvSpPr>
        <p:spPr bwMode="auto">
          <a:xfrm>
            <a:off x="70110" y="2708920"/>
            <a:ext cx="5873490" cy="677108"/>
          </a:xfrm>
          <a:prstGeom prst="rect">
            <a:avLst/>
          </a:prstGeom>
          <a:noFill/>
          <a:ln w="9525">
            <a:noFill/>
            <a:miter lim="800000"/>
            <a:headEnd/>
            <a:tailEnd/>
          </a:ln>
          <a:effectLst/>
        </p:spPr>
        <p:txBody>
          <a:bodyPr wrap="square">
            <a:spAutoFit/>
          </a:bodyPr>
          <a:lstStyle/>
          <a:p>
            <a:pPr algn="just">
              <a:spcBef>
                <a:spcPts val="600"/>
              </a:spcBef>
              <a:defRPr/>
            </a:pPr>
            <a:r>
              <a:rPr lang="en-US" sz="1200" dirty="0" smtClean="0">
                <a:latin typeface="Wingdings" pitchFamily="2" charset="2"/>
                <a:cs typeface="+mn-cs"/>
              </a:rPr>
              <a:t>l</a:t>
            </a:r>
            <a:r>
              <a:rPr lang="en-US" sz="2000" dirty="0" smtClean="0">
                <a:solidFill>
                  <a:srgbClr val="003366"/>
                </a:solidFill>
                <a:cs typeface="+mn-cs"/>
              </a:rPr>
              <a:t> </a:t>
            </a:r>
            <a:r>
              <a:rPr lang="en-US" sz="1800" dirty="0" smtClean="0">
                <a:solidFill>
                  <a:srgbClr val="002060"/>
                </a:solidFill>
                <a:latin typeface="Arial" charset="0"/>
              </a:rPr>
              <a:t>Example: convective heat transfer </a:t>
            </a:r>
            <a:r>
              <a:rPr lang="en-US" sz="1800" i="1" dirty="0" smtClean="0">
                <a:solidFill>
                  <a:srgbClr val="002060"/>
                </a:solidFill>
                <a:latin typeface="Arial" charset="0"/>
              </a:rPr>
              <a:t>(</a:t>
            </a:r>
            <a:r>
              <a:rPr lang="en-US" sz="1800" i="1" dirty="0" err="1" smtClean="0">
                <a:solidFill>
                  <a:srgbClr val="002060"/>
                </a:solidFill>
                <a:latin typeface="Arial" charset="0"/>
              </a:rPr>
              <a:t>Nusselt</a:t>
            </a:r>
            <a:r>
              <a:rPr lang="en-US" sz="1800" i="1" dirty="0" smtClean="0">
                <a:solidFill>
                  <a:srgbClr val="002060"/>
                </a:solidFill>
                <a:latin typeface="Arial" charset="0"/>
              </a:rPr>
              <a:t> number) </a:t>
            </a:r>
            <a:r>
              <a:rPr lang="en-US" sz="1800" dirty="0" smtClean="0">
                <a:solidFill>
                  <a:srgbClr val="002060"/>
                </a:solidFill>
                <a:latin typeface="Arial" charset="0"/>
              </a:rPr>
              <a:t>and vigor of convection </a:t>
            </a:r>
            <a:r>
              <a:rPr lang="en-US" sz="1800" i="1" dirty="0" smtClean="0">
                <a:solidFill>
                  <a:srgbClr val="002060"/>
                </a:solidFill>
                <a:latin typeface="Arial" charset="0"/>
              </a:rPr>
              <a:t>(Rayleigh number)</a:t>
            </a:r>
            <a:r>
              <a:rPr lang="en-US" sz="1800" dirty="0" smtClean="0">
                <a:solidFill>
                  <a:srgbClr val="002060"/>
                </a:solidFill>
                <a:latin typeface="Arial" charset="0"/>
              </a:rPr>
              <a:t>:</a:t>
            </a:r>
            <a:endParaRPr lang="en-US" sz="1600" dirty="0" smtClean="0">
              <a:solidFill>
                <a:srgbClr val="002060"/>
              </a:solidFill>
              <a:latin typeface="Arial" pitchFamily="34" charset="0"/>
              <a:cs typeface="Arial" pitchFamily="34" charset="0"/>
            </a:endParaRPr>
          </a:p>
        </p:txBody>
      </p:sp>
      <p:sp>
        <p:nvSpPr>
          <p:cNvPr id="11" name="Text Box 6"/>
          <p:cNvSpPr txBox="1">
            <a:spLocks noChangeArrowheads="1"/>
          </p:cNvSpPr>
          <p:nvPr/>
        </p:nvSpPr>
        <p:spPr bwMode="auto">
          <a:xfrm>
            <a:off x="6248400" y="3048000"/>
            <a:ext cx="2376264" cy="400110"/>
          </a:xfrm>
          <a:prstGeom prst="rect">
            <a:avLst/>
          </a:prstGeom>
          <a:noFill/>
          <a:ln w="9525">
            <a:noFill/>
            <a:miter lim="800000"/>
            <a:headEnd/>
            <a:tailEnd/>
          </a:ln>
          <a:effectLst/>
        </p:spPr>
        <p:txBody>
          <a:bodyPr wrap="square">
            <a:spAutoFit/>
          </a:bodyPr>
          <a:lstStyle/>
          <a:p>
            <a:pPr algn="just">
              <a:spcBef>
                <a:spcPts val="600"/>
              </a:spcBef>
              <a:defRPr/>
            </a:pPr>
            <a:r>
              <a:rPr lang="fr-CH" sz="2000" i="1" dirty="0" smtClean="0">
                <a:latin typeface="Arial" pitchFamily="34" charset="0"/>
                <a:cs typeface="Arial" pitchFamily="34" charset="0"/>
              </a:rPr>
              <a:t>Nu</a:t>
            </a:r>
            <a:r>
              <a:rPr lang="fr-CH" sz="2000" dirty="0" smtClean="0">
                <a:latin typeface="Arial" pitchFamily="34" charset="0"/>
                <a:cs typeface="Arial" pitchFamily="34" charset="0"/>
              </a:rPr>
              <a:t> = </a:t>
            </a:r>
            <a:r>
              <a:rPr lang="fr-CH" sz="2000" i="1" dirty="0" err="1" smtClean="0">
                <a:latin typeface="Arial" pitchFamily="34" charset="0"/>
                <a:cs typeface="Arial" pitchFamily="34" charset="0"/>
              </a:rPr>
              <a:t>aRa</a:t>
            </a:r>
            <a:r>
              <a:rPr lang="fr-CH" sz="2000" i="1" baseline="30000" dirty="0" err="1" smtClean="0">
                <a:latin typeface="Arial" pitchFamily="34" charset="0"/>
                <a:cs typeface="Arial" pitchFamily="34" charset="0"/>
              </a:rPr>
              <a:t>b</a:t>
            </a:r>
            <a:r>
              <a:rPr lang="fr-CH" sz="1600" dirty="0" smtClean="0">
                <a:solidFill>
                  <a:srgbClr val="002060"/>
                </a:solidFill>
                <a:latin typeface="Arial" pitchFamily="34" charset="0"/>
                <a:cs typeface="Arial" pitchFamily="34" charset="0"/>
              </a:rPr>
              <a:t>      </a:t>
            </a:r>
          </a:p>
        </p:txBody>
      </p:sp>
      <p:sp>
        <p:nvSpPr>
          <p:cNvPr id="19558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93824562"/>
              </p:ext>
            </p:extLst>
          </p:nvPr>
        </p:nvGraphicFramePr>
        <p:xfrm>
          <a:off x="1676400" y="3919416"/>
          <a:ext cx="5410201" cy="2024184"/>
        </p:xfrm>
        <a:graphic>
          <a:graphicData uri="http://schemas.openxmlformats.org/drawingml/2006/table">
            <a:tbl>
              <a:tblPr firstRow="1" bandRow="1">
                <a:tableStyleId>{5C22544A-7EE6-4342-B048-85BDC9FD1C3A}</a:tableStyleId>
              </a:tblPr>
              <a:tblGrid>
                <a:gridCol w="3406421"/>
                <a:gridCol w="1001890"/>
                <a:gridCol w="1001890"/>
              </a:tblGrid>
              <a:tr h="337364">
                <a:tc>
                  <a:txBody>
                    <a:bodyPr/>
                    <a:lstStyle/>
                    <a:p>
                      <a:r>
                        <a:rPr lang="en-US" sz="1600" dirty="0" smtClean="0"/>
                        <a:t>Reference</a:t>
                      </a:r>
                      <a:endParaRPr lang="en-US" sz="1600" dirty="0"/>
                    </a:p>
                  </a:txBody>
                  <a:tcPr/>
                </a:tc>
                <a:tc>
                  <a:txBody>
                    <a:bodyPr/>
                    <a:lstStyle/>
                    <a:p>
                      <a:pPr algn="ctr"/>
                      <a:r>
                        <a:rPr lang="en-US" sz="1600" b="0" i="1" dirty="0" smtClean="0"/>
                        <a:t>a</a:t>
                      </a:r>
                      <a:endParaRPr lang="en-US" sz="1600" b="0" i="1" dirty="0"/>
                    </a:p>
                  </a:txBody>
                  <a:tcPr/>
                </a:tc>
                <a:tc>
                  <a:txBody>
                    <a:bodyPr/>
                    <a:lstStyle/>
                    <a:p>
                      <a:pPr algn="ctr"/>
                      <a:r>
                        <a:rPr lang="en-US" sz="1600" b="0" i="1" dirty="0" smtClean="0"/>
                        <a:t>b</a:t>
                      </a:r>
                      <a:endParaRPr lang="en-US" sz="1600" b="0" i="1" dirty="0"/>
                    </a:p>
                  </a:txBody>
                  <a:tcPr/>
                </a:tc>
              </a:tr>
              <a:tr h="337364">
                <a:tc>
                  <a:txBody>
                    <a:bodyPr/>
                    <a:lstStyle/>
                    <a:p>
                      <a:r>
                        <a:rPr lang="en-US" sz="1600" dirty="0" smtClean="0"/>
                        <a:t>TBL analysis</a:t>
                      </a:r>
                      <a:endParaRPr lang="en-US" sz="1600" dirty="0"/>
                    </a:p>
                  </a:txBody>
                  <a:tcPr/>
                </a:tc>
                <a:tc>
                  <a:txBody>
                    <a:bodyPr/>
                    <a:lstStyle/>
                    <a:p>
                      <a:pPr algn="ctr"/>
                      <a:r>
                        <a:rPr lang="en-US" sz="1600" dirty="0" smtClean="0"/>
                        <a:t>0.293</a:t>
                      </a:r>
                      <a:endParaRPr lang="en-US" sz="1600" dirty="0"/>
                    </a:p>
                  </a:txBody>
                  <a:tcPr/>
                </a:tc>
                <a:tc>
                  <a:txBody>
                    <a:bodyPr/>
                    <a:lstStyle/>
                    <a:p>
                      <a:pPr algn="ctr"/>
                      <a:r>
                        <a:rPr lang="en-US" sz="1600" dirty="0" smtClean="0"/>
                        <a:t>1/3</a:t>
                      </a:r>
                      <a:endParaRPr lang="en-US" sz="1600" dirty="0"/>
                    </a:p>
                  </a:txBody>
                  <a:tcPr/>
                </a:tc>
              </a:tr>
              <a:tr h="337364">
                <a:tc>
                  <a:txBody>
                    <a:bodyPr/>
                    <a:lstStyle/>
                    <a:p>
                      <a:r>
                        <a:rPr lang="en-US" sz="1600" dirty="0" smtClean="0"/>
                        <a:t>Numerical studies</a:t>
                      </a:r>
                      <a:endParaRPr lang="en-US" sz="1600" dirty="0"/>
                    </a:p>
                  </a:txBody>
                  <a:tcPr/>
                </a:tc>
                <a:tc>
                  <a:txBody>
                    <a:bodyPr/>
                    <a:lstStyle/>
                    <a:p>
                      <a:pPr algn="ctr"/>
                      <a:endParaRPr lang="en-US" sz="1600" dirty="0"/>
                    </a:p>
                  </a:txBody>
                  <a:tcPr/>
                </a:tc>
                <a:tc>
                  <a:txBody>
                    <a:bodyPr/>
                    <a:lstStyle/>
                    <a:p>
                      <a:pPr algn="ctr"/>
                      <a:endParaRPr lang="en-US" sz="1600" dirty="0"/>
                    </a:p>
                  </a:txBody>
                  <a:tcPr/>
                </a:tc>
              </a:tr>
              <a:tr h="337364">
                <a:tc>
                  <a:txBody>
                    <a:bodyPr/>
                    <a:lstStyle/>
                    <a:p>
                      <a:r>
                        <a:rPr lang="en-US" sz="1600" dirty="0" smtClean="0"/>
                        <a:t>    </a:t>
                      </a:r>
                      <a:r>
                        <a:rPr lang="en-US" sz="1600" i="1" u="none" dirty="0" smtClean="0"/>
                        <a:t>Christensen (1984)</a:t>
                      </a:r>
                      <a:endParaRPr lang="en-US" sz="1600" i="1" u="none" dirty="0"/>
                    </a:p>
                  </a:txBody>
                  <a:tcPr/>
                </a:tc>
                <a:tc>
                  <a:txBody>
                    <a:bodyPr/>
                    <a:lstStyle/>
                    <a:p>
                      <a:pPr algn="ctr"/>
                      <a:r>
                        <a:rPr lang="en-US" sz="1600" dirty="0" smtClean="0"/>
                        <a:t>0.270</a:t>
                      </a:r>
                      <a:endParaRPr lang="en-US" sz="1600" dirty="0"/>
                    </a:p>
                  </a:txBody>
                  <a:tcPr/>
                </a:tc>
                <a:tc>
                  <a:txBody>
                    <a:bodyPr/>
                    <a:lstStyle/>
                    <a:p>
                      <a:pPr algn="ctr"/>
                      <a:r>
                        <a:rPr lang="en-US" sz="1600" dirty="0" smtClean="0"/>
                        <a:t>0.319</a:t>
                      </a:r>
                      <a:endParaRPr lang="en-US" sz="1600" dirty="0"/>
                    </a:p>
                  </a:txBody>
                  <a:tcPr/>
                </a:tc>
              </a:tr>
              <a:tr h="337364">
                <a:tc>
                  <a:txBody>
                    <a:bodyPr/>
                    <a:lstStyle/>
                    <a:p>
                      <a:r>
                        <a:rPr lang="en-US" sz="1600" dirty="0" smtClean="0"/>
                        <a:t>    </a:t>
                      </a:r>
                      <a:r>
                        <a:rPr lang="en-US" sz="1600" i="1" dirty="0" smtClean="0"/>
                        <a:t>Schubert and Anderson (1985)</a:t>
                      </a:r>
                      <a:endParaRPr lang="en-US" sz="1600" i="1" dirty="0"/>
                    </a:p>
                  </a:txBody>
                  <a:tcPr/>
                </a:tc>
                <a:tc>
                  <a:txBody>
                    <a:bodyPr/>
                    <a:lstStyle/>
                    <a:p>
                      <a:pPr algn="ctr"/>
                      <a:r>
                        <a:rPr lang="en-US" sz="1600" dirty="0" smtClean="0"/>
                        <a:t>0.268</a:t>
                      </a:r>
                      <a:endParaRPr lang="en-US" sz="1600" dirty="0"/>
                    </a:p>
                  </a:txBody>
                  <a:tcPr/>
                </a:tc>
                <a:tc>
                  <a:txBody>
                    <a:bodyPr/>
                    <a:lstStyle/>
                    <a:p>
                      <a:pPr algn="ctr"/>
                      <a:r>
                        <a:rPr lang="en-US" sz="1600" dirty="0" smtClean="0"/>
                        <a:t>0.319</a:t>
                      </a:r>
                      <a:endParaRPr lang="en-US" sz="1600" dirty="0"/>
                    </a:p>
                  </a:txBody>
                  <a:tcPr/>
                </a:tc>
              </a:tr>
              <a:tr h="337364">
                <a:tc>
                  <a:txBody>
                    <a:bodyPr/>
                    <a:lstStyle/>
                    <a:p>
                      <a:r>
                        <a:rPr lang="en-US" sz="1600" dirty="0" smtClean="0"/>
                        <a:t>    </a:t>
                      </a:r>
                      <a:r>
                        <a:rPr lang="en-US" sz="1600" i="1" dirty="0" smtClean="0"/>
                        <a:t>Hansen and Yuen (1993)</a:t>
                      </a:r>
                      <a:endParaRPr lang="en-US" sz="1600" i="1" dirty="0"/>
                    </a:p>
                  </a:txBody>
                  <a:tcPr/>
                </a:tc>
                <a:tc>
                  <a:txBody>
                    <a:bodyPr/>
                    <a:lstStyle/>
                    <a:p>
                      <a:pPr algn="ctr"/>
                      <a:r>
                        <a:rPr lang="en-US" sz="1600" dirty="0" smtClean="0"/>
                        <a:t>0.250</a:t>
                      </a:r>
                      <a:endParaRPr lang="en-US" sz="1600" dirty="0"/>
                    </a:p>
                  </a:txBody>
                  <a:tcPr/>
                </a:tc>
                <a:tc>
                  <a:txBody>
                    <a:bodyPr/>
                    <a:lstStyle/>
                    <a:p>
                      <a:pPr algn="ctr"/>
                      <a:r>
                        <a:rPr lang="en-US" sz="1600" dirty="0" smtClean="0"/>
                        <a:t>0.323</a:t>
                      </a:r>
                      <a:endParaRPr lang="en-US" sz="1600" dirty="0"/>
                    </a:p>
                  </a:txBody>
                  <a:tcPr/>
                </a:tc>
              </a:tr>
            </a:tbl>
          </a:graphicData>
        </a:graphic>
      </p:graphicFrame>
    </p:spTree>
    <p:extLst>
      <p:ext uri="{BB962C8B-B14F-4D97-AF65-F5344CB8AC3E}">
        <p14:creationId xmlns:p14="http://schemas.microsoft.com/office/powerpoint/2010/main" val="133580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9"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77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8"/>
          <p:cNvSpPr>
            <a:spLocks noGrp="1"/>
          </p:cNvSpPr>
          <p:nvPr>
            <p:ph type="title"/>
          </p:nvPr>
        </p:nvSpPr>
        <p:spPr>
          <a:xfrm>
            <a:off x="214282" y="71414"/>
            <a:ext cx="8786812" cy="500062"/>
          </a:xfrm>
        </p:spPr>
        <p:txBody>
          <a:bodyPr>
            <a:noAutofit/>
          </a:bodyPr>
          <a:lstStyle/>
          <a:p>
            <a:pPr algn="just" eaLnBrk="1" hangingPunct="1"/>
            <a:r>
              <a:rPr lang="en-US" sz="3600" dirty="0" smtClean="0">
                <a:solidFill>
                  <a:schemeClr val="bg1"/>
                </a:solidFill>
              </a:rPr>
              <a:t>A simple case</a:t>
            </a:r>
            <a:endParaRPr lang="fr-CH" sz="3600" dirty="0" smtClean="0">
              <a:solidFill>
                <a:schemeClr val="bg1"/>
              </a:solidFill>
            </a:endParaRPr>
          </a:p>
        </p:txBody>
      </p:sp>
      <p:sp>
        <p:nvSpPr>
          <p:cNvPr id="6"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7"/>
          <p:cNvSpPr/>
          <p:nvPr/>
        </p:nvSpPr>
        <p:spPr>
          <a:xfrm>
            <a:off x="107504" y="836712"/>
            <a:ext cx="8856984" cy="1800493"/>
          </a:xfrm>
          <a:prstGeom prst="rect">
            <a:avLst/>
          </a:prstGeom>
        </p:spPr>
        <p:txBody>
          <a:bodyPr wrap="square">
            <a:spAutoFit/>
          </a:bodyPr>
          <a:lstStyle/>
          <a:p>
            <a:pPr algn="just"/>
            <a:r>
              <a:rPr lang="fr-FR" sz="1200" dirty="0" smtClean="0">
                <a:latin typeface="Wingdings" pitchFamily="2" charset="2"/>
                <a:cs typeface="Arial" pitchFamily="34" charset="0"/>
              </a:rPr>
              <a:t>l</a:t>
            </a:r>
            <a:r>
              <a:rPr lang="fr-FR" sz="1600" dirty="0" smtClean="0">
                <a:solidFill>
                  <a:srgbClr val="002060"/>
                </a:solidFill>
                <a:latin typeface="Arial" pitchFamily="34" charset="0"/>
                <a:cs typeface="Arial" pitchFamily="34" charset="0"/>
              </a:rPr>
              <a:t> </a:t>
            </a:r>
            <a:r>
              <a:rPr lang="fr-FR" sz="2000" dirty="0" err="1" smtClean="0">
                <a:solidFill>
                  <a:srgbClr val="002060"/>
                </a:solidFill>
                <a:latin typeface="Arial" pitchFamily="34" charset="0"/>
                <a:cs typeface="Arial" pitchFamily="34" charset="0"/>
              </a:rPr>
              <a:t>Properties</a:t>
            </a:r>
            <a:r>
              <a:rPr lang="fr-FR" sz="2000" dirty="0" smtClean="0">
                <a:solidFill>
                  <a:srgbClr val="002060"/>
                </a:solidFill>
                <a:latin typeface="Arial" pitchFamily="34" charset="0"/>
                <a:cs typeface="Arial" pitchFamily="34" charset="0"/>
              </a:rPr>
              <a:t>:</a:t>
            </a:r>
            <a:endParaRPr lang="en-US" sz="2000" dirty="0" smtClean="0">
              <a:solidFill>
                <a:srgbClr val="002060"/>
              </a:solidFill>
              <a:latin typeface="Arial" pitchFamily="34" charset="0"/>
              <a:cs typeface="Arial" pitchFamily="34" charset="0"/>
            </a:endParaRPr>
          </a:p>
          <a:p>
            <a:pPr algn="just">
              <a:spcBef>
                <a:spcPts val="1200"/>
              </a:spcBef>
            </a:pPr>
            <a:r>
              <a:rPr lang="fr-FR" sz="1600" dirty="0" smtClean="0">
                <a:solidFill>
                  <a:srgbClr val="002060"/>
                </a:solidFill>
                <a:latin typeface="Arial" pitchFamily="34" charset="0"/>
                <a:cs typeface="Arial" pitchFamily="34" charset="0"/>
              </a:rPr>
              <a:t>Rayleigh-Bénard for a </a:t>
            </a:r>
            <a:r>
              <a:rPr lang="fr-FR" sz="1600" dirty="0" err="1" smtClean="0">
                <a:solidFill>
                  <a:srgbClr val="002060"/>
                </a:solidFill>
                <a:latin typeface="Arial" pitchFamily="34" charset="0"/>
                <a:cs typeface="Arial" pitchFamily="34" charset="0"/>
              </a:rPr>
              <a:t>fluid</a:t>
            </a:r>
            <a:r>
              <a:rPr lang="fr-FR" sz="1600" dirty="0" smtClean="0">
                <a:solidFill>
                  <a:srgbClr val="002060"/>
                </a:solidFill>
                <a:latin typeface="Arial" pitchFamily="34" charset="0"/>
                <a:cs typeface="Arial" pitchFamily="34" charset="0"/>
              </a:rPr>
              <a:t> …</a:t>
            </a:r>
          </a:p>
          <a:p>
            <a:pPr algn="just">
              <a:spcBef>
                <a:spcPts val="600"/>
              </a:spcBef>
            </a:pPr>
            <a:r>
              <a:rPr lang="fr-FR" sz="1600" dirty="0" smtClean="0">
                <a:solidFill>
                  <a:srgbClr val="002060"/>
                </a:solidFill>
                <a:latin typeface="Arial" pitchFamily="34" charset="0"/>
                <a:cs typeface="Arial" pitchFamily="34" charset="0"/>
              </a:rPr>
              <a:t>     - </a:t>
            </a:r>
            <a:r>
              <a:rPr lang="fr-FR" sz="1600" dirty="0" err="1" smtClean="0">
                <a:solidFill>
                  <a:srgbClr val="002060"/>
                </a:solidFill>
                <a:latin typeface="Arial" pitchFamily="34" charset="0"/>
                <a:cs typeface="Arial" pitchFamily="34" charset="0"/>
              </a:rPr>
              <a:t>homogeneous</a:t>
            </a:r>
            <a:r>
              <a:rPr lang="fr-FR" sz="1600" dirty="0" smtClean="0">
                <a:solidFill>
                  <a:srgbClr val="002060"/>
                </a:solidFill>
                <a:latin typeface="Arial" pitchFamily="34" charset="0"/>
                <a:cs typeface="Arial" pitchFamily="34" charset="0"/>
              </a:rPr>
              <a:t>: </a:t>
            </a:r>
            <a:r>
              <a:rPr lang="fr-FR" sz="1600" dirty="0" err="1" smtClean="0">
                <a:solidFill>
                  <a:srgbClr val="002060"/>
                </a:solidFill>
                <a:latin typeface="Arial" pitchFamily="34" charset="0"/>
                <a:cs typeface="Arial" pitchFamily="34" charset="0"/>
              </a:rPr>
              <a:t>properties</a:t>
            </a:r>
            <a:r>
              <a:rPr lang="fr-FR" sz="1600" dirty="0" smtClean="0">
                <a:solidFill>
                  <a:srgbClr val="002060"/>
                </a:solidFill>
                <a:latin typeface="Arial" pitchFamily="34" charset="0"/>
                <a:cs typeface="Arial" pitchFamily="34" charset="0"/>
              </a:rPr>
              <a:t> (</a:t>
            </a:r>
            <a:r>
              <a:rPr lang="fr-FR" sz="1600" dirty="0" err="1" smtClean="0">
                <a:solidFill>
                  <a:srgbClr val="002060"/>
                </a:solidFill>
                <a:latin typeface="Arial" pitchFamily="34" charset="0"/>
                <a:cs typeface="Arial" pitchFamily="34" charset="0"/>
              </a:rPr>
              <a:t>e.g</a:t>
            </a:r>
            <a:r>
              <a:rPr lang="fr-FR" sz="1600" dirty="0" smtClean="0">
                <a:solidFill>
                  <a:srgbClr val="002060"/>
                </a:solidFill>
                <a:latin typeface="Arial" pitchFamily="34" charset="0"/>
                <a:cs typeface="Arial" pitchFamily="34" charset="0"/>
              </a:rPr>
              <a:t>., </a:t>
            </a:r>
            <a:r>
              <a:rPr lang="fr-FR" sz="1600" dirty="0" err="1" smtClean="0">
                <a:solidFill>
                  <a:srgbClr val="002060"/>
                </a:solidFill>
                <a:latin typeface="Arial" pitchFamily="34" charset="0"/>
                <a:cs typeface="Arial" pitchFamily="34" charset="0"/>
              </a:rPr>
              <a:t>viscosity</a:t>
            </a:r>
            <a:r>
              <a:rPr lang="fr-FR" sz="1600" dirty="0" smtClean="0">
                <a:solidFill>
                  <a:srgbClr val="002060"/>
                </a:solidFill>
                <a:latin typeface="Arial" pitchFamily="34" charset="0"/>
                <a:cs typeface="Arial" pitchFamily="34" charset="0"/>
              </a:rPr>
              <a:t>) are </a:t>
            </a:r>
            <a:r>
              <a:rPr lang="fr-FR" sz="1600" dirty="0" err="1" smtClean="0">
                <a:solidFill>
                  <a:srgbClr val="002060"/>
                </a:solidFill>
                <a:latin typeface="Arial" pitchFamily="34" charset="0"/>
                <a:cs typeface="Arial" pitchFamily="34" charset="0"/>
              </a:rPr>
              <a:t>independent</a:t>
            </a:r>
            <a:r>
              <a:rPr lang="fr-FR" sz="1600" dirty="0" smtClean="0">
                <a:solidFill>
                  <a:srgbClr val="002060"/>
                </a:solidFill>
                <a:latin typeface="Arial" pitchFamily="34" charset="0"/>
                <a:cs typeface="Arial" pitchFamily="34" charset="0"/>
              </a:rPr>
              <a:t> of the location, </a:t>
            </a:r>
          </a:p>
          <a:p>
            <a:pPr algn="just">
              <a:spcBef>
                <a:spcPts val="600"/>
              </a:spcBef>
            </a:pPr>
            <a:r>
              <a:rPr lang="fr-FR" sz="1600" dirty="0" smtClean="0">
                <a:solidFill>
                  <a:srgbClr val="002060"/>
                </a:solidFill>
                <a:latin typeface="Arial" pitchFamily="34" charset="0"/>
                <a:cs typeface="Arial" pitchFamily="34" charset="0"/>
              </a:rPr>
              <a:t>     - incompressible, </a:t>
            </a:r>
          </a:p>
          <a:p>
            <a:pPr algn="just">
              <a:spcBef>
                <a:spcPts val="600"/>
              </a:spcBef>
            </a:pPr>
            <a:r>
              <a:rPr lang="fr-FR" sz="1600" dirty="0" smtClean="0">
                <a:solidFill>
                  <a:srgbClr val="002060"/>
                </a:solidFill>
                <a:latin typeface="Arial" pitchFamily="34" charset="0"/>
                <a:cs typeface="Arial" pitchFamily="34" charset="0"/>
              </a:rPr>
              <a:t>     - and </a:t>
            </a:r>
            <a:r>
              <a:rPr lang="fr-FR" sz="1600" dirty="0" err="1" smtClean="0">
                <a:solidFill>
                  <a:srgbClr val="002060"/>
                </a:solidFill>
                <a:latin typeface="Arial" pitchFamily="34" charset="0"/>
                <a:cs typeface="Arial" pitchFamily="34" charset="0"/>
              </a:rPr>
              <a:t>Cartesian</a:t>
            </a:r>
            <a:r>
              <a:rPr lang="fr-FR" sz="1600" dirty="0" smtClean="0">
                <a:solidFill>
                  <a:srgbClr val="002060"/>
                </a:solidFill>
                <a:latin typeface="Arial" pitchFamily="34" charset="0"/>
                <a:cs typeface="Arial" pitchFamily="34" charset="0"/>
              </a:rPr>
              <a:t> </a:t>
            </a:r>
            <a:r>
              <a:rPr lang="fr-FR" sz="1600" dirty="0" err="1" smtClean="0">
                <a:solidFill>
                  <a:srgbClr val="002060"/>
                </a:solidFill>
                <a:latin typeface="Arial" pitchFamily="34" charset="0"/>
                <a:cs typeface="Arial" pitchFamily="34" charset="0"/>
              </a:rPr>
              <a:t>geometry</a:t>
            </a:r>
            <a:r>
              <a:rPr lang="fr-FR" sz="1600" dirty="0" smtClean="0">
                <a:solidFill>
                  <a:srgbClr val="002060"/>
                </a:solidFill>
                <a:latin typeface="Arial" pitchFamily="34" charset="0"/>
                <a:cs typeface="Arial" pitchFamily="34" charset="0"/>
              </a:rPr>
              <a:t> </a:t>
            </a:r>
            <a:r>
              <a:rPr lang="fr-FR" sz="1600" i="1" dirty="0" smtClean="0">
                <a:solidFill>
                  <a:srgbClr val="002060"/>
                </a:solidFill>
                <a:latin typeface="Arial" pitchFamily="34" charset="0"/>
                <a:cs typeface="Arial" pitchFamily="34" charset="0"/>
              </a:rPr>
              <a:t>(</a:t>
            </a:r>
            <a:r>
              <a:rPr lang="fr-FR" sz="1600" i="1" dirty="0" err="1" smtClean="0">
                <a:solidFill>
                  <a:srgbClr val="002060"/>
                </a:solidFill>
                <a:latin typeface="Arial" pitchFamily="34" charset="0"/>
                <a:cs typeface="Arial" pitchFamily="34" charset="0"/>
              </a:rPr>
              <a:t>with</a:t>
            </a:r>
            <a:r>
              <a:rPr lang="fr-FR" sz="1600" i="1" dirty="0" smtClean="0">
                <a:solidFill>
                  <a:srgbClr val="002060"/>
                </a:solidFill>
                <a:latin typeface="Arial" pitchFamily="34" charset="0"/>
                <a:cs typeface="Arial" pitchFamily="34" charset="0"/>
              </a:rPr>
              <a:t> aspect ratio comparable to </a:t>
            </a:r>
            <a:r>
              <a:rPr lang="fr-FR" sz="1600" i="1" dirty="0" err="1" smtClean="0">
                <a:solidFill>
                  <a:srgbClr val="002060"/>
                </a:solidFill>
                <a:latin typeface="Arial" pitchFamily="34" charset="0"/>
                <a:cs typeface="Arial" pitchFamily="34" charset="0"/>
              </a:rPr>
              <a:t>that</a:t>
            </a:r>
            <a:r>
              <a:rPr lang="fr-FR" sz="1600" i="1" dirty="0" smtClean="0">
                <a:solidFill>
                  <a:srgbClr val="002060"/>
                </a:solidFill>
                <a:latin typeface="Arial" pitchFamily="34" charset="0"/>
                <a:cs typeface="Arial" pitchFamily="34" charset="0"/>
              </a:rPr>
              <a:t> of </a:t>
            </a:r>
            <a:r>
              <a:rPr lang="fr-FR" sz="1600" i="1" dirty="0" err="1" smtClean="0">
                <a:solidFill>
                  <a:srgbClr val="002060"/>
                </a:solidFill>
                <a:latin typeface="Arial" pitchFamily="34" charset="0"/>
                <a:cs typeface="Arial" pitchFamily="34" charset="0"/>
              </a:rPr>
              <a:t>Earth’s</a:t>
            </a:r>
            <a:r>
              <a:rPr lang="fr-FR" sz="1600" i="1" dirty="0" smtClean="0">
                <a:solidFill>
                  <a:srgbClr val="002060"/>
                </a:solidFill>
                <a:latin typeface="Arial" pitchFamily="34" charset="0"/>
                <a:cs typeface="Arial" pitchFamily="34" charset="0"/>
              </a:rPr>
              <a:t> </a:t>
            </a:r>
            <a:r>
              <a:rPr lang="fr-FR" sz="1600" i="1" dirty="0" err="1" smtClean="0">
                <a:solidFill>
                  <a:srgbClr val="002060"/>
                </a:solidFill>
                <a:latin typeface="Arial" pitchFamily="34" charset="0"/>
                <a:cs typeface="Arial" pitchFamily="34" charset="0"/>
              </a:rPr>
              <a:t>mantle</a:t>
            </a:r>
            <a:r>
              <a:rPr lang="fr-FR" sz="1600" i="1" dirty="0" smtClean="0">
                <a:solidFill>
                  <a:srgbClr val="002060"/>
                </a:solidFill>
                <a:latin typeface="Arial" pitchFamily="34" charset="0"/>
                <a:cs typeface="Arial" pitchFamily="34" charset="0"/>
              </a:rPr>
              <a:t>)</a:t>
            </a:r>
            <a:r>
              <a:rPr lang="fr-FR" sz="1600" dirty="0" smtClean="0">
                <a:solidFill>
                  <a:srgbClr val="002060"/>
                </a:solidFill>
                <a:latin typeface="Arial" pitchFamily="34" charset="0"/>
                <a:cs typeface="Arial" pitchFamily="34" charset="0"/>
              </a:rPr>
              <a:t>.</a:t>
            </a:r>
            <a:endParaRPr lang="en-US" sz="1600" dirty="0">
              <a:solidFill>
                <a:srgbClr val="002060"/>
              </a:solidFill>
              <a:latin typeface="Arial" pitchFamily="34" charset="0"/>
              <a:cs typeface="Arial" pitchFamily="34" charset="0"/>
            </a:endParaRPr>
          </a:p>
        </p:txBody>
      </p:sp>
      <p:graphicFrame>
        <p:nvGraphicFramePr>
          <p:cNvPr id="248834" name="Object 4"/>
          <p:cNvGraphicFramePr>
            <a:graphicFrameLocks noChangeAspect="1"/>
          </p:cNvGraphicFramePr>
          <p:nvPr/>
        </p:nvGraphicFramePr>
        <p:xfrm>
          <a:off x="1043608" y="3689082"/>
          <a:ext cx="2823210" cy="748030"/>
        </p:xfrm>
        <a:graphic>
          <a:graphicData uri="http://schemas.openxmlformats.org/presentationml/2006/ole">
            <mc:AlternateContent xmlns:mc="http://schemas.openxmlformats.org/markup-compatibility/2006">
              <mc:Choice xmlns:v="urn:schemas-microsoft-com:vml" Requires="v">
                <p:oleObj spid="_x0000_s70800" name="Equation" r:id="rId3" imgW="1485720" imgH="393480" progId="Equation.3">
                  <p:embed/>
                </p:oleObj>
              </mc:Choice>
              <mc:Fallback>
                <p:oleObj name="Equation" r:id="rId3" imgW="148572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689082"/>
                        <a:ext cx="2823210" cy="74803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248835" name="Object 4"/>
          <p:cNvGraphicFramePr>
            <a:graphicFrameLocks noChangeAspect="1"/>
          </p:cNvGraphicFramePr>
          <p:nvPr/>
        </p:nvGraphicFramePr>
        <p:xfrm>
          <a:off x="4716016" y="3689082"/>
          <a:ext cx="2557780" cy="748030"/>
        </p:xfrm>
        <a:graphic>
          <a:graphicData uri="http://schemas.openxmlformats.org/presentationml/2006/ole">
            <mc:AlternateContent xmlns:mc="http://schemas.openxmlformats.org/markup-compatibility/2006">
              <mc:Choice xmlns:v="urn:schemas-microsoft-com:vml" Requires="v">
                <p:oleObj spid="_x0000_s70801" name="Equation" r:id="rId5" imgW="1346040" imgH="393480" progId="Equation.3">
                  <p:embed/>
                </p:oleObj>
              </mc:Choice>
              <mc:Fallback>
                <p:oleObj name="Equation" r:id="rId5" imgW="134604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3689082"/>
                        <a:ext cx="2557780" cy="74803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0" name="Rectangle 9"/>
          <p:cNvSpPr/>
          <p:nvPr/>
        </p:nvSpPr>
        <p:spPr>
          <a:xfrm>
            <a:off x="107504" y="3100898"/>
            <a:ext cx="8712968" cy="400110"/>
          </a:xfrm>
          <a:prstGeom prst="rect">
            <a:avLst/>
          </a:prstGeom>
        </p:spPr>
        <p:txBody>
          <a:bodyPr wrap="square">
            <a:spAutoFit/>
          </a:bodyPr>
          <a:lstStyle/>
          <a:p>
            <a:pPr algn="just"/>
            <a:r>
              <a:rPr lang="fr-FR" sz="1200" dirty="0" smtClean="0">
                <a:latin typeface="Wingdings" pitchFamily="2" charset="2"/>
                <a:cs typeface="Arial" pitchFamily="34" charset="0"/>
              </a:rPr>
              <a:t>l</a:t>
            </a:r>
            <a:r>
              <a:rPr lang="fr-FR" sz="1800" dirty="0" smtClean="0">
                <a:solidFill>
                  <a:srgbClr val="002060"/>
                </a:solidFill>
                <a:latin typeface="Arial" pitchFamily="34" charset="0"/>
                <a:cs typeface="Arial" pitchFamily="34" charset="0"/>
              </a:rPr>
              <a:t> </a:t>
            </a:r>
            <a:r>
              <a:rPr lang="fr-FR" sz="2000" dirty="0" err="1" smtClean="0">
                <a:solidFill>
                  <a:srgbClr val="002060"/>
                </a:solidFill>
                <a:latin typeface="Arial" pitchFamily="34" charset="0"/>
                <a:cs typeface="Arial" pitchFamily="34" charset="0"/>
              </a:rPr>
              <a:t>Scaling</a:t>
            </a:r>
            <a:r>
              <a:rPr lang="fr-FR" sz="2000" dirty="0" smtClean="0">
                <a:solidFill>
                  <a:srgbClr val="002060"/>
                </a:solidFill>
                <a:latin typeface="Arial" pitchFamily="34" charset="0"/>
                <a:cs typeface="Arial" pitchFamily="34" charset="0"/>
              </a:rPr>
              <a:t> </a:t>
            </a:r>
            <a:r>
              <a:rPr lang="fr-FR" sz="2000" dirty="0" err="1" smtClean="0">
                <a:solidFill>
                  <a:srgbClr val="002060"/>
                </a:solidFill>
                <a:latin typeface="Arial" pitchFamily="34" charset="0"/>
                <a:cs typeface="Arial" pitchFamily="34" charset="0"/>
              </a:rPr>
              <a:t>laws</a:t>
            </a:r>
            <a:r>
              <a:rPr lang="fr-FR" sz="2000" dirty="0" smtClean="0">
                <a:solidFill>
                  <a:srgbClr val="002060"/>
                </a:solidFill>
                <a:latin typeface="Arial" pitchFamily="34" charset="0"/>
                <a:cs typeface="Arial" pitchFamily="34" charset="0"/>
              </a:rPr>
              <a:t> for surface </a:t>
            </a:r>
            <a:r>
              <a:rPr lang="fr-FR" sz="2000" dirty="0" err="1" smtClean="0">
                <a:solidFill>
                  <a:srgbClr val="002060"/>
                </a:solidFill>
                <a:latin typeface="Arial" pitchFamily="34" charset="0"/>
                <a:cs typeface="Arial" pitchFamily="34" charset="0"/>
              </a:rPr>
              <a:t>heat</a:t>
            </a:r>
            <a:r>
              <a:rPr lang="fr-FR" sz="2000" dirty="0" smtClean="0">
                <a:solidFill>
                  <a:srgbClr val="002060"/>
                </a:solidFill>
                <a:latin typeface="Arial" pitchFamily="34" charset="0"/>
                <a:cs typeface="Arial" pitchFamily="34" charset="0"/>
              </a:rPr>
              <a:t> flux and horizontal </a:t>
            </a:r>
            <a:r>
              <a:rPr lang="fr-FR" sz="2000" dirty="0" err="1" smtClean="0">
                <a:solidFill>
                  <a:srgbClr val="002060"/>
                </a:solidFill>
                <a:latin typeface="Arial" pitchFamily="34" charset="0"/>
                <a:cs typeface="Arial" pitchFamily="34" charset="0"/>
              </a:rPr>
              <a:t>velocity</a:t>
            </a:r>
            <a:r>
              <a:rPr lang="fr-FR" sz="2000" dirty="0" smtClean="0">
                <a:solidFill>
                  <a:srgbClr val="002060"/>
                </a:solidFill>
                <a:latin typeface="Arial" pitchFamily="34" charset="0"/>
                <a:cs typeface="Arial" pitchFamily="34" charset="0"/>
              </a:rPr>
              <a:t>:</a:t>
            </a:r>
            <a:endParaRPr lang="en-US" sz="2000" dirty="0">
              <a:solidFill>
                <a:srgbClr val="002060"/>
              </a:solidFill>
              <a:latin typeface="Arial" pitchFamily="34" charset="0"/>
              <a:cs typeface="Arial" pitchFamily="34" charset="0"/>
            </a:endParaRPr>
          </a:p>
        </p:txBody>
      </p:sp>
      <p:sp>
        <p:nvSpPr>
          <p:cNvPr id="11" name="Rectangle 10"/>
          <p:cNvSpPr/>
          <p:nvPr/>
        </p:nvSpPr>
        <p:spPr>
          <a:xfrm>
            <a:off x="107504" y="4847381"/>
            <a:ext cx="8856984" cy="1154162"/>
          </a:xfrm>
          <a:prstGeom prst="rect">
            <a:avLst/>
          </a:prstGeom>
        </p:spPr>
        <p:txBody>
          <a:bodyPr wrap="square">
            <a:spAutoFit/>
          </a:bodyPr>
          <a:lstStyle/>
          <a:p>
            <a:pPr algn="just"/>
            <a:r>
              <a:rPr lang="fr-FR" sz="1200" dirty="0" smtClean="0">
                <a:latin typeface="Wingdings" pitchFamily="2" charset="2"/>
                <a:cs typeface="Arial" pitchFamily="34" charset="0"/>
              </a:rPr>
              <a:t>l</a:t>
            </a:r>
            <a:r>
              <a:rPr lang="fr-FR" sz="1800" dirty="0" smtClean="0">
                <a:solidFill>
                  <a:srgbClr val="002060"/>
                </a:solidFill>
                <a:latin typeface="Arial" pitchFamily="34" charset="0"/>
                <a:cs typeface="Arial" pitchFamily="34" charset="0"/>
              </a:rPr>
              <a:t> </a:t>
            </a:r>
            <a:r>
              <a:rPr lang="fr-FR" sz="2000" dirty="0" smtClean="0">
                <a:solidFill>
                  <a:srgbClr val="002060"/>
                </a:solidFill>
                <a:latin typeface="Arial" pitchFamily="34" charset="0"/>
                <a:cs typeface="Arial" pitchFamily="34" charset="0"/>
              </a:rPr>
              <a:t>Application to the </a:t>
            </a:r>
            <a:r>
              <a:rPr lang="fr-FR" sz="2000" dirty="0" err="1" smtClean="0">
                <a:solidFill>
                  <a:srgbClr val="002060"/>
                </a:solidFill>
                <a:latin typeface="Arial" pitchFamily="34" charset="0"/>
                <a:cs typeface="Arial" pitchFamily="34" charset="0"/>
              </a:rPr>
              <a:t>Earth</a:t>
            </a:r>
            <a:r>
              <a:rPr lang="fr-FR" sz="2000" dirty="0" smtClean="0">
                <a:solidFill>
                  <a:srgbClr val="002060"/>
                </a:solidFill>
                <a:latin typeface="Arial" pitchFamily="34" charset="0"/>
                <a:cs typeface="Arial" pitchFamily="34" charset="0"/>
              </a:rPr>
              <a:t> </a:t>
            </a:r>
            <a:r>
              <a:rPr lang="fr-FR" sz="2000" dirty="0" err="1" smtClean="0">
                <a:solidFill>
                  <a:srgbClr val="002060"/>
                </a:solidFill>
                <a:latin typeface="Arial" pitchFamily="34" charset="0"/>
                <a:cs typeface="Arial" pitchFamily="34" charset="0"/>
              </a:rPr>
              <a:t>mantle</a:t>
            </a:r>
            <a:r>
              <a:rPr lang="fr-FR" sz="2000" dirty="0" smtClean="0">
                <a:solidFill>
                  <a:srgbClr val="002060"/>
                </a:solidFill>
                <a:latin typeface="Arial" pitchFamily="34" charset="0"/>
                <a:cs typeface="Arial" pitchFamily="34" charset="0"/>
              </a:rPr>
              <a:t> </a:t>
            </a:r>
            <a:r>
              <a:rPr lang="fr-FR" sz="1800" i="1" dirty="0" smtClean="0">
                <a:solidFill>
                  <a:srgbClr val="002060"/>
                </a:solidFill>
                <a:latin typeface="Arial" pitchFamily="34" charset="0"/>
                <a:cs typeface="Arial" pitchFamily="34" charset="0"/>
              </a:rPr>
              <a:t>(</a:t>
            </a:r>
            <a:r>
              <a:rPr lang="fr-FR" sz="1800" i="1" dirty="0" err="1" smtClean="0">
                <a:solidFill>
                  <a:srgbClr val="002060"/>
                </a:solidFill>
                <a:latin typeface="Arial" pitchFamily="34" charset="0"/>
                <a:cs typeface="Arial" pitchFamily="34" charset="0"/>
              </a:rPr>
              <a:t>with</a:t>
            </a:r>
            <a:r>
              <a:rPr lang="fr-FR" sz="1800" i="1" dirty="0" smtClean="0">
                <a:solidFill>
                  <a:srgbClr val="002060"/>
                </a:solidFill>
                <a:latin typeface="Arial" pitchFamily="34" charset="0"/>
                <a:cs typeface="Arial" pitchFamily="34" charset="0"/>
              </a:rPr>
              <a:t> Ra = 10</a:t>
            </a:r>
            <a:r>
              <a:rPr lang="fr-FR" sz="1800" i="1" baseline="30000" dirty="0" smtClean="0">
                <a:solidFill>
                  <a:srgbClr val="002060"/>
                </a:solidFill>
                <a:latin typeface="Arial" pitchFamily="34" charset="0"/>
                <a:cs typeface="Arial" pitchFamily="34" charset="0"/>
              </a:rPr>
              <a:t>7</a:t>
            </a:r>
            <a:r>
              <a:rPr lang="fr-FR" sz="1800" i="1" dirty="0" smtClean="0">
                <a:solidFill>
                  <a:srgbClr val="002060"/>
                </a:solidFill>
                <a:latin typeface="Arial" pitchFamily="34" charset="0"/>
                <a:cs typeface="Arial" pitchFamily="34" charset="0"/>
              </a:rPr>
              <a:t>)</a:t>
            </a:r>
            <a:r>
              <a:rPr lang="fr-FR" sz="2000" dirty="0" smtClean="0">
                <a:solidFill>
                  <a:srgbClr val="002060"/>
                </a:solidFill>
                <a:latin typeface="Arial" pitchFamily="34" charset="0"/>
                <a:cs typeface="Arial" pitchFamily="34" charset="0"/>
              </a:rPr>
              <a:t>:</a:t>
            </a:r>
          </a:p>
          <a:p>
            <a:pPr algn="just">
              <a:spcBef>
                <a:spcPts val="1200"/>
              </a:spcBef>
            </a:pPr>
            <a:r>
              <a:rPr lang="en-US" sz="1800" dirty="0" smtClean="0">
                <a:solidFill>
                  <a:srgbClr val="002060"/>
                </a:solidFill>
                <a:latin typeface="Arial" pitchFamily="34" charset="0"/>
                <a:cs typeface="Arial" pitchFamily="34" charset="0"/>
              </a:rPr>
              <a:t>     </a:t>
            </a:r>
            <a:r>
              <a:rPr lang="en-US" sz="1600" dirty="0" smtClean="0">
                <a:solidFill>
                  <a:srgbClr val="002060"/>
                </a:solidFill>
                <a:latin typeface="Arial" pitchFamily="34" charset="0"/>
                <a:cs typeface="Arial" pitchFamily="34" charset="0"/>
              </a:rPr>
              <a:t>- </a:t>
            </a:r>
            <a:r>
              <a:rPr lang="en-US" sz="1600" dirty="0" err="1" smtClean="0">
                <a:solidFill>
                  <a:srgbClr val="002060"/>
                </a:solidFill>
                <a:latin typeface="Symbol" pitchFamily="18" charset="2"/>
                <a:cs typeface="Arial" pitchFamily="34" charset="0"/>
              </a:rPr>
              <a:t>F</a:t>
            </a:r>
            <a:r>
              <a:rPr lang="en-US" sz="1600" baseline="-25000" dirty="0" err="1" smtClean="0">
                <a:solidFill>
                  <a:srgbClr val="002060"/>
                </a:solidFill>
                <a:latin typeface="Arial" pitchFamily="34" charset="0"/>
                <a:cs typeface="Arial" pitchFamily="34" charset="0"/>
              </a:rPr>
              <a:t>surf</a:t>
            </a:r>
            <a:r>
              <a:rPr lang="en-US" sz="1600" dirty="0" smtClean="0">
                <a:solidFill>
                  <a:srgbClr val="002060"/>
                </a:solidFill>
                <a:latin typeface="Arial" pitchFamily="34" charset="0"/>
                <a:cs typeface="Arial" pitchFamily="34" charset="0"/>
              </a:rPr>
              <a:t> = 90 </a:t>
            </a:r>
            <a:r>
              <a:rPr lang="en-US" sz="1600" dirty="0" err="1" smtClean="0">
                <a:solidFill>
                  <a:srgbClr val="002060"/>
                </a:solidFill>
                <a:latin typeface="Arial" pitchFamily="34" charset="0"/>
                <a:cs typeface="Arial" pitchFamily="34" charset="0"/>
              </a:rPr>
              <a:t>mW</a:t>
            </a:r>
            <a:r>
              <a:rPr lang="en-US" sz="1600" dirty="0" smtClean="0">
                <a:solidFill>
                  <a:srgbClr val="002060"/>
                </a:solidFill>
                <a:latin typeface="Arial" pitchFamily="34" charset="0"/>
                <a:cs typeface="Arial" pitchFamily="34" charset="0"/>
              </a:rPr>
              <a:t>/m</a:t>
            </a:r>
            <a:r>
              <a:rPr lang="en-US" sz="1600" baseline="30000" dirty="0" smtClean="0">
                <a:solidFill>
                  <a:srgbClr val="002060"/>
                </a:solidFill>
                <a:latin typeface="Arial" pitchFamily="34" charset="0"/>
                <a:cs typeface="Arial" pitchFamily="34" charset="0"/>
              </a:rPr>
              <a:t>2</a:t>
            </a:r>
            <a:r>
              <a:rPr lang="en-US" sz="1600" dirty="0" smtClean="0">
                <a:solidFill>
                  <a:srgbClr val="002060"/>
                </a:solidFill>
                <a:latin typeface="Arial" pitchFamily="34" charset="0"/>
                <a:cs typeface="Arial" pitchFamily="34" charset="0"/>
              </a:rPr>
              <a:t>.   Observed: from 55 </a:t>
            </a:r>
            <a:r>
              <a:rPr lang="en-US" sz="1600" dirty="0" err="1" smtClean="0">
                <a:solidFill>
                  <a:srgbClr val="002060"/>
                </a:solidFill>
                <a:latin typeface="Arial" pitchFamily="34" charset="0"/>
                <a:cs typeface="Arial" pitchFamily="34" charset="0"/>
              </a:rPr>
              <a:t>mW</a:t>
            </a:r>
            <a:r>
              <a:rPr lang="en-US" sz="1600" dirty="0" smtClean="0">
                <a:solidFill>
                  <a:srgbClr val="002060"/>
                </a:solidFill>
                <a:latin typeface="Arial" pitchFamily="34" charset="0"/>
                <a:cs typeface="Arial" pitchFamily="34" charset="0"/>
              </a:rPr>
              <a:t>/m</a:t>
            </a:r>
            <a:r>
              <a:rPr lang="en-US" sz="1600" baseline="30000" dirty="0" smtClean="0">
                <a:solidFill>
                  <a:srgbClr val="002060"/>
                </a:solidFill>
                <a:latin typeface="Arial" pitchFamily="34" charset="0"/>
                <a:cs typeface="Arial" pitchFamily="34" charset="0"/>
              </a:rPr>
              <a:t>2</a:t>
            </a:r>
            <a:r>
              <a:rPr lang="en-US" sz="1600" dirty="0" smtClean="0">
                <a:solidFill>
                  <a:srgbClr val="002060"/>
                </a:solidFill>
                <a:latin typeface="Arial" pitchFamily="34" charset="0"/>
                <a:cs typeface="Arial" pitchFamily="34" charset="0"/>
              </a:rPr>
              <a:t> in continents to </a:t>
            </a:r>
            <a:r>
              <a:rPr lang="en-US" sz="1600" dirty="0">
                <a:solidFill>
                  <a:srgbClr val="002060"/>
                </a:solidFill>
                <a:latin typeface="Arial" pitchFamily="34" charset="0"/>
                <a:cs typeface="Arial" pitchFamily="34" charset="0"/>
              </a:rPr>
              <a:t> </a:t>
            </a:r>
            <a:r>
              <a:rPr lang="en-US" sz="1600" dirty="0" smtClean="0">
                <a:solidFill>
                  <a:srgbClr val="002060"/>
                </a:solidFill>
                <a:latin typeface="Arial" pitchFamily="34" charset="0"/>
                <a:cs typeface="Arial" pitchFamily="34" charset="0"/>
              </a:rPr>
              <a:t>80 </a:t>
            </a:r>
            <a:r>
              <a:rPr lang="en-US" sz="1600" dirty="0" err="1" smtClean="0">
                <a:solidFill>
                  <a:srgbClr val="002060"/>
                </a:solidFill>
                <a:latin typeface="Arial" pitchFamily="34" charset="0"/>
                <a:cs typeface="Arial" pitchFamily="34" charset="0"/>
              </a:rPr>
              <a:t>mW</a:t>
            </a:r>
            <a:r>
              <a:rPr lang="en-US" sz="1600" dirty="0" smtClean="0">
                <a:solidFill>
                  <a:srgbClr val="002060"/>
                </a:solidFill>
                <a:latin typeface="Arial" pitchFamily="34" charset="0"/>
                <a:cs typeface="Arial" pitchFamily="34" charset="0"/>
              </a:rPr>
              <a:t>/m</a:t>
            </a:r>
            <a:r>
              <a:rPr lang="en-US" sz="1600" baseline="30000" dirty="0" smtClean="0">
                <a:solidFill>
                  <a:srgbClr val="002060"/>
                </a:solidFill>
                <a:latin typeface="Arial" pitchFamily="34" charset="0"/>
                <a:cs typeface="Arial" pitchFamily="34" charset="0"/>
              </a:rPr>
              <a:t>2</a:t>
            </a:r>
            <a:r>
              <a:rPr lang="en-US" sz="1600" dirty="0" smtClean="0">
                <a:solidFill>
                  <a:srgbClr val="002060"/>
                </a:solidFill>
                <a:latin typeface="Arial" pitchFamily="34" charset="0"/>
                <a:cs typeface="Arial" pitchFamily="34" charset="0"/>
              </a:rPr>
              <a:t> (</a:t>
            </a:r>
            <a:r>
              <a:rPr lang="en-US" sz="1600" dirty="0" err="1" smtClean="0">
                <a:solidFill>
                  <a:srgbClr val="002060"/>
                </a:solidFill>
                <a:latin typeface="Arial" pitchFamily="34" charset="0"/>
                <a:cs typeface="Arial" pitchFamily="34" charset="0"/>
              </a:rPr>
              <a:t>océans</a:t>
            </a:r>
            <a:r>
              <a:rPr lang="en-US" sz="1600" dirty="0" smtClean="0">
                <a:solidFill>
                  <a:srgbClr val="002060"/>
                </a:solidFill>
                <a:latin typeface="Arial" pitchFamily="34" charset="0"/>
                <a:cs typeface="Arial" pitchFamily="34" charset="0"/>
              </a:rPr>
              <a:t>).</a:t>
            </a:r>
          </a:p>
          <a:p>
            <a:pPr algn="just">
              <a:spcBef>
                <a:spcPts val="600"/>
              </a:spcBef>
            </a:pPr>
            <a:r>
              <a:rPr lang="en-US" sz="1600" dirty="0" smtClean="0">
                <a:solidFill>
                  <a:srgbClr val="002060"/>
                </a:solidFill>
                <a:latin typeface="Arial" pitchFamily="34" charset="0"/>
                <a:cs typeface="Arial" pitchFamily="34" charset="0"/>
              </a:rPr>
              <a:t>     - </a:t>
            </a:r>
            <a:r>
              <a:rPr lang="en-US" sz="1600" i="1" dirty="0" err="1" smtClean="0">
                <a:solidFill>
                  <a:srgbClr val="002060"/>
                </a:solidFill>
                <a:latin typeface="Arial" pitchFamily="34" charset="0"/>
                <a:cs typeface="Arial" pitchFamily="34" charset="0"/>
              </a:rPr>
              <a:t>U</a:t>
            </a:r>
            <a:r>
              <a:rPr lang="en-US" sz="1600" baseline="-25000" dirty="0" err="1" smtClean="0">
                <a:solidFill>
                  <a:srgbClr val="002060"/>
                </a:solidFill>
                <a:latin typeface="Arial" pitchFamily="34" charset="0"/>
                <a:cs typeface="Arial" pitchFamily="34" charset="0"/>
              </a:rPr>
              <a:t>surf</a:t>
            </a:r>
            <a:r>
              <a:rPr lang="en-US" sz="1600" dirty="0" smtClean="0">
                <a:solidFill>
                  <a:srgbClr val="002060"/>
                </a:solidFill>
                <a:latin typeface="Arial" pitchFamily="34" charset="0"/>
                <a:cs typeface="Arial" pitchFamily="34" charset="0"/>
              </a:rPr>
              <a:t> = 7 cm/yr.         Observed: de 2.0 à 10.0 cm/yr.</a:t>
            </a:r>
            <a:endParaRPr lang="en-US" sz="16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83289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8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88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9"/>
          <p:cNvSpPr>
            <a:spLocks noGrp="1"/>
          </p:cNvSpPr>
          <p:nvPr>
            <p:ph type="title"/>
          </p:nvPr>
        </p:nvSpPr>
        <p:spPr>
          <a:xfrm>
            <a:off x="323528" y="620688"/>
            <a:ext cx="8249570" cy="638952"/>
          </a:xfrm>
        </p:spPr>
        <p:txBody>
          <a:bodyPr>
            <a:noAutofit/>
          </a:bodyPr>
          <a:lstStyle/>
          <a:p>
            <a:pPr algn="ctr" rtl="0" fontAlgn="base">
              <a:lnSpc>
                <a:spcPts val="3600"/>
              </a:lnSpc>
            </a:pPr>
            <a:r>
              <a:rPr lang="en-US" sz="3600" i="1" dirty="0" smtClean="0">
                <a:solidFill>
                  <a:srgbClr val="C00000"/>
                </a:solidFill>
                <a:latin typeface="Calibri"/>
                <a:ea typeface="+mn-ea"/>
                <a:cs typeface="+mn-cs"/>
              </a:rPr>
              <a:t>A few </a:t>
            </a:r>
            <a:r>
              <a:rPr lang="en-US" sz="3600" i="1" dirty="0" err="1" smtClean="0">
                <a:solidFill>
                  <a:srgbClr val="C00000"/>
                </a:solidFill>
                <a:latin typeface="Calibri"/>
                <a:ea typeface="+mn-ea"/>
                <a:cs typeface="+mn-cs"/>
              </a:rPr>
              <a:t>complixities</a:t>
            </a:r>
            <a:r>
              <a:rPr lang="en-US" sz="3600" i="1" dirty="0" smtClean="0">
                <a:solidFill>
                  <a:srgbClr val="C00000"/>
                </a:solidFill>
                <a:latin typeface="Calibri"/>
                <a:ea typeface="+mn-ea"/>
                <a:cs typeface="+mn-cs"/>
              </a:rPr>
              <a:t> …</a:t>
            </a:r>
            <a:endParaRPr lang="en-US" sz="3600" i="1" kern="1200" dirty="0" smtClean="0">
              <a:solidFill>
                <a:srgbClr val="C00000"/>
              </a:solidFill>
              <a:latin typeface="Calibri"/>
              <a:ea typeface="+mn-ea"/>
              <a:cs typeface="+mn-cs"/>
            </a:endParaRPr>
          </a:p>
        </p:txBody>
      </p:sp>
      <p:pic>
        <p:nvPicPr>
          <p:cNvPr id="3" name="Picture 2" descr="Mixed-heating_slices-and-isosurfaces.jpg"/>
          <p:cNvPicPr>
            <a:picLocks noChangeAspect="1"/>
          </p:cNvPicPr>
          <p:nvPr/>
        </p:nvPicPr>
        <p:blipFill>
          <a:blip r:embed="rId2" cstate="print"/>
          <a:stretch>
            <a:fillRect/>
          </a:stretch>
        </p:blipFill>
        <p:spPr>
          <a:xfrm>
            <a:off x="2627784" y="1772816"/>
            <a:ext cx="3711273" cy="4320000"/>
          </a:xfrm>
          <a:prstGeom prst="rect">
            <a:avLst/>
          </a:prstGeom>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36675079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77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8"/>
          <p:cNvSpPr>
            <a:spLocks noGrp="1"/>
          </p:cNvSpPr>
          <p:nvPr>
            <p:ph type="title"/>
          </p:nvPr>
        </p:nvSpPr>
        <p:spPr>
          <a:xfrm>
            <a:off x="214313" y="71438"/>
            <a:ext cx="8786812" cy="500062"/>
          </a:xfrm>
        </p:spPr>
        <p:txBody>
          <a:bodyPr>
            <a:noAutofit/>
          </a:bodyPr>
          <a:lstStyle/>
          <a:p>
            <a:pPr algn="just" eaLnBrk="1" hangingPunct="1"/>
            <a:r>
              <a:rPr lang="en-US" sz="3600" dirty="0" smtClean="0">
                <a:solidFill>
                  <a:schemeClr val="bg1"/>
                </a:solidFill>
              </a:rPr>
              <a:t>Convective rolls (2D)</a:t>
            </a:r>
            <a:endParaRPr lang="fr-CH" sz="3600" dirty="0" smtClean="0">
              <a:solidFill>
                <a:schemeClr val="bg1"/>
              </a:solidFill>
            </a:endParaRPr>
          </a:p>
        </p:txBody>
      </p:sp>
      <p:pic>
        <p:nvPicPr>
          <p:cNvPr id="7" name="Picture 6" descr="slices_xz_Ra1e5_r4.jpg"/>
          <p:cNvPicPr>
            <a:picLocks noChangeAspect="1"/>
          </p:cNvPicPr>
          <p:nvPr/>
        </p:nvPicPr>
        <p:blipFill>
          <a:blip r:embed="rId2" cstate="print"/>
          <a:stretch>
            <a:fillRect/>
          </a:stretch>
        </p:blipFill>
        <p:spPr>
          <a:xfrm>
            <a:off x="756000" y="1080000"/>
            <a:ext cx="7714903" cy="5040000"/>
          </a:xfrm>
          <a:prstGeom prst="rect">
            <a:avLst/>
          </a:prstGeom>
        </p:spPr>
      </p:pic>
    </p:spTree>
    <p:extLst>
      <p:ext uri="{BB962C8B-B14F-4D97-AF65-F5344CB8AC3E}">
        <p14:creationId xmlns:p14="http://schemas.microsoft.com/office/powerpoint/2010/main" val="29984035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77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8"/>
          <p:cNvSpPr>
            <a:spLocks noGrp="1"/>
          </p:cNvSpPr>
          <p:nvPr>
            <p:ph type="title"/>
          </p:nvPr>
        </p:nvSpPr>
        <p:spPr>
          <a:xfrm>
            <a:off x="214313" y="71438"/>
            <a:ext cx="7405687" cy="500062"/>
          </a:xfrm>
        </p:spPr>
        <p:txBody>
          <a:bodyPr>
            <a:noAutofit/>
          </a:bodyPr>
          <a:lstStyle/>
          <a:p>
            <a:pPr algn="just" eaLnBrk="1" hangingPunct="1"/>
            <a:r>
              <a:rPr lang="en-US" sz="3600" dirty="0" smtClean="0">
                <a:solidFill>
                  <a:schemeClr val="bg1"/>
                </a:solidFill>
              </a:rPr>
              <a:t>Geometry: aspect ratio</a:t>
            </a:r>
            <a:endParaRPr lang="fr-CH" sz="3600" dirty="0" smtClean="0">
              <a:solidFill>
                <a:schemeClr val="bg1"/>
              </a:solidFill>
            </a:endParaRPr>
          </a:p>
        </p:txBody>
      </p:sp>
      <p:pic>
        <p:nvPicPr>
          <p:cNvPr id="7" name="Picture 6" descr="slices_xz_Ra1e4_Ea1e0.jpg"/>
          <p:cNvPicPr>
            <a:picLocks noChangeAspect="1"/>
          </p:cNvPicPr>
          <p:nvPr/>
        </p:nvPicPr>
        <p:blipFill>
          <a:blip r:embed="rId2" cstate="print"/>
          <a:stretch>
            <a:fillRect/>
          </a:stretch>
        </p:blipFill>
        <p:spPr>
          <a:xfrm>
            <a:off x="755576" y="1080000"/>
            <a:ext cx="7714903" cy="5040000"/>
          </a:xfrm>
          <a:prstGeom prst="rect">
            <a:avLst/>
          </a:prstGeom>
        </p:spPr>
      </p:pic>
    </p:spTree>
    <p:extLst>
      <p:ext uri="{BB962C8B-B14F-4D97-AF65-F5344CB8AC3E}">
        <p14:creationId xmlns:p14="http://schemas.microsoft.com/office/powerpoint/2010/main" val="11923771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77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19459" name="Title 8"/>
          <p:cNvSpPr>
            <a:spLocks noGrp="1"/>
          </p:cNvSpPr>
          <p:nvPr>
            <p:ph type="title"/>
          </p:nvPr>
        </p:nvSpPr>
        <p:spPr>
          <a:xfrm>
            <a:off x="214313" y="71438"/>
            <a:ext cx="7177087" cy="500062"/>
          </a:xfrm>
        </p:spPr>
        <p:txBody>
          <a:bodyPr>
            <a:noAutofit/>
          </a:bodyPr>
          <a:lstStyle/>
          <a:p>
            <a:pPr algn="just" eaLnBrk="1" hangingPunct="1"/>
            <a:r>
              <a:rPr lang="en-US" sz="3600" dirty="0" smtClean="0">
                <a:solidFill>
                  <a:schemeClr val="bg1"/>
                </a:solidFill>
              </a:rPr>
              <a:t>Spherical geometry and curvature</a:t>
            </a:r>
            <a:endParaRPr lang="fr-CH" sz="3600" dirty="0" smtClean="0">
              <a:solidFill>
                <a:schemeClr val="bg1"/>
              </a:solidFill>
            </a:endParaRPr>
          </a:p>
        </p:txBody>
      </p:sp>
      <p:pic>
        <p:nvPicPr>
          <p:cNvPr id="19461" name="Picture 7" descr="Effect-of-curvature.jpg"/>
          <p:cNvPicPr>
            <a:picLocks noChangeAspect="1"/>
          </p:cNvPicPr>
          <p:nvPr/>
        </p:nvPicPr>
        <p:blipFill>
          <a:blip r:embed="rId2" cstate="print"/>
          <a:srcRect/>
          <a:stretch>
            <a:fillRect/>
          </a:stretch>
        </p:blipFill>
        <p:spPr bwMode="auto">
          <a:xfrm>
            <a:off x="762000" y="838200"/>
            <a:ext cx="7342187" cy="5759309"/>
          </a:xfrm>
          <a:prstGeom prst="rect">
            <a:avLst/>
          </a:prstGeom>
          <a:noFill/>
          <a:ln w="9525">
            <a:noFill/>
            <a:miter lim="800000"/>
            <a:headEnd/>
            <a:tailEnd/>
          </a:ln>
        </p:spPr>
      </p:pic>
    </p:spTree>
    <p:extLst>
      <p:ext uri="{BB962C8B-B14F-4D97-AF65-F5344CB8AC3E}">
        <p14:creationId xmlns:p14="http://schemas.microsoft.com/office/powerpoint/2010/main" val="15851546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477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7" name="Title 8"/>
          <p:cNvSpPr>
            <a:spLocks noGrp="1"/>
          </p:cNvSpPr>
          <p:nvPr>
            <p:ph type="title"/>
          </p:nvPr>
        </p:nvSpPr>
        <p:spPr>
          <a:xfrm>
            <a:off x="214282" y="71414"/>
            <a:ext cx="8786812" cy="500062"/>
          </a:xfrm>
        </p:spPr>
        <p:txBody>
          <a:bodyPr>
            <a:noAutofit/>
          </a:bodyPr>
          <a:lstStyle/>
          <a:p>
            <a:pPr algn="just" eaLnBrk="1" hangingPunct="1"/>
            <a:r>
              <a:rPr lang="en-US" sz="3600" spc="-140" dirty="0" smtClean="0">
                <a:solidFill>
                  <a:schemeClr val="bg1"/>
                </a:solidFill>
              </a:rPr>
              <a:t>Thermal viscosity contrast</a:t>
            </a:r>
            <a:endParaRPr lang="fr-CH" sz="3600" i="1" spc="-140" dirty="0" smtClean="0">
              <a:solidFill>
                <a:schemeClr val="bg1"/>
              </a:solidFill>
            </a:endParaRPr>
          </a:p>
        </p:txBody>
      </p:sp>
      <p:sp>
        <p:nvSpPr>
          <p:cNvPr id="8" name="Text Box 6"/>
          <p:cNvSpPr txBox="1">
            <a:spLocks noChangeArrowheads="1"/>
          </p:cNvSpPr>
          <p:nvPr/>
        </p:nvSpPr>
        <p:spPr bwMode="auto">
          <a:xfrm>
            <a:off x="365448" y="838200"/>
            <a:ext cx="4968552" cy="646331"/>
          </a:xfrm>
          <a:prstGeom prst="rect">
            <a:avLst/>
          </a:prstGeom>
          <a:noFill/>
          <a:ln w="9525">
            <a:noFill/>
            <a:miter lim="800000"/>
            <a:headEnd/>
            <a:tailEnd/>
          </a:ln>
          <a:effectLst/>
        </p:spPr>
        <p:txBody>
          <a:bodyPr wrap="square">
            <a:spAutoFit/>
          </a:bodyPr>
          <a:lstStyle/>
          <a:p>
            <a:pPr algn="just">
              <a:spcBef>
                <a:spcPts val="600"/>
              </a:spcBef>
              <a:defRPr/>
            </a:pPr>
            <a:r>
              <a:rPr lang="en-US" sz="1100" dirty="0" smtClean="0">
                <a:solidFill>
                  <a:srgbClr val="000000"/>
                </a:solidFill>
                <a:latin typeface="Wingdings" pitchFamily="2" charset="2"/>
                <a:cs typeface="Arial" pitchFamily="34" charset="0"/>
              </a:rPr>
              <a:t>l</a:t>
            </a:r>
            <a:r>
              <a:rPr lang="en-US" sz="1800" dirty="0" smtClean="0">
                <a:solidFill>
                  <a:srgbClr val="002060"/>
                </a:solidFill>
                <a:latin typeface="Arial" pitchFamily="34" charset="0"/>
                <a:cs typeface="Arial" pitchFamily="34" charset="0"/>
              </a:rPr>
              <a:t> Viscosity of </a:t>
            </a:r>
            <a:r>
              <a:rPr lang="en-US" sz="1800" smtClean="0">
                <a:solidFill>
                  <a:srgbClr val="002060"/>
                </a:solidFill>
                <a:latin typeface="Arial" pitchFamily="34" charset="0"/>
                <a:cs typeface="Arial" pitchFamily="34" charset="0"/>
              </a:rPr>
              <a:t>mantle rocks </a:t>
            </a:r>
            <a:r>
              <a:rPr lang="en-US" sz="1800" dirty="0" smtClean="0">
                <a:solidFill>
                  <a:srgbClr val="002060"/>
                </a:solidFill>
                <a:latin typeface="Arial" pitchFamily="34" charset="0"/>
                <a:cs typeface="Arial" pitchFamily="34" charset="0"/>
              </a:rPr>
              <a:t>and ices strongly depends on the temperature:</a:t>
            </a:r>
          </a:p>
        </p:txBody>
      </p:sp>
      <p:pic>
        <p:nvPicPr>
          <p:cNvPr id="9" name="Picture 8" descr="slices_xz_Ea1e5.jpg"/>
          <p:cNvPicPr>
            <a:picLocks noChangeAspect="1"/>
          </p:cNvPicPr>
          <p:nvPr/>
        </p:nvPicPr>
        <p:blipFill>
          <a:blip r:embed="rId3" cstate="print"/>
          <a:stretch>
            <a:fillRect/>
          </a:stretch>
        </p:blipFill>
        <p:spPr>
          <a:xfrm>
            <a:off x="1187624" y="1844824"/>
            <a:ext cx="6888306" cy="4500000"/>
          </a:xfrm>
          <a:prstGeom prst="rect">
            <a:avLst/>
          </a:prstGeom>
        </p:spPr>
      </p:pic>
      <p:graphicFrame>
        <p:nvGraphicFramePr>
          <p:cNvPr id="269314" name="Object 2"/>
          <p:cNvGraphicFramePr>
            <a:graphicFrameLocks noChangeAspect="1"/>
          </p:cNvGraphicFramePr>
          <p:nvPr/>
        </p:nvGraphicFramePr>
        <p:xfrm>
          <a:off x="5473898" y="908720"/>
          <a:ext cx="3130550" cy="777875"/>
        </p:xfrm>
        <a:graphic>
          <a:graphicData uri="http://schemas.openxmlformats.org/presentationml/2006/ole">
            <mc:AlternateContent xmlns:mc="http://schemas.openxmlformats.org/markup-compatibility/2006">
              <mc:Choice xmlns:v="urn:schemas-microsoft-com:vml" Requires="v">
                <p:oleObj spid="_x0000_s71753" name="Equation" r:id="rId4" imgW="1739880" imgH="431640" progId="Equation.3">
                  <p:embed/>
                </p:oleObj>
              </mc:Choice>
              <mc:Fallback>
                <p:oleObj name="Equation" r:id="rId4" imgW="173988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3898" y="908720"/>
                        <a:ext cx="3130550" cy="77787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Tree>
    <p:extLst>
      <p:ext uri="{BB962C8B-B14F-4D97-AF65-F5344CB8AC3E}">
        <p14:creationId xmlns:p14="http://schemas.microsoft.com/office/powerpoint/2010/main" val="230093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4" name="Title 6"/>
          <p:cNvSpPr>
            <a:spLocks noGrp="1"/>
          </p:cNvSpPr>
          <p:nvPr>
            <p:ph type="title"/>
          </p:nvPr>
        </p:nvSpPr>
        <p:spPr>
          <a:xfrm>
            <a:off x="214282" y="142828"/>
            <a:ext cx="8015318" cy="489790"/>
          </a:xfrm>
        </p:spPr>
        <p:txBody>
          <a:bodyPr>
            <a:noAutofit/>
          </a:bodyPr>
          <a:lstStyle/>
          <a:p>
            <a:pPr algn="l"/>
            <a:r>
              <a:rPr lang="fr-CH" sz="3600" dirty="0" smtClean="0">
                <a:solidFill>
                  <a:schemeClr val="bg1"/>
                </a:solidFill>
                <a:cs typeface="Arial" pitchFamily="34" charset="0"/>
              </a:rPr>
              <a:t>Types of </a:t>
            </a:r>
            <a:r>
              <a:rPr lang="fr-CH" sz="3600" dirty="0" err="1" smtClean="0">
                <a:solidFill>
                  <a:schemeClr val="bg1"/>
                </a:solidFill>
                <a:cs typeface="Arial" pitchFamily="34" charset="0"/>
              </a:rPr>
              <a:t>deformation</a:t>
            </a:r>
            <a:r>
              <a:rPr lang="fr-CH" sz="3600" dirty="0" smtClean="0">
                <a:solidFill>
                  <a:schemeClr val="bg1"/>
                </a:solidFill>
                <a:cs typeface="Arial" pitchFamily="34" charset="0"/>
              </a:rPr>
              <a:t> &amp; </a:t>
            </a:r>
            <a:r>
              <a:rPr lang="fr-CH" sz="3600" dirty="0" err="1" smtClean="0">
                <a:solidFill>
                  <a:schemeClr val="bg1"/>
                </a:solidFill>
                <a:cs typeface="Arial" pitchFamily="34" charset="0"/>
              </a:rPr>
              <a:t>strain</a:t>
            </a:r>
            <a:endParaRPr lang="fr-CH" sz="3200" i="1" dirty="0">
              <a:solidFill>
                <a:schemeClr val="bg1"/>
              </a:solidFill>
              <a:cs typeface="Arial" pitchFamily="34" charset="0"/>
            </a:endParaRPr>
          </a:p>
        </p:txBody>
      </p:sp>
      <p:sp>
        <p:nvSpPr>
          <p:cNvPr id="17" name="Text Box 6"/>
          <p:cNvSpPr txBox="1">
            <a:spLocks noChangeArrowheads="1"/>
          </p:cNvSpPr>
          <p:nvPr/>
        </p:nvSpPr>
        <p:spPr bwMode="auto">
          <a:xfrm>
            <a:off x="182880" y="5388114"/>
            <a:ext cx="8763000" cy="707886"/>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ea typeface="Arial Unicode MS" pitchFamily="34" charset="-128"/>
                <a:cs typeface="Arial" pitchFamily="34" charset="0"/>
              </a:rPr>
              <a:t>Strain may be defined from displacement </a:t>
            </a:r>
            <a:r>
              <a:rPr lang="en-US" altLang="zh-TW" sz="2000" dirty="0" smtClean="0">
                <a:solidFill>
                  <a:srgbClr val="C00000"/>
                </a:solidFill>
                <a:latin typeface="Arial" charset="0"/>
              </a:rPr>
              <a:t>gradient</a:t>
            </a:r>
            <a:r>
              <a:rPr lang="en-US" sz="2000" dirty="0" smtClean="0">
                <a:solidFill>
                  <a:srgbClr val="002060"/>
                </a:solidFill>
                <a:latin typeface="Arial" pitchFamily="34" charset="0"/>
                <a:cs typeface="Arial" pitchFamily="34" charset="0"/>
              </a:rPr>
              <a:t> (variations) along the coordinate axis, assuming </a:t>
            </a:r>
            <a:r>
              <a:rPr lang="en-US" sz="2000" dirty="0" smtClean="0">
                <a:solidFill>
                  <a:srgbClr val="C00000"/>
                </a:solidFill>
                <a:latin typeface="Arial" pitchFamily="34" charset="0"/>
                <a:cs typeface="Arial" pitchFamily="34" charset="0"/>
              </a:rPr>
              <a:t>infinitesimal</a:t>
            </a:r>
            <a:r>
              <a:rPr lang="en-US" sz="2000" dirty="0" smtClean="0">
                <a:solidFill>
                  <a:srgbClr val="002060"/>
                </a:solidFill>
                <a:latin typeface="Arial" pitchFamily="34" charset="0"/>
                <a:cs typeface="Arial" pitchFamily="34" charset="0"/>
              </a:rPr>
              <a:t> (very small) deformation.</a:t>
            </a:r>
          </a:p>
        </p:txBody>
      </p:sp>
      <p:sp>
        <p:nvSpPr>
          <p:cNvPr id="16" name="Text Box 6"/>
          <p:cNvSpPr txBox="1">
            <a:spLocks noChangeArrowheads="1"/>
          </p:cNvSpPr>
          <p:nvPr/>
        </p:nvSpPr>
        <p:spPr bwMode="auto">
          <a:xfrm>
            <a:off x="182880" y="4781490"/>
            <a:ext cx="568452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ea typeface="Arial Unicode MS" pitchFamily="34" charset="-128"/>
                <a:cs typeface="Arial" pitchFamily="34" charset="0"/>
              </a:rPr>
              <a:t>Deformation is </a:t>
            </a:r>
            <a:r>
              <a:rPr lang="en-US" sz="2000" dirty="0" smtClean="0">
                <a:solidFill>
                  <a:srgbClr val="C00000"/>
                </a:solidFill>
                <a:latin typeface="Arial" pitchFamily="34" charset="0"/>
                <a:ea typeface="Arial Unicode MS" pitchFamily="34" charset="-128"/>
                <a:cs typeface="Arial" pitchFamily="34" charset="0"/>
              </a:rPr>
              <a:t>measured</a:t>
            </a:r>
            <a:r>
              <a:rPr lang="en-US" sz="2000" dirty="0" smtClean="0">
                <a:solidFill>
                  <a:srgbClr val="002060"/>
                </a:solidFill>
                <a:latin typeface="Arial" pitchFamily="34" charset="0"/>
                <a:ea typeface="Arial Unicode MS" pitchFamily="34" charset="-128"/>
                <a:cs typeface="Arial" pitchFamily="34" charset="0"/>
              </a:rPr>
              <a:t> by </a:t>
            </a:r>
            <a:r>
              <a:rPr lang="en-US" sz="2000" dirty="0" smtClean="0">
                <a:solidFill>
                  <a:srgbClr val="C00000"/>
                </a:solidFill>
                <a:latin typeface="Arial" pitchFamily="34" charset="0"/>
                <a:ea typeface="Arial Unicode MS" pitchFamily="34" charset="-128"/>
                <a:cs typeface="Arial" pitchFamily="34" charset="0"/>
              </a:rPr>
              <a:t>strain (</a:t>
            </a:r>
            <a:r>
              <a:rPr lang="en-US" sz="2000" dirty="0" smtClean="0">
                <a:solidFill>
                  <a:srgbClr val="C00000"/>
                </a:solidFill>
                <a:latin typeface="Symbol" pitchFamily="18" charset="2"/>
                <a:ea typeface="Arial Unicode MS" pitchFamily="34" charset="-128"/>
                <a:cs typeface="Arial" pitchFamily="34" charset="0"/>
              </a:rPr>
              <a:t>e</a:t>
            </a:r>
            <a:r>
              <a:rPr lang="en-US" sz="2000" dirty="0" smtClean="0">
                <a:solidFill>
                  <a:srgbClr val="C00000"/>
                </a:solidFill>
                <a:latin typeface="Arial" pitchFamily="34" charset="0"/>
                <a:ea typeface="Arial Unicode MS" pitchFamily="34" charset="-128"/>
                <a:cs typeface="Arial" pitchFamily="34" charset="0"/>
              </a:rPr>
              <a:t>)</a:t>
            </a:r>
            <a:r>
              <a:rPr lang="en-US" sz="2000" dirty="0" smtClean="0">
                <a:solidFill>
                  <a:srgbClr val="002060"/>
                </a:solidFill>
                <a:latin typeface="Arial" pitchFamily="34" charset="0"/>
                <a:cs typeface="Arial" pitchFamily="34" charset="0"/>
              </a:rPr>
              <a:t>.</a:t>
            </a:r>
          </a:p>
        </p:txBody>
      </p:sp>
      <p:pic>
        <p:nvPicPr>
          <p:cNvPr id="27" name="Picture 26" descr="rotation.jpg"/>
          <p:cNvPicPr>
            <a:picLocks noChangeAspect="1"/>
          </p:cNvPicPr>
          <p:nvPr/>
        </p:nvPicPr>
        <p:blipFill>
          <a:blip r:embed="rId3" cstate="print"/>
          <a:stretch>
            <a:fillRect/>
          </a:stretch>
        </p:blipFill>
        <p:spPr>
          <a:xfrm>
            <a:off x="6090361" y="2209800"/>
            <a:ext cx="2596439" cy="1976476"/>
          </a:xfrm>
          <a:prstGeom prst="rect">
            <a:avLst/>
          </a:prstGeom>
        </p:spPr>
      </p:pic>
      <p:sp>
        <p:nvSpPr>
          <p:cNvPr id="28" name="Text Box 6"/>
          <p:cNvSpPr txBox="1">
            <a:spLocks noChangeArrowheads="1"/>
          </p:cNvSpPr>
          <p:nvPr/>
        </p:nvSpPr>
        <p:spPr bwMode="auto">
          <a:xfrm>
            <a:off x="182880" y="838200"/>
            <a:ext cx="822960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002060"/>
                </a:solidFill>
                <a:latin typeface="Arial" pitchFamily="34" charset="0"/>
                <a:ea typeface="Arial Unicode MS" pitchFamily="34" charset="-128"/>
                <a:cs typeface="Arial" pitchFamily="34" charset="0"/>
              </a:rPr>
              <a:t>Deformation may be decomposed in three basic types :</a:t>
            </a:r>
            <a:endParaRPr lang="en-US" sz="2000" dirty="0" smtClean="0">
              <a:solidFill>
                <a:srgbClr val="002060"/>
              </a:solidFill>
              <a:latin typeface="Arial" pitchFamily="34" charset="0"/>
              <a:cs typeface="Arial" pitchFamily="34" charset="0"/>
            </a:endParaRPr>
          </a:p>
        </p:txBody>
      </p:sp>
      <p:sp>
        <p:nvSpPr>
          <p:cNvPr id="30" name="Rectangle 29"/>
          <p:cNvSpPr/>
          <p:nvPr/>
        </p:nvSpPr>
        <p:spPr>
          <a:xfrm>
            <a:off x="228600" y="1447800"/>
            <a:ext cx="2590800" cy="584775"/>
          </a:xfrm>
          <a:prstGeom prst="rect">
            <a:avLst/>
          </a:prstGeom>
        </p:spPr>
        <p:txBody>
          <a:bodyPr wrap="square">
            <a:spAutoFit/>
          </a:bodyPr>
          <a:lstStyle/>
          <a:p>
            <a:pPr algn="just">
              <a:spcBef>
                <a:spcPts val="1200"/>
              </a:spcBef>
            </a:pPr>
            <a:r>
              <a:rPr lang="en-US" altLang="zh-TW" sz="1600" spc="-50" dirty="0" smtClean="0">
                <a:solidFill>
                  <a:srgbClr val="002060"/>
                </a:solidFill>
                <a:latin typeface="Arial" pitchFamily="34" charset="0"/>
                <a:cs typeface="Arial" pitchFamily="34" charset="0"/>
              </a:rPr>
              <a:t> - </a:t>
            </a:r>
            <a:r>
              <a:rPr lang="en-US" altLang="zh-TW" sz="1600" spc="-50" dirty="0" smtClean="0">
                <a:solidFill>
                  <a:srgbClr val="C00000"/>
                </a:solidFill>
                <a:latin typeface="Arial" pitchFamily="34" charset="0"/>
                <a:cs typeface="Arial" pitchFamily="34" charset="0"/>
              </a:rPr>
              <a:t>Pure shear</a:t>
            </a:r>
            <a:r>
              <a:rPr lang="en-US" altLang="zh-TW" sz="1600" spc="-50" dirty="0" smtClean="0">
                <a:solidFill>
                  <a:srgbClr val="002060"/>
                </a:solidFill>
                <a:latin typeface="Arial" pitchFamily="34" charset="0"/>
                <a:cs typeface="Arial" pitchFamily="34" charset="0"/>
              </a:rPr>
              <a:t> (stretching of edges) : volume change</a:t>
            </a:r>
            <a:r>
              <a:rPr lang="en-US" altLang="zh-TW" sz="1600" dirty="0" smtClean="0">
                <a:solidFill>
                  <a:srgbClr val="002060"/>
                </a:solidFill>
                <a:latin typeface="Arial" pitchFamily="34" charset="0"/>
                <a:cs typeface="Arial" pitchFamily="34" charset="0"/>
              </a:rPr>
              <a:t>.</a:t>
            </a:r>
          </a:p>
        </p:txBody>
      </p:sp>
      <p:sp>
        <p:nvSpPr>
          <p:cNvPr id="31" name="Rectangle 30"/>
          <p:cNvSpPr/>
          <p:nvPr/>
        </p:nvSpPr>
        <p:spPr>
          <a:xfrm>
            <a:off x="3124200" y="1447800"/>
            <a:ext cx="3048000" cy="584775"/>
          </a:xfrm>
          <a:prstGeom prst="rect">
            <a:avLst/>
          </a:prstGeom>
        </p:spPr>
        <p:txBody>
          <a:bodyPr wrap="square">
            <a:spAutoFit/>
          </a:bodyPr>
          <a:lstStyle/>
          <a:p>
            <a:pPr algn="just">
              <a:spcBef>
                <a:spcPts val="1200"/>
              </a:spcBef>
            </a:pPr>
            <a:r>
              <a:rPr lang="en-US" altLang="zh-TW" sz="1600" dirty="0" smtClean="0">
                <a:solidFill>
                  <a:srgbClr val="002060"/>
                </a:solidFill>
                <a:latin typeface="Arial" pitchFamily="34" charset="0"/>
                <a:cs typeface="Arial" pitchFamily="34" charset="0"/>
              </a:rPr>
              <a:t> </a:t>
            </a:r>
            <a:r>
              <a:rPr lang="en-US" altLang="zh-TW" sz="1600" spc="-100" dirty="0" smtClean="0">
                <a:solidFill>
                  <a:srgbClr val="002060"/>
                </a:solidFill>
                <a:latin typeface="Arial" pitchFamily="34" charset="0"/>
                <a:cs typeface="Arial" pitchFamily="34" charset="0"/>
              </a:rPr>
              <a:t>- </a:t>
            </a:r>
            <a:r>
              <a:rPr lang="en-US" altLang="zh-TW" sz="1600" spc="-100" dirty="0" smtClean="0">
                <a:solidFill>
                  <a:srgbClr val="C00000"/>
                </a:solidFill>
                <a:latin typeface="Arial" pitchFamily="34" charset="0"/>
                <a:cs typeface="Arial" pitchFamily="34" charset="0"/>
              </a:rPr>
              <a:t>Simple shear</a:t>
            </a:r>
            <a:r>
              <a:rPr lang="en-US" altLang="zh-TW" sz="1600" spc="-100" dirty="0" smtClean="0">
                <a:solidFill>
                  <a:srgbClr val="002060"/>
                </a:solidFill>
                <a:latin typeface="Arial" pitchFamily="34" charset="0"/>
                <a:cs typeface="Arial" pitchFamily="34" charset="0"/>
              </a:rPr>
              <a:t> : shape (orientation </a:t>
            </a:r>
            <a:r>
              <a:rPr lang="en-US" altLang="zh-TW" sz="1600" spc="-70" dirty="0" smtClean="0">
                <a:solidFill>
                  <a:srgbClr val="002060"/>
                </a:solidFill>
                <a:latin typeface="Arial" pitchFamily="34" charset="0"/>
                <a:cs typeface="Arial" pitchFamily="34" charset="0"/>
              </a:rPr>
              <a:t>of edges) change.</a:t>
            </a:r>
          </a:p>
        </p:txBody>
      </p:sp>
      <p:sp>
        <p:nvSpPr>
          <p:cNvPr id="32" name="Rectangle 31"/>
          <p:cNvSpPr/>
          <p:nvPr/>
        </p:nvSpPr>
        <p:spPr>
          <a:xfrm>
            <a:off x="6324600" y="1447800"/>
            <a:ext cx="1676400" cy="338554"/>
          </a:xfrm>
          <a:prstGeom prst="rect">
            <a:avLst/>
          </a:prstGeom>
        </p:spPr>
        <p:txBody>
          <a:bodyPr wrap="square">
            <a:spAutoFit/>
          </a:bodyPr>
          <a:lstStyle/>
          <a:p>
            <a:pPr algn="just">
              <a:spcBef>
                <a:spcPts val="1200"/>
              </a:spcBef>
            </a:pPr>
            <a:r>
              <a:rPr lang="en-US" altLang="zh-TW" sz="1600" dirty="0" smtClean="0">
                <a:solidFill>
                  <a:srgbClr val="002060"/>
                </a:solidFill>
                <a:latin typeface="Arial" pitchFamily="34" charset="0"/>
                <a:cs typeface="Arial" pitchFamily="34" charset="0"/>
              </a:rPr>
              <a:t> - </a:t>
            </a:r>
            <a:r>
              <a:rPr lang="en-US" altLang="zh-TW" sz="1600" spc="-70" dirty="0" smtClean="0">
                <a:solidFill>
                  <a:srgbClr val="C00000"/>
                </a:solidFill>
                <a:latin typeface="Arial" pitchFamily="34" charset="0"/>
                <a:cs typeface="Arial" pitchFamily="34" charset="0"/>
              </a:rPr>
              <a:t>Rigid rotation</a:t>
            </a:r>
            <a:r>
              <a:rPr lang="en-US" altLang="zh-TW" sz="1600" spc="-70" dirty="0" smtClean="0">
                <a:solidFill>
                  <a:srgbClr val="002060"/>
                </a:solidFill>
                <a:latin typeface="Arial" pitchFamily="34" charset="0"/>
                <a:cs typeface="Arial" pitchFamily="34" charset="0"/>
              </a:rPr>
              <a:t>.</a:t>
            </a:r>
          </a:p>
        </p:txBody>
      </p:sp>
      <p:pic>
        <p:nvPicPr>
          <p:cNvPr id="33" name="Picture 32" descr="volume.jpg"/>
          <p:cNvPicPr>
            <a:picLocks noChangeAspect="1"/>
          </p:cNvPicPr>
          <p:nvPr/>
        </p:nvPicPr>
        <p:blipFill>
          <a:blip r:embed="rId4" cstate="print"/>
          <a:stretch>
            <a:fillRect/>
          </a:stretch>
        </p:blipFill>
        <p:spPr>
          <a:xfrm>
            <a:off x="411328" y="2087880"/>
            <a:ext cx="2179472" cy="1976476"/>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8896" y="2108687"/>
            <a:ext cx="2586089" cy="19900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30" grpId="0"/>
      <p:bldP spid="31" grpId="0"/>
      <p:bldP spid="3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77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8"/>
          <p:cNvSpPr>
            <a:spLocks noGrp="1"/>
          </p:cNvSpPr>
          <p:nvPr>
            <p:ph type="title"/>
          </p:nvPr>
        </p:nvSpPr>
        <p:spPr>
          <a:xfrm>
            <a:off x="251520" y="71414"/>
            <a:ext cx="7216080" cy="500062"/>
          </a:xfrm>
        </p:spPr>
        <p:txBody>
          <a:bodyPr>
            <a:noAutofit/>
          </a:bodyPr>
          <a:lstStyle/>
          <a:p>
            <a:pPr algn="just" eaLnBrk="1" hangingPunct="1"/>
            <a:r>
              <a:rPr lang="en-US" sz="3600" dirty="0" smtClean="0">
                <a:solidFill>
                  <a:schemeClr val="bg1"/>
                </a:solidFill>
              </a:rPr>
              <a:t>Stagnant lid convection</a:t>
            </a:r>
            <a:endParaRPr lang="fr-CH" sz="3600" dirty="0" smtClean="0">
              <a:solidFill>
                <a:schemeClr val="bg1"/>
              </a:solidFill>
            </a:endParaRPr>
          </a:p>
        </p:txBody>
      </p:sp>
      <p:pic>
        <p:nvPicPr>
          <p:cNvPr id="8" name="Picture 7" descr="stagnant-lid.jpg"/>
          <p:cNvPicPr>
            <a:picLocks noChangeAspect="1"/>
          </p:cNvPicPr>
          <p:nvPr/>
        </p:nvPicPr>
        <p:blipFill>
          <a:blip r:embed="rId2" cstate="print"/>
          <a:stretch>
            <a:fillRect/>
          </a:stretch>
        </p:blipFill>
        <p:spPr>
          <a:xfrm>
            <a:off x="609600" y="2017188"/>
            <a:ext cx="7769903" cy="4657828"/>
          </a:xfrm>
          <a:prstGeom prst="rect">
            <a:avLst/>
          </a:prstGeom>
        </p:spPr>
      </p:pic>
      <p:sp>
        <p:nvSpPr>
          <p:cNvPr id="9" name="Text Box 6"/>
          <p:cNvSpPr txBox="1">
            <a:spLocks noChangeArrowheads="1"/>
          </p:cNvSpPr>
          <p:nvPr/>
        </p:nvSpPr>
        <p:spPr bwMode="auto">
          <a:xfrm>
            <a:off x="214282" y="807676"/>
            <a:ext cx="8678198" cy="677108"/>
          </a:xfrm>
          <a:prstGeom prst="rect">
            <a:avLst/>
          </a:prstGeom>
          <a:noFill/>
          <a:ln w="9525">
            <a:noFill/>
            <a:miter lim="800000"/>
            <a:headEnd/>
            <a:tailEnd/>
          </a:ln>
          <a:effectLst/>
        </p:spPr>
        <p:txBody>
          <a:bodyPr wrap="square">
            <a:spAutoFit/>
          </a:bodyPr>
          <a:lstStyle/>
          <a:p>
            <a:pPr>
              <a:spcBef>
                <a:spcPts val="600"/>
              </a:spcBef>
              <a:defRPr/>
            </a:pPr>
            <a:r>
              <a:rPr lang="en-US" sz="1200" dirty="0" smtClean="0">
                <a:latin typeface="Wingdings" pitchFamily="2" charset="2"/>
                <a:cs typeface="+mn-cs"/>
              </a:rPr>
              <a:t>l</a:t>
            </a:r>
            <a:r>
              <a:rPr lang="en-US" sz="2000" dirty="0" smtClean="0">
                <a:solidFill>
                  <a:srgbClr val="003366"/>
                </a:solidFill>
                <a:cs typeface="+mn-cs"/>
              </a:rPr>
              <a:t> </a:t>
            </a:r>
            <a:r>
              <a:rPr lang="en-US" sz="1800" dirty="0" smtClean="0">
                <a:solidFill>
                  <a:srgbClr val="002060"/>
                </a:solidFill>
                <a:latin typeface="Arial" charset="0"/>
              </a:rPr>
              <a:t>For large thermal viscosity contrast (≥ 10</a:t>
            </a:r>
            <a:r>
              <a:rPr lang="en-US" sz="1800" baseline="30000" dirty="0" smtClean="0">
                <a:solidFill>
                  <a:srgbClr val="002060"/>
                </a:solidFill>
                <a:latin typeface="Arial" charset="0"/>
              </a:rPr>
              <a:t>4</a:t>
            </a:r>
            <a:r>
              <a:rPr lang="en-US" sz="1800" dirty="0" smtClean="0">
                <a:solidFill>
                  <a:srgbClr val="002060"/>
                </a:solidFill>
                <a:latin typeface="Arial" charset="0"/>
              </a:rPr>
              <a:t>), a rigid (i.e., not mobile, or stagnant) lid is forming at the top of the fluid.</a:t>
            </a:r>
          </a:p>
        </p:txBody>
      </p:sp>
      <p:sp>
        <p:nvSpPr>
          <p:cNvPr id="10" name="Text Box 6"/>
          <p:cNvSpPr txBox="1">
            <a:spLocks noChangeArrowheads="1"/>
          </p:cNvSpPr>
          <p:nvPr/>
        </p:nvSpPr>
        <p:spPr bwMode="auto">
          <a:xfrm>
            <a:off x="196897" y="1565023"/>
            <a:ext cx="8750206" cy="400110"/>
          </a:xfrm>
          <a:prstGeom prst="rect">
            <a:avLst/>
          </a:prstGeom>
          <a:noFill/>
          <a:ln w="9525">
            <a:noFill/>
            <a:miter lim="800000"/>
            <a:headEnd/>
            <a:tailEnd/>
          </a:ln>
          <a:effectLst/>
        </p:spPr>
        <p:txBody>
          <a:bodyPr wrap="square">
            <a:spAutoFit/>
          </a:bodyPr>
          <a:lstStyle/>
          <a:p>
            <a:pPr>
              <a:spcBef>
                <a:spcPts val="600"/>
              </a:spcBef>
              <a:defRPr/>
            </a:pPr>
            <a:r>
              <a:rPr lang="en-US" sz="1200" dirty="0" smtClean="0">
                <a:latin typeface="Wingdings" pitchFamily="2" charset="2"/>
                <a:cs typeface="+mn-cs"/>
              </a:rPr>
              <a:t>l</a:t>
            </a:r>
            <a:r>
              <a:rPr lang="en-US" sz="2000" dirty="0" smtClean="0">
                <a:solidFill>
                  <a:srgbClr val="003366"/>
                </a:solidFill>
                <a:cs typeface="+mn-cs"/>
              </a:rPr>
              <a:t> </a:t>
            </a:r>
            <a:r>
              <a:rPr lang="en-US" sz="1800" dirty="0" smtClean="0">
                <a:solidFill>
                  <a:srgbClr val="002060"/>
                </a:solidFill>
                <a:latin typeface="Arial" charset="0"/>
              </a:rPr>
              <a:t>In the lid, heat is transporte</a:t>
            </a:r>
            <a:r>
              <a:rPr lang="en-US" dirty="0" smtClean="0">
                <a:solidFill>
                  <a:srgbClr val="002060"/>
                </a:solidFill>
                <a:latin typeface="Arial" charset="0"/>
              </a:rPr>
              <a:t>d by conduction, which decrease the heat transfer</a:t>
            </a:r>
            <a:r>
              <a:rPr lang="en-US" sz="1800" dirty="0" smtClean="0">
                <a:solidFill>
                  <a:srgbClr val="002060"/>
                </a:solidFill>
                <a:latin typeface="Arial" charset="0"/>
              </a:rPr>
              <a:t>.</a:t>
            </a:r>
          </a:p>
        </p:txBody>
      </p:sp>
    </p:spTree>
    <p:extLst>
      <p:ext uri="{BB962C8B-B14F-4D97-AF65-F5344CB8AC3E}">
        <p14:creationId xmlns:p14="http://schemas.microsoft.com/office/powerpoint/2010/main" val="291315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77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5" name="Title 8"/>
          <p:cNvSpPr>
            <a:spLocks noGrp="1"/>
          </p:cNvSpPr>
          <p:nvPr>
            <p:ph type="title"/>
          </p:nvPr>
        </p:nvSpPr>
        <p:spPr>
          <a:xfrm>
            <a:off x="323528" y="71438"/>
            <a:ext cx="6768752" cy="500062"/>
          </a:xfrm>
        </p:spPr>
        <p:txBody>
          <a:bodyPr>
            <a:noAutofit/>
          </a:bodyPr>
          <a:lstStyle/>
          <a:p>
            <a:pPr algn="just" eaLnBrk="1" hangingPunct="1"/>
            <a:r>
              <a:rPr lang="en-US" sz="3600" dirty="0" smtClean="0">
                <a:solidFill>
                  <a:schemeClr val="bg1"/>
                </a:solidFill>
              </a:rPr>
              <a:t>Earth’s case: plate tectonics</a:t>
            </a:r>
            <a:endParaRPr lang="fr-CH" sz="3200" i="1" dirty="0" smtClean="0">
              <a:solidFill>
                <a:schemeClr val="bg1"/>
              </a:solidFill>
            </a:endParaRPr>
          </a:p>
        </p:txBody>
      </p:sp>
      <p:sp>
        <p:nvSpPr>
          <p:cNvPr id="7" name="Text Box 6"/>
          <p:cNvSpPr txBox="1">
            <a:spLocks noChangeArrowheads="1"/>
          </p:cNvSpPr>
          <p:nvPr/>
        </p:nvSpPr>
        <p:spPr bwMode="auto">
          <a:xfrm>
            <a:off x="107504" y="764704"/>
            <a:ext cx="8856984" cy="400110"/>
          </a:xfrm>
          <a:prstGeom prst="rect">
            <a:avLst/>
          </a:prstGeom>
          <a:noFill/>
          <a:ln w="9525">
            <a:noFill/>
            <a:miter lim="800000"/>
            <a:headEnd/>
            <a:tailEnd/>
          </a:ln>
          <a:effectLst/>
        </p:spPr>
        <p:txBody>
          <a:bodyPr wrap="square">
            <a:spAutoFit/>
          </a:bodyPr>
          <a:lstStyle/>
          <a:p>
            <a:pPr algn="just">
              <a:spcBef>
                <a:spcPts val="600"/>
              </a:spcBef>
              <a:defRPr/>
            </a:pPr>
            <a:r>
              <a:rPr lang="en-US" sz="1200" dirty="0" smtClean="0">
                <a:latin typeface="Wingdings" pitchFamily="2" charset="2"/>
                <a:cs typeface="+mn-cs"/>
              </a:rPr>
              <a:t>l</a:t>
            </a:r>
            <a:r>
              <a:rPr lang="en-US" sz="2000" dirty="0" smtClean="0">
                <a:solidFill>
                  <a:srgbClr val="003366"/>
                </a:solidFill>
                <a:cs typeface="+mn-cs"/>
              </a:rPr>
              <a:t> </a:t>
            </a:r>
            <a:r>
              <a:rPr lang="en-US" sz="1800" dirty="0" smtClean="0">
                <a:solidFill>
                  <a:srgbClr val="002060"/>
                </a:solidFill>
                <a:latin typeface="Arial" charset="0"/>
              </a:rPr>
              <a:t>Plate tectonics: Earth’s mantle does not operate in the stagnant lid regime.</a:t>
            </a:r>
          </a:p>
        </p:txBody>
      </p:sp>
      <p:pic>
        <p:nvPicPr>
          <p:cNvPr id="268290" name="Picture 2"/>
          <p:cNvPicPr>
            <a:picLocks noChangeAspect="1" noChangeArrowheads="1"/>
          </p:cNvPicPr>
          <p:nvPr/>
        </p:nvPicPr>
        <p:blipFill>
          <a:blip r:embed="rId3" cstate="print"/>
          <a:srcRect/>
          <a:stretch>
            <a:fillRect/>
          </a:stretch>
        </p:blipFill>
        <p:spPr bwMode="auto">
          <a:xfrm>
            <a:off x="5632626" y="1391664"/>
            <a:ext cx="3475878" cy="4608000"/>
          </a:xfrm>
          <a:prstGeom prst="rect">
            <a:avLst/>
          </a:prstGeom>
          <a:noFill/>
          <a:ln w="9525">
            <a:noFill/>
            <a:miter lim="800000"/>
            <a:headEnd/>
            <a:tailEnd/>
          </a:ln>
        </p:spPr>
      </p:pic>
      <p:sp>
        <p:nvSpPr>
          <p:cNvPr id="8" name="Text Box 7"/>
          <p:cNvSpPr txBox="1">
            <a:spLocks noChangeArrowheads="1"/>
          </p:cNvSpPr>
          <p:nvPr/>
        </p:nvSpPr>
        <p:spPr bwMode="auto">
          <a:xfrm>
            <a:off x="7498894" y="6021288"/>
            <a:ext cx="1465594" cy="338554"/>
          </a:xfrm>
          <a:prstGeom prst="rect">
            <a:avLst/>
          </a:prstGeom>
          <a:noFill/>
          <a:ln w="9525">
            <a:noFill/>
            <a:miter lim="800000"/>
            <a:headEnd/>
            <a:tailEnd/>
          </a:ln>
          <a:effectLst/>
        </p:spPr>
        <p:txBody>
          <a:bodyPr wrap="none">
            <a:spAutoFit/>
          </a:bodyPr>
          <a:lstStyle/>
          <a:p>
            <a:r>
              <a:rPr lang="en-US" sz="1600" i="1" dirty="0" err="1" smtClean="0">
                <a:latin typeface="+mn-lt"/>
              </a:rPr>
              <a:t>Tackley</a:t>
            </a:r>
            <a:r>
              <a:rPr lang="en-US" sz="1600" i="1" dirty="0" smtClean="0">
                <a:latin typeface="+mn-lt"/>
              </a:rPr>
              <a:t> (2000)</a:t>
            </a:r>
            <a:endParaRPr lang="en-US" sz="1600" i="1" dirty="0">
              <a:latin typeface="+mn-lt"/>
            </a:endParaRPr>
          </a:p>
        </p:txBody>
      </p:sp>
      <p:pic>
        <p:nvPicPr>
          <p:cNvPr id="268291" name="Picture 3"/>
          <p:cNvPicPr>
            <a:picLocks noChangeAspect="1" noChangeArrowheads="1"/>
          </p:cNvPicPr>
          <p:nvPr/>
        </p:nvPicPr>
        <p:blipFill>
          <a:blip r:embed="rId4" cstate="print"/>
          <a:srcRect/>
          <a:stretch>
            <a:fillRect/>
          </a:stretch>
        </p:blipFill>
        <p:spPr bwMode="auto">
          <a:xfrm>
            <a:off x="3111889" y="1484784"/>
            <a:ext cx="2468223" cy="2664296"/>
          </a:xfrm>
          <a:prstGeom prst="rect">
            <a:avLst/>
          </a:prstGeom>
          <a:noFill/>
          <a:ln w="9525">
            <a:noFill/>
            <a:miter lim="800000"/>
            <a:headEnd/>
            <a:tailEnd/>
          </a:ln>
        </p:spPr>
      </p:pic>
      <p:sp>
        <p:nvSpPr>
          <p:cNvPr id="9" name="Text Box 6"/>
          <p:cNvSpPr txBox="1">
            <a:spLocks noChangeArrowheads="1"/>
          </p:cNvSpPr>
          <p:nvPr/>
        </p:nvSpPr>
        <p:spPr bwMode="auto">
          <a:xfrm>
            <a:off x="179512" y="4149080"/>
            <a:ext cx="5040560" cy="677108"/>
          </a:xfrm>
          <a:prstGeom prst="rect">
            <a:avLst/>
          </a:prstGeom>
          <a:noFill/>
          <a:ln w="9525">
            <a:noFill/>
            <a:miter lim="800000"/>
            <a:headEnd/>
            <a:tailEnd/>
          </a:ln>
          <a:effectLst/>
        </p:spPr>
        <p:txBody>
          <a:bodyPr wrap="square">
            <a:spAutoFit/>
          </a:bodyPr>
          <a:lstStyle/>
          <a:p>
            <a:pPr algn="just">
              <a:spcBef>
                <a:spcPts val="600"/>
              </a:spcBef>
              <a:defRPr/>
            </a:pPr>
            <a:r>
              <a:rPr lang="en-US" sz="1200" dirty="0" smtClean="0">
                <a:latin typeface="Wingdings" pitchFamily="2" charset="2"/>
                <a:cs typeface="+mn-cs"/>
              </a:rPr>
              <a:t>l</a:t>
            </a:r>
            <a:r>
              <a:rPr lang="en-US" sz="2000" dirty="0" smtClean="0">
                <a:solidFill>
                  <a:srgbClr val="003366"/>
                </a:solidFill>
                <a:cs typeface="+mn-cs"/>
              </a:rPr>
              <a:t> </a:t>
            </a:r>
            <a:r>
              <a:rPr lang="en-US" sz="1800" dirty="0" err="1" smtClean="0">
                <a:solidFill>
                  <a:srgbClr val="002060"/>
                </a:solidFill>
                <a:latin typeface="Arial" charset="0"/>
              </a:rPr>
              <a:t>Visco</a:t>
            </a:r>
            <a:r>
              <a:rPr lang="en-US" sz="1800" dirty="0" smtClean="0">
                <a:solidFill>
                  <a:srgbClr val="002060"/>
                </a:solidFill>
                <a:latin typeface="Arial" charset="0"/>
              </a:rPr>
              <a:t>-plastic rheology with yield stress to break the lid:</a:t>
            </a:r>
          </a:p>
        </p:txBody>
      </p:sp>
      <p:sp>
        <p:nvSpPr>
          <p:cNvPr id="10" name="Text Box 6"/>
          <p:cNvSpPr txBox="1">
            <a:spLocks noChangeArrowheads="1"/>
          </p:cNvSpPr>
          <p:nvPr/>
        </p:nvSpPr>
        <p:spPr bwMode="auto">
          <a:xfrm>
            <a:off x="107504" y="1588730"/>
            <a:ext cx="3384376" cy="400110"/>
          </a:xfrm>
          <a:prstGeom prst="rect">
            <a:avLst/>
          </a:prstGeom>
          <a:noFill/>
          <a:ln w="9525">
            <a:noFill/>
            <a:miter lim="800000"/>
            <a:headEnd/>
            <a:tailEnd/>
          </a:ln>
          <a:effectLst/>
        </p:spPr>
        <p:txBody>
          <a:bodyPr wrap="square">
            <a:spAutoFit/>
          </a:bodyPr>
          <a:lstStyle/>
          <a:p>
            <a:pPr algn="just">
              <a:spcBef>
                <a:spcPts val="600"/>
              </a:spcBef>
              <a:defRPr/>
            </a:pPr>
            <a:r>
              <a:rPr lang="en-US" sz="1200" dirty="0" smtClean="0">
                <a:latin typeface="Wingdings" pitchFamily="2" charset="2"/>
                <a:cs typeface="+mn-cs"/>
              </a:rPr>
              <a:t>l</a:t>
            </a:r>
            <a:r>
              <a:rPr lang="en-US" sz="2000" dirty="0" smtClean="0">
                <a:solidFill>
                  <a:srgbClr val="003366"/>
                </a:solidFill>
                <a:cs typeface="+mn-cs"/>
              </a:rPr>
              <a:t> </a:t>
            </a:r>
            <a:r>
              <a:rPr lang="en-US" sz="1800" dirty="0" smtClean="0">
                <a:solidFill>
                  <a:srgbClr val="002060"/>
                </a:solidFill>
                <a:latin typeface="Arial" charset="0"/>
              </a:rPr>
              <a:t>Strength envelop des:</a:t>
            </a:r>
          </a:p>
        </p:txBody>
      </p:sp>
      <p:graphicFrame>
        <p:nvGraphicFramePr>
          <p:cNvPr id="268292" name="Object 4"/>
          <p:cNvGraphicFramePr>
            <a:graphicFrameLocks noChangeAspect="1"/>
          </p:cNvGraphicFramePr>
          <p:nvPr/>
        </p:nvGraphicFramePr>
        <p:xfrm>
          <a:off x="785316" y="5584973"/>
          <a:ext cx="2922588" cy="868363"/>
        </p:xfrm>
        <a:graphic>
          <a:graphicData uri="http://schemas.openxmlformats.org/presentationml/2006/ole">
            <mc:AlternateContent xmlns:mc="http://schemas.openxmlformats.org/markup-compatibility/2006">
              <mc:Choice xmlns:v="urn:schemas-microsoft-com:vml" Requires="v">
                <p:oleObj spid="_x0000_s72850" name="Equation" r:id="rId5" imgW="1625400" imgH="482400" progId="Equation.3">
                  <p:embed/>
                </p:oleObj>
              </mc:Choice>
              <mc:Fallback>
                <p:oleObj name="Equation" r:id="rId5" imgW="162540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316" y="5584973"/>
                        <a:ext cx="2922588" cy="868363"/>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268293" name="Object 5"/>
          <p:cNvGraphicFramePr>
            <a:graphicFrameLocks noChangeAspect="1"/>
          </p:cNvGraphicFramePr>
          <p:nvPr/>
        </p:nvGraphicFramePr>
        <p:xfrm>
          <a:off x="755576" y="4869160"/>
          <a:ext cx="2152650" cy="755650"/>
        </p:xfrm>
        <a:graphic>
          <a:graphicData uri="http://schemas.openxmlformats.org/presentationml/2006/ole">
            <mc:AlternateContent xmlns:mc="http://schemas.openxmlformats.org/markup-compatibility/2006">
              <mc:Choice xmlns:v="urn:schemas-microsoft-com:vml" Requires="v">
                <p:oleObj spid="_x0000_s72851" name="Equation" r:id="rId7" imgW="1193760" imgH="419040" progId="Equation.3">
                  <p:embed/>
                </p:oleObj>
              </mc:Choice>
              <mc:Fallback>
                <p:oleObj name="Equation" r:id="rId7" imgW="1193760" imgH="419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576" y="4869160"/>
                        <a:ext cx="2152650" cy="75565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Tree>
    <p:extLst>
      <p:ext uri="{BB962C8B-B14F-4D97-AF65-F5344CB8AC3E}">
        <p14:creationId xmlns:p14="http://schemas.microsoft.com/office/powerpoint/2010/main" val="25350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82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82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829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82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77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8"/>
          <p:cNvSpPr>
            <a:spLocks noGrp="1"/>
          </p:cNvSpPr>
          <p:nvPr>
            <p:ph type="title"/>
          </p:nvPr>
        </p:nvSpPr>
        <p:spPr>
          <a:xfrm>
            <a:off x="323528" y="71438"/>
            <a:ext cx="6768752" cy="500062"/>
          </a:xfrm>
        </p:spPr>
        <p:txBody>
          <a:bodyPr>
            <a:noAutofit/>
          </a:bodyPr>
          <a:lstStyle/>
          <a:p>
            <a:pPr algn="just" eaLnBrk="1" hangingPunct="1"/>
            <a:r>
              <a:rPr lang="en-US" sz="3600" dirty="0" smtClean="0">
                <a:solidFill>
                  <a:schemeClr val="bg1"/>
                </a:solidFill>
              </a:rPr>
              <a:t>Internal heating</a:t>
            </a:r>
            <a:endParaRPr lang="fr-CH" sz="3200" i="1" dirty="0" smtClean="0">
              <a:solidFill>
                <a:schemeClr val="bg1"/>
              </a:solidFill>
            </a:endParaRPr>
          </a:p>
        </p:txBody>
      </p:sp>
      <p:sp>
        <p:nvSpPr>
          <p:cNvPr id="7" name="Text Box 6"/>
          <p:cNvSpPr txBox="1">
            <a:spLocks noChangeArrowheads="1"/>
          </p:cNvSpPr>
          <p:nvPr/>
        </p:nvSpPr>
        <p:spPr bwMode="auto">
          <a:xfrm>
            <a:off x="179512" y="764704"/>
            <a:ext cx="8424936" cy="646331"/>
          </a:xfrm>
          <a:prstGeom prst="rect">
            <a:avLst/>
          </a:prstGeom>
          <a:noFill/>
          <a:ln w="9525">
            <a:noFill/>
            <a:miter lim="800000"/>
            <a:headEnd/>
            <a:tailEnd/>
          </a:ln>
          <a:effectLst/>
        </p:spPr>
        <p:txBody>
          <a:bodyPr wrap="square">
            <a:spAutoFit/>
          </a:bodyPr>
          <a:lstStyle/>
          <a:p>
            <a:pPr algn="just">
              <a:spcBef>
                <a:spcPts val="600"/>
              </a:spcBef>
              <a:defRPr/>
            </a:pPr>
            <a:r>
              <a:rPr lang="en-US" sz="1100" dirty="0" smtClean="0">
                <a:solidFill>
                  <a:srgbClr val="000000"/>
                </a:solidFill>
                <a:latin typeface="Wingdings" pitchFamily="2" charset="2"/>
                <a:cs typeface="Arial" pitchFamily="34" charset="0"/>
              </a:rPr>
              <a:t>l</a:t>
            </a:r>
            <a:r>
              <a:rPr lang="en-US" sz="1800" dirty="0" smtClean="0">
                <a:solidFill>
                  <a:srgbClr val="002060"/>
                </a:solidFill>
                <a:latin typeface="Arial" pitchFamily="34" charset="0"/>
                <a:cs typeface="Arial" pitchFamily="34" charset="0"/>
              </a:rPr>
              <a:t> Internal source of heating: radiogenic elements decay (</a:t>
            </a:r>
            <a:r>
              <a:rPr lang="fr-CH" sz="1800" baseline="30000" dirty="0" smtClean="0">
                <a:solidFill>
                  <a:srgbClr val="002060"/>
                </a:solidFill>
                <a:latin typeface="Arial" pitchFamily="34" charset="0"/>
                <a:cs typeface="Arial" pitchFamily="34" charset="0"/>
              </a:rPr>
              <a:t>40</a:t>
            </a:r>
            <a:r>
              <a:rPr lang="fr-CH" sz="1800" dirty="0" smtClean="0">
                <a:solidFill>
                  <a:srgbClr val="002060"/>
                </a:solidFill>
                <a:latin typeface="Arial" pitchFamily="34" charset="0"/>
                <a:cs typeface="Arial" pitchFamily="34" charset="0"/>
              </a:rPr>
              <a:t>K, </a:t>
            </a:r>
            <a:r>
              <a:rPr lang="fr-CH" sz="1800" baseline="30000" dirty="0" smtClean="0">
                <a:solidFill>
                  <a:srgbClr val="002060"/>
                </a:solidFill>
                <a:latin typeface="Arial" pitchFamily="34" charset="0"/>
                <a:cs typeface="Arial" pitchFamily="34" charset="0"/>
              </a:rPr>
              <a:t>232</a:t>
            </a:r>
            <a:r>
              <a:rPr lang="fr-CH" sz="1800" dirty="0" smtClean="0">
                <a:solidFill>
                  <a:srgbClr val="002060"/>
                </a:solidFill>
                <a:latin typeface="Arial" pitchFamily="34" charset="0"/>
                <a:cs typeface="Arial" pitchFamily="34" charset="0"/>
              </a:rPr>
              <a:t>Th, </a:t>
            </a:r>
            <a:r>
              <a:rPr lang="fr-CH" sz="1800" baseline="30000" dirty="0" smtClean="0">
                <a:solidFill>
                  <a:srgbClr val="002060"/>
                </a:solidFill>
                <a:latin typeface="Arial" pitchFamily="34" charset="0"/>
                <a:cs typeface="Arial" pitchFamily="34" charset="0"/>
              </a:rPr>
              <a:t>235</a:t>
            </a:r>
            <a:r>
              <a:rPr lang="fr-CH" sz="1800" dirty="0" smtClean="0">
                <a:solidFill>
                  <a:srgbClr val="002060"/>
                </a:solidFill>
                <a:latin typeface="Arial" pitchFamily="34" charset="0"/>
                <a:cs typeface="Arial" pitchFamily="34" charset="0"/>
              </a:rPr>
              <a:t>U, et </a:t>
            </a:r>
            <a:r>
              <a:rPr lang="fr-CH" sz="1800" baseline="30000" dirty="0" smtClean="0">
                <a:solidFill>
                  <a:srgbClr val="002060"/>
                </a:solidFill>
                <a:latin typeface="Arial" pitchFamily="34" charset="0"/>
                <a:cs typeface="Arial" pitchFamily="34" charset="0"/>
              </a:rPr>
              <a:t>238</a:t>
            </a:r>
            <a:r>
              <a:rPr lang="fr-CH" sz="1800" dirty="0" smtClean="0">
                <a:solidFill>
                  <a:srgbClr val="002060"/>
                </a:solidFill>
                <a:latin typeface="Arial" pitchFamily="34" charset="0"/>
                <a:cs typeface="Arial" pitchFamily="34" charset="0"/>
              </a:rPr>
              <a:t>U</a:t>
            </a:r>
            <a:r>
              <a:rPr lang="en-US" sz="1800" dirty="0" smtClean="0">
                <a:solidFill>
                  <a:srgbClr val="002060"/>
                </a:solidFill>
                <a:latin typeface="Arial" pitchFamily="34" charset="0"/>
                <a:cs typeface="Arial" pitchFamily="34" charset="0"/>
              </a:rPr>
              <a:t>). Total: </a:t>
            </a:r>
            <a:r>
              <a:rPr lang="en-US" sz="1800" i="1" dirty="0" smtClean="0">
                <a:solidFill>
                  <a:srgbClr val="002060"/>
                </a:solidFill>
                <a:latin typeface="Arial" pitchFamily="34" charset="0"/>
                <a:cs typeface="Arial" pitchFamily="34" charset="0"/>
              </a:rPr>
              <a:t>H</a:t>
            </a:r>
            <a:r>
              <a:rPr lang="en-US" sz="1800" dirty="0" smtClean="0">
                <a:solidFill>
                  <a:srgbClr val="002060"/>
                </a:solidFill>
                <a:latin typeface="Arial" pitchFamily="34" charset="0"/>
                <a:cs typeface="Arial" pitchFamily="34" charset="0"/>
              </a:rPr>
              <a:t> ~ 6.0×10</a:t>
            </a:r>
            <a:r>
              <a:rPr lang="en-US" sz="1800" baseline="30000" dirty="0" smtClean="0">
                <a:solidFill>
                  <a:srgbClr val="002060"/>
                </a:solidFill>
                <a:latin typeface="Arial" pitchFamily="34" charset="0"/>
                <a:cs typeface="Arial" pitchFamily="34" charset="0"/>
              </a:rPr>
              <a:t>-12</a:t>
            </a:r>
            <a:r>
              <a:rPr lang="en-US" sz="1800" dirty="0" smtClean="0">
                <a:solidFill>
                  <a:srgbClr val="002060"/>
                </a:solidFill>
                <a:latin typeface="Arial" pitchFamily="34" charset="0"/>
                <a:cs typeface="Arial" pitchFamily="34" charset="0"/>
              </a:rPr>
              <a:t> W/kg.</a:t>
            </a:r>
          </a:p>
        </p:txBody>
      </p:sp>
      <p:pic>
        <p:nvPicPr>
          <p:cNvPr id="8" name="Picture 7" descr="slices_xz_Ra1e5_H10.jpg"/>
          <p:cNvPicPr>
            <a:picLocks noChangeAspect="1"/>
          </p:cNvPicPr>
          <p:nvPr/>
        </p:nvPicPr>
        <p:blipFill>
          <a:blip r:embed="rId2" cstate="print"/>
          <a:stretch>
            <a:fillRect/>
          </a:stretch>
        </p:blipFill>
        <p:spPr>
          <a:xfrm>
            <a:off x="2771800" y="1629240"/>
            <a:ext cx="6061710" cy="3960000"/>
          </a:xfrm>
          <a:prstGeom prst="rect">
            <a:avLst/>
          </a:prstGeom>
        </p:spPr>
      </p:pic>
      <p:pic>
        <p:nvPicPr>
          <p:cNvPr id="9" name="Picture 8" descr="T-profiles_H-spherical.jpg"/>
          <p:cNvPicPr>
            <a:picLocks noChangeAspect="1"/>
          </p:cNvPicPr>
          <p:nvPr/>
        </p:nvPicPr>
        <p:blipFill>
          <a:blip r:embed="rId3" cstate="print"/>
          <a:stretch>
            <a:fillRect/>
          </a:stretch>
        </p:blipFill>
        <p:spPr>
          <a:xfrm>
            <a:off x="355055" y="2780928"/>
            <a:ext cx="2200721" cy="2160000"/>
          </a:xfrm>
          <a:prstGeom prst="rect">
            <a:avLst/>
          </a:prstGeom>
        </p:spPr>
      </p:pic>
      <p:sp>
        <p:nvSpPr>
          <p:cNvPr id="10" name="Text Box 6"/>
          <p:cNvSpPr txBox="1">
            <a:spLocks noChangeArrowheads="1"/>
          </p:cNvSpPr>
          <p:nvPr/>
        </p:nvSpPr>
        <p:spPr bwMode="auto">
          <a:xfrm>
            <a:off x="251520" y="5733256"/>
            <a:ext cx="8424936" cy="646331"/>
          </a:xfrm>
          <a:prstGeom prst="rect">
            <a:avLst/>
          </a:prstGeom>
          <a:noFill/>
          <a:ln w="9525">
            <a:noFill/>
            <a:miter lim="800000"/>
            <a:headEnd/>
            <a:tailEnd/>
          </a:ln>
          <a:effectLst/>
        </p:spPr>
        <p:txBody>
          <a:bodyPr wrap="square">
            <a:spAutoFit/>
          </a:bodyPr>
          <a:lstStyle/>
          <a:p>
            <a:pPr algn="just">
              <a:spcBef>
                <a:spcPts val="600"/>
              </a:spcBef>
              <a:defRPr/>
            </a:pPr>
            <a:r>
              <a:rPr lang="en-US" sz="1100" dirty="0" smtClean="0">
                <a:solidFill>
                  <a:srgbClr val="000000"/>
                </a:solidFill>
                <a:latin typeface="Wingdings" pitchFamily="2" charset="2"/>
                <a:cs typeface="Arial" pitchFamily="34" charset="0"/>
              </a:rPr>
              <a:t>l</a:t>
            </a:r>
            <a:r>
              <a:rPr lang="en-US" sz="1800" dirty="0" smtClean="0">
                <a:solidFill>
                  <a:srgbClr val="002060"/>
                </a:solidFill>
                <a:latin typeface="Arial" pitchFamily="34" charset="0"/>
                <a:cs typeface="Arial" pitchFamily="34" charset="0"/>
              </a:rPr>
              <a:t> Plumes are less vigorous as the amount of internal heating increases; heat transfer is being controlled by </a:t>
            </a:r>
            <a:r>
              <a:rPr lang="en-US" sz="1800" dirty="0" err="1" smtClean="0">
                <a:solidFill>
                  <a:srgbClr val="002060"/>
                </a:solidFill>
                <a:latin typeface="Arial" pitchFamily="34" charset="0"/>
                <a:cs typeface="Arial" pitchFamily="34" charset="0"/>
              </a:rPr>
              <a:t>downwellings</a:t>
            </a:r>
            <a:r>
              <a:rPr lang="en-US" sz="1800" dirty="0" smtClean="0">
                <a:solidFill>
                  <a:srgbClr val="002060"/>
                </a:solidFill>
                <a:latin typeface="Arial" pitchFamily="34" charset="0"/>
                <a:cs typeface="Arial" pitchFamily="34" charset="0"/>
              </a:rPr>
              <a:t>.</a:t>
            </a:r>
          </a:p>
        </p:txBody>
      </p:sp>
    </p:spTree>
    <p:extLst>
      <p:ext uri="{BB962C8B-B14F-4D97-AF65-F5344CB8AC3E}">
        <p14:creationId xmlns:p14="http://schemas.microsoft.com/office/powerpoint/2010/main" val="331735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profiles.jpg"/>
          <p:cNvPicPr>
            <a:picLocks noChangeAspect="1"/>
          </p:cNvPicPr>
          <p:nvPr/>
        </p:nvPicPr>
        <p:blipFill>
          <a:blip r:embed="rId2" cstate="print"/>
          <a:stretch>
            <a:fillRect/>
          </a:stretch>
        </p:blipFill>
        <p:spPr>
          <a:xfrm>
            <a:off x="1219200" y="1295400"/>
            <a:ext cx="6681936" cy="4826951"/>
          </a:xfrm>
          <a:prstGeom prst="rect">
            <a:avLst/>
          </a:prstGeom>
        </p:spPr>
      </p:pic>
      <p:sp>
        <p:nvSpPr>
          <p:cNvPr id="5" name="Rectangle 4"/>
          <p:cNvSpPr/>
          <p:nvPr/>
        </p:nvSpPr>
        <p:spPr>
          <a:xfrm>
            <a:off x="0" y="0"/>
            <a:ext cx="9144000" cy="6477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8"/>
          <p:cNvSpPr>
            <a:spLocks noGrp="1"/>
          </p:cNvSpPr>
          <p:nvPr>
            <p:ph type="title"/>
          </p:nvPr>
        </p:nvSpPr>
        <p:spPr>
          <a:xfrm>
            <a:off x="323528" y="71438"/>
            <a:ext cx="6768752" cy="500062"/>
          </a:xfrm>
        </p:spPr>
        <p:txBody>
          <a:bodyPr>
            <a:noAutofit/>
          </a:bodyPr>
          <a:lstStyle/>
          <a:p>
            <a:pPr algn="just" eaLnBrk="1" hangingPunct="1"/>
            <a:r>
              <a:rPr lang="en-US" sz="3600" dirty="0" smtClean="0">
                <a:solidFill>
                  <a:schemeClr val="bg1"/>
                </a:solidFill>
              </a:rPr>
              <a:t>Internal heating</a:t>
            </a:r>
            <a:endParaRPr lang="fr-CH" sz="3200" i="1" dirty="0" smtClean="0">
              <a:solidFill>
                <a:schemeClr val="bg1"/>
              </a:solidFill>
            </a:endParaRPr>
          </a:p>
        </p:txBody>
      </p:sp>
    </p:spTree>
    <p:extLst>
      <p:ext uri="{BB962C8B-B14F-4D97-AF65-F5344CB8AC3E}">
        <p14:creationId xmlns:p14="http://schemas.microsoft.com/office/powerpoint/2010/main" val="14141763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77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37891" name="Title 8"/>
          <p:cNvSpPr>
            <a:spLocks noGrp="1"/>
          </p:cNvSpPr>
          <p:nvPr>
            <p:ph type="title"/>
          </p:nvPr>
        </p:nvSpPr>
        <p:spPr>
          <a:xfrm>
            <a:off x="107504" y="71438"/>
            <a:ext cx="8928992" cy="500062"/>
          </a:xfrm>
        </p:spPr>
        <p:txBody>
          <a:bodyPr>
            <a:noAutofit/>
          </a:bodyPr>
          <a:lstStyle/>
          <a:p>
            <a:pPr algn="just" eaLnBrk="1" hangingPunct="1"/>
            <a:r>
              <a:rPr lang="en-US" sz="3600" dirty="0" smtClean="0">
                <a:solidFill>
                  <a:schemeClr val="bg1"/>
                </a:solidFill>
              </a:rPr>
              <a:t>Internal heating </a:t>
            </a:r>
            <a:r>
              <a:rPr lang="en-US" sz="3200" i="1" dirty="0" smtClean="0">
                <a:solidFill>
                  <a:schemeClr val="bg1"/>
                </a:solidFill>
              </a:rPr>
              <a:t>(spherical geometry)</a:t>
            </a:r>
            <a:endParaRPr lang="fr-CH" sz="3200" i="1" dirty="0" smtClean="0">
              <a:solidFill>
                <a:schemeClr val="bg1"/>
              </a:solidFill>
            </a:endParaRPr>
          </a:p>
        </p:txBody>
      </p:sp>
      <p:pic>
        <p:nvPicPr>
          <p:cNvPr id="37893" name="Picture 6" descr="Effect-internal-heating.jpg"/>
          <p:cNvPicPr>
            <a:picLocks noChangeAspect="1"/>
          </p:cNvPicPr>
          <p:nvPr/>
        </p:nvPicPr>
        <p:blipFill>
          <a:blip r:embed="rId2" cstate="print"/>
          <a:srcRect/>
          <a:stretch>
            <a:fillRect/>
          </a:stretch>
        </p:blipFill>
        <p:spPr bwMode="auto">
          <a:xfrm>
            <a:off x="0" y="1143000"/>
            <a:ext cx="9144000" cy="4932363"/>
          </a:xfrm>
          <a:prstGeom prst="rect">
            <a:avLst/>
          </a:prstGeom>
          <a:noFill/>
          <a:ln w="9525">
            <a:noFill/>
            <a:miter lim="800000"/>
            <a:headEnd/>
            <a:tailEnd/>
          </a:ln>
        </p:spPr>
      </p:pic>
    </p:spTree>
    <p:extLst>
      <p:ext uri="{BB962C8B-B14F-4D97-AF65-F5344CB8AC3E}">
        <p14:creationId xmlns:p14="http://schemas.microsoft.com/office/powerpoint/2010/main" val="21772393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7" name="Title 4"/>
          <p:cNvSpPr>
            <a:spLocks noGrp="1"/>
          </p:cNvSpPr>
          <p:nvPr>
            <p:ph type="title"/>
          </p:nvPr>
        </p:nvSpPr>
        <p:spPr>
          <a:xfrm>
            <a:off x="214282" y="71414"/>
            <a:ext cx="7481918" cy="561228"/>
          </a:xfrm>
        </p:spPr>
        <p:txBody>
          <a:bodyPr>
            <a:noAutofit/>
          </a:bodyPr>
          <a:lstStyle/>
          <a:p>
            <a:pPr algn="just"/>
            <a:r>
              <a:rPr lang="fr-CH" sz="3600" dirty="0" smtClean="0">
                <a:solidFill>
                  <a:schemeClr val="bg1"/>
                </a:solidFill>
              </a:rPr>
              <a:t>Phase transition and convection</a:t>
            </a:r>
            <a:endParaRPr lang="fr-CH" sz="3600" dirty="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3048000"/>
            <a:ext cx="5254668" cy="3488727"/>
          </a:xfrm>
          <a:prstGeom prst="rect">
            <a:avLst/>
          </a:prstGeom>
        </p:spPr>
      </p:pic>
      <p:sp>
        <p:nvSpPr>
          <p:cNvPr id="9" name="Text Box 3"/>
          <p:cNvSpPr txBox="1">
            <a:spLocks noChangeArrowheads="1"/>
          </p:cNvSpPr>
          <p:nvPr/>
        </p:nvSpPr>
        <p:spPr bwMode="auto">
          <a:xfrm>
            <a:off x="304800" y="838200"/>
            <a:ext cx="8610600" cy="1785104"/>
          </a:xfrm>
          <a:prstGeom prst="rect">
            <a:avLst/>
          </a:prstGeom>
          <a:noFill/>
          <a:ln w="9525">
            <a:noFill/>
            <a:miter lim="800000"/>
            <a:headEnd/>
            <a:tailEnd/>
          </a:ln>
          <a:effectLst/>
        </p:spPr>
        <p:txBody>
          <a:bodyPr wrap="square">
            <a:spAutoFit/>
          </a:bodyPr>
          <a:lstStyle/>
          <a:p>
            <a:pPr algn="just"/>
            <a:r>
              <a:rPr lang="en-US" sz="1200" dirty="0" smtClean="0">
                <a:latin typeface="Wingdings" pitchFamily="2" charset="2"/>
                <a:cs typeface="Arial" pitchFamily="34" charset="0"/>
              </a:rPr>
              <a:t>l</a:t>
            </a:r>
            <a:r>
              <a:rPr lang="en-US" sz="1200" dirty="0" smtClean="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Phase transition is accompanied by density change, which modify the buoyancy. </a:t>
            </a:r>
          </a:p>
          <a:p>
            <a:pPr algn="just">
              <a:spcBef>
                <a:spcPts val="600"/>
              </a:spcBef>
            </a:pPr>
            <a:r>
              <a:rPr lang="en-US" sz="1200" dirty="0" smtClean="0">
                <a:latin typeface="Wingdings" panose="05000000000000000000" pitchFamily="2" charset="2"/>
                <a:cs typeface="Arial" pitchFamily="34" charset="0"/>
              </a:rPr>
              <a:t>l</a:t>
            </a:r>
            <a:r>
              <a:rPr lang="en-US" sz="2000" dirty="0" smtClean="0">
                <a:solidFill>
                  <a:srgbClr val="002060"/>
                </a:solidFill>
                <a:latin typeface="Arial" pitchFamily="34" charset="0"/>
                <a:cs typeface="Arial" pitchFamily="34" charset="0"/>
              </a:rPr>
              <a:t> For </a:t>
            </a:r>
            <a:r>
              <a:rPr lang="en-US" sz="2000" dirty="0" err="1" smtClean="0">
                <a:solidFill>
                  <a:srgbClr val="002060"/>
                </a:solidFill>
                <a:latin typeface="Arial" pitchFamily="34" charset="0"/>
                <a:cs typeface="Arial" pitchFamily="34" charset="0"/>
              </a:rPr>
              <a:t>downwellings</a:t>
            </a:r>
            <a:r>
              <a:rPr lang="en-US" sz="2000" dirty="0" smtClean="0">
                <a:solidFill>
                  <a:srgbClr val="002060"/>
                </a:solidFill>
                <a:latin typeface="Arial" pitchFamily="34" charset="0"/>
                <a:cs typeface="Arial" pitchFamily="34" charset="0"/>
              </a:rPr>
              <a:t>:</a:t>
            </a:r>
            <a:r>
              <a:rPr lang="en-US" sz="2000" dirty="0">
                <a:solidFill>
                  <a:srgbClr val="002060"/>
                </a:solidFill>
                <a:latin typeface="Arial" pitchFamily="34" charset="0"/>
                <a:cs typeface="Arial" pitchFamily="34" charset="0"/>
              </a:rPr>
              <a:t> </a:t>
            </a:r>
            <a:r>
              <a:rPr lang="en-US" sz="2000" dirty="0" smtClean="0">
                <a:solidFill>
                  <a:srgbClr val="C00000"/>
                </a:solidFill>
                <a:latin typeface="Arial" pitchFamily="34" charset="0"/>
                <a:cs typeface="Arial" pitchFamily="34" charset="0"/>
              </a:rPr>
              <a:t>endothermic</a:t>
            </a:r>
            <a:r>
              <a:rPr lang="en-US" sz="2000" dirty="0" smtClean="0">
                <a:solidFill>
                  <a:srgbClr val="002060"/>
                </a:solidFill>
                <a:latin typeface="Arial" pitchFamily="34" charset="0"/>
                <a:cs typeface="Arial" pitchFamily="34" charset="0"/>
              </a:rPr>
              <a:t> phase change: induce </a:t>
            </a:r>
            <a:r>
              <a:rPr lang="en-US" sz="2000" dirty="0" smtClean="0">
                <a:solidFill>
                  <a:srgbClr val="C00000"/>
                </a:solidFill>
                <a:latin typeface="Arial" pitchFamily="34" charset="0"/>
                <a:cs typeface="Arial" pitchFamily="34" charset="0"/>
              </a:rPr>
              <a:t>positive buoyancy</a:t>
            </a:r>
            <a:r>
              <a:rPr lang="en-US" sz="2000" dirty="0" smtClean="0">
                <a:solidFill>
                  <a:srgbClr val="002060"/>
                </a:solidFill>
                <a:latin typeface="Arial" pitchFamily="34" charset="0"/>
                <a:cs typeface="Arial" pitchFamily="34" charset="0"/>
              </a:rPr>
              <a:t>, and </a:t>
            </a:r>
            <a:r>
              <a:rPr lang="en-US" sz="2000" dirty="0" smtClean="0">
                <a:solidFill>
                  <a:srgbClr val="00B0F0"/>
                </a:solidFill>
                <a:latin typeface="Arial" pitchFamily="34" charset="0"/>
                <a:cs typeface="Arial" pitchFamily="34" charset="0"/>
              </a:rPr>
              <a:t>exothermic</a:t>
            </a:r>
            <a:r>
              <a:rPr lang="en-US" sz="2000" dirty="0" smtClean="0">
                <a:solidFill>
                  <a:srgbClr val="002060"/>
                </a:solidFill>
                <a:latin typeface="Arial" pitchFamily="34" charset="0"/>
                <a:cs typeface="Arial" pitchFamily="34" charset="0"/>
              </a:rPr>
              <a:t> phase change induce </a:t>
            </a:r>
            <a:r>
              <a:rPr lang="en-US" sz="2000" dirty="0" smtClean="0">
                <a:solidFill>
                  <a:srgbClr val="00B0F0"/>
                </a:solidFill>
                <a:latin typeface="Arial" pitchFamily="34" charset="0"/>
                <a:cs typeface="Arial" pitchFamily="34" charset="0"/>
              </a:rPr>
              <a:t>negative buoyancy</a:t>
            </a:r>
            <a:r>
              <a:rPr lang="en-US" sz="2000" dirty="0" smtClean="0">
                <a:solidFill>
                  <a:srgbClr val="002060"/>
                </a:solidFill>
                <a:latin typeface="Arial" pitchFamily="34" charset="0"/>
                <a:cs typeface="Arial" pitchFamily="34" charset="0"/>
              </a:rPr>
              <a:t>.</a:t>
            </a:r>
          </a:p>
          <a:p>
            <a:pPr algn="just">
              <a:spcBef>
                <a:spcPts val="600"/>
              </a:spcBef>
            </a:pPr>
            <a:r>
              <a:rPr lang="en-US" sz="1200" dirty="0">
                <a:latin typeface="Wingdings" panose="05000000000000000000" pitchFamily="2" charset="2"/>
                <a:cs typeface="Arial" pitchFamily="34" charset="0"/>
              </a:rPr>
              <a:t>l</a:t>
            </a:r>
            <a:r>
              <a:rPr lang="en-US" sz="2000" dirty="0">
                <a:solidFill>
                  <a:srgbClr val="002060"/>
                </a:solidFill>
                <a:latin typeface="Arial" pitchFamily="34" charset="0"/>
                <a:cs typeface="Arial" pitchFamily="34" charset="0"/>
              </a:rPr>
              <a:t> For </a:t>
            </a:r>
            <a:r>
              <a:rPr lang="en-US" sz="2000" dirty="0" smtClean="0">
                <a:solidFill>
                  <a:srgbClr val="002060"/>
                </a:solidFill>
                <a:latin typeface="Arial" pitchFamily="34" charset="0"/>
                <a:cs typeface="Arial" pitchFamily="34" charset="0"/>
              </a:rPr>
              <a:t>plumes it is the other way around.</a:t>
            </a:r>
          </a:p>
        </p:txBody>
      </p:sp>
    </p:spTree>
    <p:extLst>
      <p:ext uri="{BB962C8B-B14F-4D97-AF65-F5344CB8AC3E}">
        <p14:creationId xmlns:p14="http://schemas.microsoft.com/office/powerpoint/2010/main" val="28346553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6"/>
          <p:cNvSpPr>
            <a:spLocks noGrp="1"/>
          </p:cNvSpPr>
          <p:nvPr>
            <p:ph type="title"/>
          </p:nvPr>
        </p:nvSpPr>
        <p:spPr>
          <a:xfrm>
            <a:off x="142844" y="152400"/>
            <a:ext cx="7629556" cy="418352"/>
          </a:xfrm>
        </p:spPr>
        <p:txBody>
          <a:bodyPr>
            <a:noAutofit/>
          </a:bodyPr>
          <a:lstStyle/>
          <a:p>
            <a:pPr algn="just"/>
            <a:r>
              <a:rPr lang="fr-CH" sz="3600" dirty="0" err="1" smtClean="0">
                <a:solidFill>
                  <a:schemeClr val="bg1"/>
                </a:solidFill>
              </a:rPr>
              <a:t>Endothermic</a:t>
            </a:r>
            <a:r>
              <a:rPr lang="fr-CH" sz="3600" dirty="0" smtClean="0">
                <a:solidFill>
                  <a:schemeClr val="bg1"/>
                </a:solidFill>
              </a:rPr>
              <a:t> phase transition</a:t>
            </a:r>
            <a:endParaRPr lang="fr-CH" sz="3600" b="1" dirty="0">
              <a:solidFill>
                <a:srgbClr val="002060"/>
              </a:solidFill>
            </a:endParaRPr>
          </a:p>
        </p:txBody>
      </p:sp>
      <p:sp>
        <p:nvSpPr>
          <p:cNvPr id="5"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CH"/>
          </a:p>
        </p:txBody>
      </p:sp>
      <p:sp>
        <p:nvSpPr>
          <p:cNvPr id="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CH"/>
          </a:p>
        </p:txBody>
      </p:sp>
      <p:sp>
        <p:nvSpPr>
          <p:cNvPr id="7"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CH"/>
          </a:p>
        </p:txBody>
      </p:sp>
      <p:pic>
        <p:nvPicPr>
          <p:cNvPr id="9" name="Picture 8" descr="Machetel_and_Weber_Fig2.jpg"/>
          <p:cNvPicPr>
            <a:picLocks noChangeAspect="1"/>
          </p:cNvPicPr>
          <p:nvPr/>
        </p:nvPicPr>
        <p:blipFill>
          <a:blip r:embed="rId2" cstate="print"/>
          <a:stretch>
            <a:fillRect/>
          </a:stretch>
        </p:blipFill>
        <p:spPr>
          <a:xfrm>
            <a:off x="785786" y="2485260"/>
            <a:ext cx="7447407" cy="3960000"/>
          </a:xfrm>
          <a:prstGeom prst="rect">
            <a:avLst/>
          </a:prstGeom>
        </p:spPr>
      </p:pic>
      <p:sp>
        <p:nvSpPr>
          <p:cNvPr id="10" name="Text Box 3"/>
          <p:cNvSpPr txBox="1">
            <a:spLocks noChangeArrowheads="1"/>
          </p:cNvSpPr>
          <p:nvPr/>
        </p:nvSpPr>
        <p:spPr bwMode="auto">
          <a:xfrm>
            <a:off x="142844" y="1371600"/>
            <a:ext cx="8858312" cy="707886"/>
          </a:xfrm>
          <a:prstGeom prst="rect">
            <a:avLst/>
          </a:prstGeom>
          <a:noFill/>
          <a:ln w="9525">
            <a:noFill/>
            <a:miter lim="800000"/>
            <a:headEnd/>
            <a:tailEnd/>
          </a:ln>
          <a:effectLst/>
        </p:spPr>
        <p:txBody>
          <a:bodyPr wrap="square">
            <a:spAutoFit/>
          </a:bodyPr>
          <a:lstStyle/>
          <a:p>
            <a:pPr algn="just"/>
            <a:r>
              <a:rPr lang="en-US" sz="1200" dirty="0">
                <a:latin typeface="Wingdings" pitchFamily="2" charset="2"/>
                <a:cs typeface="Arial" pitchFamily="34" charset="0"/>
              </a:rPr>
              <a:t>l</a:t>
            </a:r>
            <a:r>
              <a:rPr lang="en-US" sz="2000" dirty="0">
                <a:solidFill>
                  <a:srgbClr val="002060"/>
                </a:solidFill>
                <a:latin typeface="Arial" pitchFamily="34" charset="0"/>
                <a:cs typeface="Arial" pitchFamily="34" charset="0"/>
              </a:rPr>
              <a:t> An </a:t>
            </a:r>
            <a:r>
              <a:rPr lang="en-US" sz="2000" dirty="0" smtClean="0">
                <a:solidFill>
                  <a:srgbClr val="002060"/>
                </a:solidFill>
                <a:latin typeface="Arial" pitchFamily="34" charset="0"/>
                <a:cs typeface="Arial" pitchFamily="34" charset="0"/>
              </a:rPr>
              <a:t>endothermic phase transition with </a:t>
            </a:r>
            <a:r>
              <a:rPr lang="en-US" sz="2000" dirty="0" err="1" smtClean="0">
                <a:solidFill>
                  <a:srgbClr val="002060"/>
                </a:solidFill>
                <a:latin typeface="Arial" pitchFamily="34" charset="0"/>
                <a:cs typeface="Arial" pitchFamily="34" charset="0"/>
              </a:rPr>
              <a:t>Clapeyron</a:t>
            </a:r>
            <a:r>
              <a:rPr lang="en-US" sz="2000" dirty="0" smtClean="0">
                <a:solidFill>
                  <a:srgbClr val="002060"/>
                </a:solidFill>
                <a:latin typeface="Arial" pitchFamily="34" charset="0"/>
                <a:cs typeface="Arial" pitchFamily="34" charset="0"/>
              </a:rPr>
              <a:t> slope in the range -2.0/-4.0 MPa/K is not enough to stop the slab descent: episodic sinking (avalanches).</a:t>
            </a:r>
            <a:endParaRPr lang="en-US" sz="2000" dirty="0">
              <a:solidFill>
                <a:srgbClr val="FF0000"/>
              </a:solidFill>
              <a:latin typeface="Arial" pitchFamily="34" charset="0"/>
              <a:cs typeface="Arial" pitchFamily="34" charset="0"/>
            </a:endParaRPr>
          </a:p>
        </p:txBody>
      </p:sp>
      <p:sp>
        <p:nvSpPr>
          <p:cNvPr id="11" name="Text Box 7"/>
          <p:cNvSpPr txBox="1">
            <a:spLocks noChangeArrowheads="1"/>
          </p:cNvSpPr>
          <p:nvPr/>
        </p:nvSpPr>
        <p:spPr bwMode="auto">
          <a:xfrm>
            <a:off x="6015265" y="6443246"/>
            <a:ext cx="2342949" cy="338554"/>
          </a:xfrm>
          <a:prstGeom prst="rect">
            <a:avLst/>
          </a:prstGeom>
          <a:noFill/>
          <a:ln w="9525">
            <a:noFill/>
            <a:miter lim="800000"/>
            <a:headEnd/>
            <a:tailEnd/>
          </a:ln>
          <a:effectLst/>
        </p:spPr>
        <p:txBody>
          <a:bodyPr wrap="none">
            <a:spAutoFit/>
          </a:bodyPr>
          <a:lstStyle/>
          <a:p>
            <a:r>
              <a:rPr lang="en-US" sz="1600" i="1" dirty="0" err="1" smtClean="0">
                <a:latin typeface="+mn-lt"/>
              </a:rPr>
              <a:t>Machetel</a:t>
            </a:r>
            <a:r>
              <a:rPr lang="en-US" sz="1600" i="1" dirty="0" smtClean="0">
                <a:latin typeface="+mn-lt"/>
              </a:rPr>
              <a:t> et Weber (1991)</a:t>
            </a:r>
            <a:endParaRPr lang="en-US" sz="1600" i="1" dirty="0">
              <a:latin typeface="+mn-lt"/>
            </a:endParaRPr>
          </a:p>
        </p:txBody>
      </p:sp>
      <p:sp>
        <p:nvSpPr>
          <p:cNvPr id="12" name="Text Box 3"/>
          <p:cNvSpPr txBox="1">
            <a:spLocks noChangeArrowheads="1"/>
          </p:cNvSpPr>
          <p:nvPr/>
        </p:nvSpPr>
        <p:spPr bwMode="auto">
          <a:xfrm>
            <a:off x="143888" y="866644"/>
            <a:ext cx="8501122" cy="400110"/>
          </a:xfrm>
          <a:prstGeom prst="rect">
            <a:avLst/>
          </a:prstGeom>
          <a:noFill/>
          <a:ln w="9525">
            <a:noFill/>
            <a:miter lim="800000"/>
            <a:headEnd/>
            <a:tailEnd/>
          </a:ln>
          <a:effectLst/>
        </p:spPr>
        <p:txBody>
          <a:bodyPr wrap="square">
            <a:spAutoFit/>
          </a:bodyPr>
          <a:lstStyle/>
          <a:p>
            <a:pPr algn="just"/>
            <a:r>
              <a:rPr lang="en-US" sz="1200" dirty="0" smtClean="0">
                <a:latin typeface="Wingdings" pitchFamily="2" charset="2"/>
                <a:cs typeface="Arial" pitchFamily="34" charset="0"/>
              </a:rPr>
              <a:t>l</a:t>
            </a:r>
            <a:r>
              <a:rPr lang="en-US" sz="1200" dirty="0" smtClean="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Earth’s mantle : can slabs cross the 660 km phase transition ?</a:t>
            </a:r>
          </a:p>
        </p:txBody>
      </p:sp>
    </p:spTree>
    <p:extLst>
      <p:ext uri="{BB962C8B-B14F-4D97-AF65-F5344CB8AC3E}">
        <p14:creationId xmlns:p14="http://schemas.microsoft.com/office/powerpoint/2010/main" val="207170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5"/>
          <p:cNvSpPr>
            <a:spLocks noGrp="1"/>
          </p:cNvSpPr>
          <p:nvPr>
            <p:ph type="title"/>
          </p:nvPr>
        </p:nvSpPr>
        <p:spPr>
          <a:xfrm>
            <a:off x="142844" y="142852"/>
            <a:ext cx="8821644" cy="489790"/>
          </a:xfrm>
        </p:spPr>
        <p:txBody>
          <a:bodyPr>
            <a:noAutofit/>
          </a:bodyPr>
          <a:lstStyle/>
          <a:p>
            <a:pPr algn="just"/>
            <a:r>
              <a:rPr lang="fr-CH" sz="3600" dirty="0" smtClean="0">
                <a:solidFill>
                  <a:schemeClr val="bg1"/>
                </a:solidFill>
              </a:rPr>
              <a:t>Thermo-</a:t>
            </a:r>
            <a:r>
              <a:rPr lang="fr-CH" sz="3600" dirty="0" err="1" smtClean="0">
                <a:solidFill>
                  <a:schemeClr val="bg1"/>
                </a:solidFill>
              </a:rPr>
              <a:t>chemical</a:t>
            </a:r>
            <a:r>
              <a:rPr lang="fr-CH" sz="3600" dirty="0" smtClean="0">
                <a:solidFill>
                  <a:schemeClr val="bg1"/>
                </a:solidFill>
              </a:rPr>
              <a:t> convection </a:t>
            </a:r>
            <a:r>
              <a:rPr lang="fr-CH" sz="3200" i="1" dirty="0" smtClean="0">
                <a:solidFill>
                  <a:schemeClr val="bg1"/>
                </a:solidFill>
              </a:rPr>
              <a:t>(</a:t>
            </a:r>
            <a:r>
              <a:rPr lang="fr-CH" sz="3200" i="1" dirty="0" err="1" smtClean="0">
                <a:solidFill>
                  <a:schemeClr val="bg1"/>
                </a:solidFill>
              </a:rPr>
              <a:t>experiments</a:t>
            </a:r>
            <a:r>
              <a:rPr lang="fr-CH" sz="3200" i="1" dirty="0" smtClean="0">
                <a:solidFill>
                  <a:schemeClr val="bg1"/>
                </a:solidFill>
              </a:rPr>
              <a:t>)</a:t>
            </a:r>
            <a:endParaRPr lang="fr-CH" sz="3200" i="1" dirty="0">
              <a:solidFill>
                <a:schemeClr val="bg1"/>
              </a:solidFill>
            </a:endParaRPr>
          </a:p>
        </p:txBody>
      </p:sp>
      <p:pic>
        <p:nvPicPr>
          <p:cNvPr id="9" name="Picture 5" descr="Davaille"/>
          <p:cNvPicPr>
            <a:picLocks noChangeAspect="1" noChangeArrowheads="1"/>
          </p:cNvPicPr>
          <p:nvPr/>
        </p:nvPicPr>
        <p:blipFill>
          <a:blip r:embed="rId2" cstate="print"/>
          <a:srcRect/>
          <a:stretch>
            <a:fillRect/>
          </a:stretch>
        </p:blipFill>
        <p:spPr bwMode="auto">
          <a:xfrm>
            <a:off x="3844523" y="692696"/>
            <a:ext cx="5299477" cy="5760640"/>
          </a:xfrm>
          <a:prstGeom prst="rect">
            <a:avLst/>
          </a:prstGeom>
          <a:noFill/>
          <a:ln w="19050">
            <a:noFill/>
            <a:miter lim="800000"/>
            <a:headEnd/>
            <a:tailEnd/>
          </a:ln>
        </p:spPr>
      </p:pic>
      <p:sp>
        <p:nvSpPr>
          <p:cNvPr id="10" name="Text Box 7"/>
          <p:cNvSpPr txBox="1">
            <a:spLocks noChangeArrowheads="1"/>
          </p:cNvSpPr>
          <p:nvPr/>
        </p:nvSpPr>
        <p:spPr bwMode="auto">
          <a:xfrm>
            <a:off x="7308304" y="6143644"/>
            <a:ext cx="1493422" cy="338554"/>
          </a:xfrm>
          <a:prstGeom prst="rect">
            <a:avLst/>
          </a:prstGeom>
          <a:noFill/>
          <a:ln w="9525">
            <a:noFill/>
            <a:miter lim="800000"/>
            <a:headEnd/>
            <a:tailEnd/>
          </a:ln>
          <a:effectLst/>
        </p:spPr>
        <p:txBody>
          <a:bodyPr wrap="none">
            <a:spAutoFit/>
          </a:bodyPr>
          <a:lstStyle/>
          <a:p>
            <a:r>
              <a:rPr lang="en-US" sz="1600" i="1" dirty="0" err="1" smtClean="0">
                <a:latin typeface="+mn-lt"/>
              </a:rPr>
              <a:t>Davaille</a:t>
            </a:r>
            <a:r>
              <a:rPr lang="en-US" sz="1600" i="1" dirty="0" smtClean="0">
                <a:latin typeface="+mn-lt"/>
              </a:rPr>
              <a:t> (1999)</a:t>
            </a:r>
            <a:endParaRPr lang="en-US" sz="1600" i="1" dirty="0">
              <a:latin typeface="+mn-lt"/>
            </a:endParaRPr>
          </a:p>
        </p:txBody>
      </p:sp>
      <p:pic>
        <p:nvPicPr>
          <p:cNvPr id="264194" name="Picture 2"/>
          <p:cNvPicPr>
            <a:picLocks noChangeAspect="1" noChangeArrowheads="1"/>
          </p:cNvPicPr>
          <p:nvPr/>
        </p:nvPicPr>
        <p:blipFill>
          <a:blip r:embed="rId3" cstate="print"/>
          <a:srcRect/>
          <a:stretch>
            <a:fillRect/>
          </a:stretch>
        </p:blipFill>
        <p:spPr bwMode="auto">
          <a:xfrm>
            <a:off x="0" y="3429000"/>
            <a:ext cx="3924436" cy="2743200"/>
          </a:xfrm>
          <a:prstGeom prst="rect">
            <a:avLst/>
          </a:prstGeom>
          <a:noFill/>
          <a:ln w="9525">
            <a:noFill/>
            <a:miter lim="800000"/>
            <a:headEnd/>
            <a:tailEnd/>
          </a:ln>
        </p:spPr>
      </p:pic>
      <p:sp>
        <p:nvSpPr>
          <p:cNvPr id="12" name="Rectangle 11"/>
          <p:cNvSpPr/>
          <p:nvPr/>
        </p:nvSpPr>
        <p:spPr>
          <a:xfrm>
            <a:off x="179512" y="974221"/>
            <a:ext cx="3672408" cy="1917448"/>
          </a:xfrm>
          <a:prstGeom prst="rect">
            <a:avLst/>
          </a:prstGeom>
        </p:spPr>
        <p:txBody>
          <a:bodyPr wrap="square">
            <a:spAutoFit/>
          </a:bodyPr>
          <a:lstStyle/>
          <a:p>
            <a:pPr algn="just">
              <a:lnSpc>
                <a:spcPct val="90000"/>
              </a:lnSpc>
            </a:pPr>
            <a:r>
              <a:rPr lang="en-GB" sz="1100" dirty="0" smtClean="0">
                <a:latin typeface="Wingdings" pitchFamily="2" charset="2"/>
                <a:cs typeface="Arial" pitchFamily="34" charset="0"/>
              </a:rPr>
              <a:t>l</a:t>
            </a:r>
            <a:r>
              <a:rPr lang="en-GB" sz="1800" dirty="0" smtClean="0">
                <a:solidFill>
                  <a:srgbClr val="002060"/>
                </a:solidFill>
                <a:latin typeface="Arial" pitchFamily="34" charset="0"/>
                <a:cs typeface="Arial" pitchFamily="34" charset="0"/>
              </a:rPr>
              <a:t> Evolution of a layer of dense material at the bottom of the fluid.</a:t>
            </a:r>
          </a:p>
          <a:p>
            <a:pPr algn="just">
              <a:lnSpc>
                <a:spcPct val="90000"/>
              </a:lnSpc>
              <a:spcBef>
                <a:spcPts val="1200"/>
              </a:spcBef>
            </a:pPr>
            <a:r>
              <a:rPr lang="en-GB" sz="1100" dirty="0" smtClean="0">
                <a:latin typeface="Wingdings" pitchFamily="2" charset="2"/>
                <a:cs typeface="Arial" pitchFamily="34" charset="0"/>
              </a:rPr>
              <a:t>l</a:t>
            </a:r>
            <a:r>
              <a:rPr lang="en-GB" sz="1800" dirty="0" smtClean="0">
                <a:solidFill>
                  <a:srgbClr val="002060"/>
                </a:solidFill>
                <a:latin typeface="Arial" pitchFamily="34" charset="0"/>
                <a:cs typeface="Arial" pitchFamily="34" charset="0"/>
              </a:rPr>
              <a:t> Two modes, depending on viscosity contrasts:</a:t>
            </a:r>
          </a:p>
          <a:p>
            <a:pPr algn="just">
              <a:lnSpc>
                <a:spcPct val="90000"/>
              </a:lnSpc>
              <a:spcBef>
                <a:spcPts val="1200"/>
              </a:spcBef>
            </a:pPr>
            <a:r>
              <a:rPr lang="en-GB" sz="1600" i="1" dirty="0" smtClean="0">
                <a:solidFill>
                  <a:srgbClr val="002060"/>
                </a:solidFill>
                <a:latin typeface="Arial" pitchFamily="34" charset="0"/>
                <a:cs typeface="Arial" pitchFamily="34" charset="0"/>
              </a:rPr>
              <a:t>   - Stratification</a:t>
            </a:r>
          </a:p>
          <a:p>
            <a:pPr algn="just">
              <a:lnSpc>
                <a:spcPct val="90000"/>
              </a:lnSpc>
              <a:spcBef>
                <a:spcPts val="600"/>
              </a:spcBef>
            </a:pPr>
            <a:r>
              <a:rPr lang="en-GB" sz="1600" i="1" dirty="0" smtClean="0">
                <a:solidFill>
                  <a:srgbClr val="002060"/>
                </a:solidFill>
                <a:latin typeface="Arial" pitchFamily="34" charset="0"/>
                <a:cs typeface="Arial" pitchFamily="34" charset="0"/>
              </a:rPr>
              <a:t>   - Oscillating domes</a:t>
            </a:r>
            <a:endParaRPr lang="en-US" sz="1600" i="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2578679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rahIAI_rhoz_SPH-051_iso-slice-SHM_TC_2.jpg"/>
          <p:cNvPicPr>
            <a:picLocks noChangeAspect="1"/>
          </p:cNvPicPr>
          <p:nvPr/>
        </p:nvPicPr>
        <p:blipFill>
          <a:blip r:embed="rId2" cstate="print"/>
          <a:stretch>
            <a:fillRect/>
          </a:stretch>
        </p:blipFill>
        <p:spPr>
          <a:xfrm>
            <a:off x="1600200" y="2362200"/>
            <a:ext cx="6511046" cy="4267200"/>
          </a:xfrm>
          <a:prstGeom prst="rect">
            <a:avLst/>
          </a:prstGeom>
        </p:spPr>
      </p:pic>
      <p:sp>
        <p:nvSpPr>
          <p:cNvPr id="12" name="Rectangle 11"/>
          <p:cNvSpPr/>
          <p:nvPr/>
        </p:nvSpPr>
        <p:spPr>
          <a:xfrm>
            <a:off x="0" y="-24"/>
            <a:ext cx="9144000" cy="78581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14" name="Title 5"/>
          <p:cNvSpPr txBox="1">
            <a:spLocks/>
          </p:cNvSpPr>
          <p:nvPr/>
        </p:nvSpPr>
        <p:spPr>
          <a:xfrm>
            <a:off x="107504" y="71414"/>
            <a:ext cx="8856984" cy="571496"/>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lvl="0" fontAlgn="auto">
              <a:spcAft>
                <a:spcPts val="0"/>
              </a:spcAft>
              <a:defRPr/>
            </a:pPr>
            <a:r>
              <a:rPr lang="fr-CH" sz="3600" dirty="0">
                <a:solidFill>
                  <a:schemeClr val="bg1"/>
                </a:solidFill>
              </a:rPr>
              <a:t>Thermo-</a:t>
            </a:r>
            <a:r>
              <a:rPr lang="fr-CH" sz="3600" dirty="0" err="1">
                <a:solidFill>
                  <a:schemeClr val="bg1"/>
                </a:solidFill>
              </a:rPr>
              <a:t>chemical</a:t>
            </a:r>
            <a:r>
              <a:rPr lang="fr-CH" sz="3600" dirty="0">
                <a:solidFill>
                  <a:schemeClr val="bg1"/>
                </a:solidFill>
              </a:rPr>
              <a:t> convection </a:t>
            </a:r>
            <a:r>
              <a:rPr lang="fr-CH" sz="3200" i="1" dirty="0">
                <a:solidFill>
                  <a:schemeClr val="bg1"/>
                </a:solidFill>
              </a:rPr>
              <a:t>(</a:t>
            </a:r>
            <a:r>
              <a:rPr lang="fr-CH" sz="3200" i="1" dirty="0" err="1">
                <a:solidFill>
                  <a:schemeClr val="bg1"/>
                </a:solidFill>
              </a:rPr>
              <a:t>numerical</a:t>
            </a:r>
            <a:r>
              <a:rPr lang="fr-CH" sz="3200" i="1" dirty="0">
                <a:solidFill>
                  <a:schemeClr val="bg1"/>
                </a:solidFill>
              </a:rPr>
              <a:t> </a:t>
            </a:r>
            <a:r>
              <a:rPr lang="fr-CH" sz="3200" i="1" dirty="0" err="1">
                <a:solidFill>
                  <a:schemeClr val="bg1"/>
                </a:solidFill>
              </a:rPr>
              <a:t>models</a:t>
            </a:r>
            <a:r>
              <a:rPr lang="fr-CH" sz="3200" i="1" dirty="0">
                <a:solidFill>
                  <a:schemeClr val="bg1"/>
                </a:solidFill>
              </a:rPr>
              <a:t>)</a:t>
            </a:r>
            <a:endParaRPr kumimoji="0" lang="fr-CH" sz="3600" u="none" strike="noStrike" kern="1200" cap="none" spc="-100" normalizeH="0" noProof="0" dirty="0">
              <a:ln>
                <a:noFill/>
              </a:ln>
              <a:solidFill>
                <a:schemeClr val="bg1"/>
              </a:solidFill>
              <a:effectLst/>
              <a:uLnTx/>
              <a:uFillTx/>
              <a:latin typeface="Calibri" pitchFamily="34" charset="0"/>
              <a:ea typeface="+mj-ea"/>
              <a:cs typeface="+mj-cs"/>
            </a:endParaRPr>
          </a:p>
        </p:txBody>
      </p:sp>
      <p:sp>
        <p:nvSpPr>
          <p:cNvPr id="7" name="Text Box 19"/>
          <p:cNvSpPr txBox="1">
            <a:spLocks noChangeArrowheads="1"/>
          </p:cNvSpPr>
          <p:nvPr/>
        </p:nvSpPr>
        <p:spPr bwMode="auto">
          <a:xfrm>
            <a:off x="107504" y="836712"/>
            <a:ext cx="8856984" cy="646331"/>
          </a:xfrm>
          <a:prstGeom prst="rect">
            <a:avLst/>
          </a:prstGeom>
          <a:noFill/>
          <a:ln w="25400">
            <a:noFill/>
            <a:miter lim="800000"/>
            <a:headEnd/>
            <a:tailEnd/>
          </a:ln>
        </p:spPr>
        <p:txBody>
          <a:bodyPr wrap="square">
            <a:spAutoFit/>
          </a:bodyPr>
          <a:lstStyle/>
          <a:p>
            <a:pPr algn="just"/>
            <a:r>
              <a:rPr lang="en-GB" sz="1200" spc="-50" dirty="0" smtClean="0">
                <a:latin typeface="Wingdings" pitchFamily="2" charset="2"/>
                <a:cs typeface="Arial" pitchFamily="34" charset="0"/>
              </a:rPr>
              <a:t>l</a:t>
            </a:r>
            <a:r>
              <a:rPr lang="en-GB" sz="1800" spc="-50" dirty="0" smtClean="0">
                <a:solidFill>
                  <a:srgbClr val="002060"/>
                </a:solidFill>
                <a:latin typeface="Arial" pitchFamily="34" charset="0"/>
                <a:cs typeface="Arial" pitchFamily="34" charset="0"/>
              </a:rPr>
              <a:t> Initial conditions: a layer of dense material is displayed at the bottom of the shell (e.g., related to early mantle </a:t>
            </a:r>
            <a:r>
              <a:rPr lang="en-GB" sz="1800" spc="-50" dirty="0" err="1" smtClean="0">
                <a:solidFill>
                  <a:srgbClr val="002060"/>
                </a:solidFill>
                <a:latin typeface="Arial" pitchFamily="34" charset="0"/>
                <a:cs typeface="Arial" pitchFamily="34" charset="0"/>
              </a:rPr>
              <a:t>differenciation</a:t>
            </a:r>
            <a:r>
              <a:rPr lang="en-GB" sz="1800" spc="-50" dirty="0" smtClean="0">
                <a:solidFill>
                  <a:srgbClr val="002060"/>
                </a:solidFill>
                <a:latin typeface="Arial" pitchFamily="34" charset="0"/>
                <a:cs typeface="Arial" pitchFamily="34" charset="0"/>
              </a:rPr>
              <a:t>.</a:t>
            </a:r>
          </a:p>
        </p:txBody>
      </p:sp>
      <p:sp>
        <p:nvSpPr>
          <p:cNvPr id="10" name="Text Box 19"/>
          <p:cNvSpPr txBox="1">
            <a:spLocks noChangeArrowheads="1"/>
          </p:cNvSpPr>
          <p:nvPr/>
        </p:nvSpPr>
        <p:spPr bwMode="auto">
          <a:xfrm>
            <a:off x="107504" y="1535668"/>
            <a:ext cx="8856984" cy="646331"/>
          </a:xfrm>
          <a:prstGeom prst="rect">
            <a:avLst/>
          </a:prstGeom>
          <a:noFill/>
          <a:ln w="25400">
            <a:noFill/>
            <a:miter lim="800000"/>
            <a:headEnd/>
            <a:tailEnd/>
          </a:ln>
        </p:spPr>
        <p:txBody>
          <a:bodyPr wrap="square">
            <a:spAutoFit/>
          </a:bodyPr>
          <a:lstStyle/>
          <a:p>
            <a:pPr algn="just"/>
            <a:r>
              <a:rPr lang="en-GB" sz="1200" spc="-50" dirty="0" smtClean="0">
                <a:latin typeface="Wingdings" pitchFamily="2" charset="2"/>
                <a:cs typeface="Arial" pitchFamily="34" charset="0"/>
              </a:rPr>
              <a:t>l</a:t>
            </a:r>
            <a:r>
              <a:rPr lang="en-GB" sz="1800" spc="-50" dirty="0" smtClean="0">
                <a:solidFill>
                  <a:srgbClr val="002060"/>
                </a:solidFill>
                <a:latin typeface="Arial" pitchFamily="34" charset="0"/>
                <a:cs typeface="Arial" pitchFamily="34" charset="0"/>
              </a:rPr>
              <a:t> Model of convection shows that for some range of parameters, large reservoirs of dense material may be maintained at the bottom of the shell.</a:t>
            </a:r>
          </a:p>
        </p:txBody>
      </p:sp>
    </p:spTree>
    <p:extLst>
      <p:ext uri="{BB962C8B-B14F-4D97-AF65-F5344CB8AC3E}">
        <p14:creationId xmlns:p14="http://schemas.microsoft.com/office/powerpoint/2010/main" val="59337509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78581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25" name="Title 24"/>
          <p:cNvSpPr>
            <a:spLocks noGrp="1"/>
          </p:cNvSpPr>
          <p:nvPr>
            <p:ph type="title"/>
          </p:nvPr>
        </p:nvSpPr>
        <p:spPr>
          <a:xfrm>
            <a:off x="142844" y="142852"/>
            <a:ext cx="8305800" cy="489790"/>
          </a:xfrm>
        </p:spPr>
        <p:txBody>
          <a:bodyPr>
            <a:normAutofit fontScale="90000"/>
          </a:bodyPr>
          <a:lstStyle/>
          <a:p>
            <a:pPr algn="just"/>
            <a:r>
              <a:rPr lang="en-US" sz="4000" kern="1200" dirty="0" smtClean="0">
                <a:solidFill>
                  <a:schemeClr val="bg1"/>
                </a:solidFill>
                <a:latin typeface="Calibri"/>
                <a:ea typeface="+mj-ea"/>
                <a:cs typeface="+mj-cs"/>
              </a:rPr>
              <a:t>Entrainment of dense material by plumes</a:t>
            </a:r>
            <a:r>
              <a:rPr lang="en-US" sz="4000" b="1" kern="1200" dirty="0" smtClean="0">
                <a:solidFill>
                  <a:srgbClr val="002060"/>
                </a:solidFill>
                <a:latin typeface="Calibri"/>
                <a:ea typeface="+mj-ea"/>
                <a:cs typeface="+mj-cs"/>
              </a:rPr>
              <a:t> </a:t>
            </a:r>
            <a:endParaRPr lang="fr-CH" dirty="0">
              <a:solidFill>
                <a:srgbClr val="002060"/>
              </a:solidFill>
            </a:endParaRPr>
          </a:p>
        </p:txBody>
      </p:sp>
      <p:sp>
        <p:nvSpPr>
          <p:cNvPr id="16" name="Rectangle 6"/>
          <p:cNvSpPr>
            <a:spLocks noChangeArrowheads="1"/>
          </p:cNvSpPr>
          <p:nvPr/>
        </p:nvSpPr>
        <p:spPr bwMode="auto">
          <a:xfrm>
            <a:off x="223392" y="1030069"/>
            <a:ext cx="4272408" cy="646331"/>
          </a:xfrm>
          <a:prstGeom prst="rect">
            <a:avLst/>
          </a:prstGeom>
          <a:noFill/>
          <a:ln w="9525">
            <a:noFill/>
            <a:miter lim="800000"/>
            <a:headEnd/>
            <a:tailEnd/>
          </a:ln>
        </p:spPr>
        <p:txBody>
          <a:bodyPr wrap="square">
            <a:spAutoFit/>
          </a:bodyPr>
          <a:lstStyle/>
          <a:p>
            <a:pPr algn="just"/>
            <a:r>
              <a:rPr lang="en-GB" sz="1100" dirty="0" smtClean="0">
                <a:latin typeface="Wingdings" pitchFamily="2" charset="2"/>
              </a:rPr>
              <a:t>l</a:t>
            </a:r>
            <a:r>
              <a:rPr lang="en-GB" sz="1600" dirty="0" smtClean="0">
                <a:latin typeface="Arial" charset="0"/>
              </a:rPr>
              <a:t> </a:t>
            </a:r>
            <a:r>
              <a:rPr lang="en-GB" sz="1800" dirty="0" smtClean="0">
                <a:solidFill>
                  <a:srgbClr val="002060"/>
                </a:solidFill>
                <a:latin typeface="Arial" charset="0"/>
              </a:rPr>
              <a:t>Thermal plumes are generated at the top of reservoirs.</a:t>
            </a:r>
            <a:endParaRPr lang="en-GB" sz="1800" dirty="0">
              <a:solidFill>
                <a:srgbClr val="002060"/>
              </a:solidFill>
              <a:latin typeface="Arial" charset="0"/>
            </a:endParaRPr>
          </a:p>
        </p:txBody>
      </p:sp>
      <p:sp>
        <p:nvSpPr>
          <p:cNvPr id="17" name="Rectangle 6"/>
          <p:cNvSpPr>
            <a:spLocks noChangeArrowheads="1"/>
          </p:cNvSpPr>
          <p:nvPr/>
        </p:nvSpPr>
        <p:spPr bwMode="auto">
          <a:xfrm>
            <a:off x="223392" y="1896070"/>
            <a:ext cx="4272408" cy="923330"/>
          </a:xfrm>
          <a:prstGeom prst="rect">
            <a:avLst/>
          </a:prstGeom>
          <a:noFill/>
          <a:ln w="9525">
            <a:noFill/>
            <a:miter lim="800000"/>
            <a:headEnd/>
            <a:tailEnd/>
          </a:ln>
        </p:spPr>
        <p:txBody>
          <a:bodyPr wrap="square">
            <a:spAutoFit/>
          </a:bodyPr>
          <a:lstStyle/>
          <a:p>
            <a:pPr algn="just"/>
            <a:r>
              <a:rPr lang="en-GB" sz="1100" dirty="0" smtClean="0">
                <a:latin typeface="Wingdings" pitchFamily="2" charset="2"/>
              </a:rPr>
              <a:t>l</a:t>
            </a:r>
            <a:r>
              <a:rPr lang="en-GB" sz="1600" dirty="0" smtClean="0">
                <a:solidFill>
                  <a:srgbClr val="002060"/>
                </a:solidFill>
                <a:latin typeface="Arial" charset="0"/>
              </a:rPr>
              <a:t> </a:t>
            </a:r>
            <a:r>
              <a:rPr lang="en-GB" sz="1800" dirty="0" smtClean="0">
                <a:solidFill>
                  <a:srgbClr val="002060"/>
                </a:solidFill>
                <a:latin typeface="Arial" charset="0"/>
              </a:rPr>
              <a:t>A small fraction of dense material is entrained upwards to the surface by these plumes.</a:t>
            </a:r>
            <a:endParaRPr lang="en-GB" sz="1800" dirty="0">
              <a:solidFill>
                <a:srgbClr val="002060"/>
              </a:solidFill>
              <a:latin typeface="Arial" charset="0"/>
            </a:endParaRPr>
          </a:p>
        </p:txBody>
      </p:sp>
      <p:sp>
        <p:nvSpPr>
          <p:cNvPr id="21" name="Oval 20"/>
          <p:cNvSpPr/>
          <p:nvPr/>
        </p:nvSpPr>
        <p:spPr>
          <a:xfrm>
            <a:off x="7500958" y="2857496"/>
            <a:ext cx="285752" cy="21431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3" name="Text Box 19"/>
          <p:cNvSpPr txBox="1">
            <a:spLocks noChangeArrowheads="1"/>
          </p:cNvSpPr>
          <p:nvPr/>
        </p:nvSpPr>
        <p:spPr bwMode="auto">
          <a:xfrm>
            <a:off x="340296" y="3849469"/>
            <a:ext cx="3774504" cy="923330"/>
          </a:xfrm>
          <a:prstGeom prst="rect">
            <a:avLst/>
          </a:prstGeom>
          <a:noFill/>
          <a:ln w="25400">
            <a:noFill/>
            <a:miter lim="800000"/>
            <a:headEnd/>
            <a:tailEnd/>
          </a:ln>
        </p:spPr>
        <p:txBody>
          <a:bodyPr wrap="square">
            <a:spAutoFit/>
          </a:bodyPr>
          <a:lstStyle/>
          <a:p>
            <a:pPr algn="ctr"/>
            <a:r>
              <a:rPr lang="en-GB" sz="1800" dirty="0" smtClean="0">
                <a:solidFill>
                  <a:srgbClr val="C00000"/>
                </a:solidFill>
                <a:latin typeface="Arial" charset="0"/>
                <a:cs typeface="Times New Roman" pitchFamily="18" charset="0"/>
              </a:rPr>
              <a:t>Plume entrainment supports the hypothesis that OIB sample a deep, </a:t>
            </a:r>
            <a:r>
              <a:rPr lang="en-GB" sz="1800" dirty="0" err="1" smtClean="0">
                <a:solidFill>
                  <a:srgbClr val="C00000"/>
                </a:solidFill>
                <a:latin typeface="Arial" charset="0"/>
                <a:cs typeface="Times New Roman" pitchFamily="18" charset="0"/>
              </a:rPr>
              <a:t>undegassed</a:t>
            </a:r>
            <a:r>
              <a:rPr lang="en-GB" sz="1800" dirty="0" smtClean="0">
                <a:solidFill>
                  <a:srgbClr val="C00000"/>
                </a:solidFill>
                <a:latin typeface="Arial" charset="0"/>
                <a:cs typeface="Times New Roman" pitchFamily="18" charset="0"/>
              </a:rPr>
              <a:t> reservoir</a:t>
            </a:r>
            <a:endParaRPr lang="en-US" sz="1800" dirty="0">
              <a:solidFill>
                <a:srgbClr val="C00000"/>
              </a:solidFill>
              <a:latin typeface="Arial" charset="0"/>
              <a:cs typeface="Times New Roman" pitchFamily="18" charset="0"/>
            </a:endParaRPr>
          </a:p>
        </p:txBody>
      </p:sp>
      <p:pic>
        <p:nvPicPr>
          <p:cNvPr id="31" name="Picture 30" descr="slices_xz_case012_T-C350_1.jpg"/>
          <p:cNvPicPr>
            <a:picLocks noChangeAspect="1"/>
          </p:cNvPicPr>
          <p:nvPr/>
        </p:nvPicPr>
        <p:blipFill>
          <a:blip r:embed="rId2" cstate="print"/>
          <a:stretch>
            <a:fillRect/>
          </a:stretch>
        </p:blipFill>
        <p:spPr>
          <a:xfrm>
            <a:off x="6948264" y="980728"/>
            <a:ext cx="2029694" cy="5432359"/>
          </a:xfrm>
          <a:prstGeom prst="rect">
            <a:avLst/>
          </a:prstGeom>
        </p:spPr>
      </p:pic>
      <p:pic>
        <p:nvPicPr>
          <p:cNvPr id="32" name="Picture 31" descr="slices_xz_case012_T-C350_2.jpg"/>
          <p:cNvPicPr>
            <a:picLocks noChangeAspect="1"/>
          </p:cNvPicPr>
          <p:nvPr/>
        </p:nvPicPr>
        <p:blipFill>
          <a:blip r:embed="rId3" cstate="print"/>
          <a:stretch>
            <a:fillRect/>
          </a:stretch>
        </p:blipFill>
        <p:spPr>
          <a:xfrm>
            <a:off x="5102352" y="978408"/>
            <a:ext cx="3878885" cy="5432359"/>
          </a:xfrm>
          <a:prstGeom prst="rect">
            <a:avLst/>
          </a:prstGeom>
        </p:spPr>
      </p:pic>
    </p:spTree>
    <p:extLst>
      <p:ext uri="{BB962C8B-B14F-4D97-AF65-F5344CB8AC3E}">
        <p14:creationId xmlns:p14="http://schemas.microsoft.com/office/powerpoint/2010/main" val="266400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52400" y="914400"/>
            <a:ext cx="8382000" cy="400110"/>
          </a:xfrm>
          <a:prstGeom prst="rect">
            <a:avLst/>
          </a:prstGeom>
          <a:noFill/>
          <a:ln w="9525">
            <a:noFill/>
            <a:miter lim="800000"/>
            <a:headEnd/>
            <a:tailEnd/>
          </a:ln>
          <a:effectLst/>
        </p:spPr>
        <p:txBody>
          <a:bodyPr wrap="square">
            <a:spAutoFit/>
          </a:bodyPr>
          <a:lstStyle/>
          <a:p>
            <a:pPr>
              <a:spcBef>
                <a:spcPct val="50000"/>
              </a:spcBef>
            </a:pPr>
            <a:r>
              <a:rPr lang="en-US" sz="1200" dirty="0" smtClean="0">
                <a:latin typeface="Wingdings" pitchFamily="2" charset="2"/>
              </a:rPr>
              <a:t>l</a:t>
            </a:r>
            <a:r>
              <a:rPr lang="en-US" sz="2000" dirty="0" smtClean="0">
                <a:latin typeface="Comic Sans MS" pitchFamily="66" charset="0"/>
              </a:rPr>
              <a:t> </a:t>
            </a:r>
            <a:r>
              <a:rPr lang="en-US" sz="2000" dirty="0" smtClean="0">
                <a:solidFill>
                  <a:srgbClr val="C00000"/>
                </a:solidFill>
                <a:latin typeface="Arial" pitchFamily="34" charset="0"/>
                <a:cs typeface="Arial" pitchFamily="34" charset="0"/>
              </a:rPr>
              <a:t>Stress </a:t>
            </a:r>
            <a:r>
              <a:rPr lang="en-US" sz="2000" dirty="0" smtClean="0">
                <a:solidFill>
                  <a:srgbClr val="002060"/>
                </a:solidFill>
                <a:latin typeface="Arial" pitchFamily="34" charset="0"/>
                <a:cs typeface="Arial" pitchFamily="34" charset="0"/>
              </a:rPr>
              <a:t>: </a:t>
            </a:r>
            <a:r>
              <a:rPr lang="en-US" altLang="zh-TW" sz="2000" dirty="0" smtClean="0">
                <a:solidFill>
                  <a:srgbClr val="002060"/>
                </a:solidFill>
                <a:latin typeface="Arial Unicode MS" pitchFamily="34" charset="-128"/>
                <a:ea typeface="Arial Unicode MS" pitchFamily="34" charset="-128"/>
                <a:cs typeface="Arial Unicode MS" pitchFamily="34" charset="-128"/>
              </a:rPr>
              <a:t>force applied on the external surface of a body, or particle)</a:t>
            </a:r>
            <a:endParaRPr lang="en-US" sz="2000" dirty="0" smtClean="0">
              <a:solidFill>
                <a:srgbClr val="002060"/>
              </a:solidFill>
              <a:latin typeface="Arial" pitchFamily="34" charset="0"/>
              <a:cs typeface="Arial" pitchFamily="34" charset="0"/>
            </a:endParaRPr>
          </a:p>
        </p:txBody>
      </p:sp>
      <p:sp>
        <p:nvSpPr>
          <p:cNvPr id="22" name="Rectangle 21"/>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4" name="Title 6"/>
          <p:cNvSpPr>
            <a:spLocks noGrp="1"/>
          </p:cNvSpPr>
          <p:nvPr>
            <p:ph type="title"/>
          </p:nvPr>
        </p:nvSpPr>
        <p:spPr>
          <a:xfrm>
            <a:off x="214282" y="142828"/>
            <a:ext cx="8534182" cy="489790"/>
          </a:xfrm>
        </p:spPr>
        <p:txBody>
          <a:bodyPr>
            <a:noAutofit/>
          </a:bodyPr>
          <a:lstStyle/>
          <a:p>
            <a:pPr algn="l"/>
            <a:r>
              <a:rPr lang="fr-CH" sz="3600" dirty="0" smtClean="0">
                <a:solidFill>
                  <a:schemeClr val="bg1"/>
                </a:solidFill>
                <a:cs typeface="Arial" pitchFamily="34" charset="0"/>
              </a:rPr>
              <a:t>Stress (1)</a:t>
            </a:r>
            <a:endParaRPr lang="fr-CH" sz="3200" i="1" dirty="0">
              <a:solidFill>
                <a:schemeClr val="bg1"/>
              </a:solidFill>
              <a:cs typeface="Arial" pitchFamily="34" charset="0"/>
            </a:endParaRPr>
          </a:p>
        </p:txBody>
      </p:sp>
      <p:pic>
        <p:nvPicPr>
          <p:cNvPr id="26" name="Picture 25" descr="Components_stress_tensor_cartesian.svg"/>
          <p:cNvPicPr>
            <a:picLocks noChangeAspect="1"/>
          </p:cNvPicPr>
          <p:nvPr/>
        </p:nvPicPr>
        <p:blipFill>
          <a:blip r:embed="rId3" cstate="print"/>
          <a:stretch>
            <a:fillRect/>
          </a:stretch>
        </p:blipFill>
        <p:spPr>
          <a:xfrm>
            <a:off x="5250628" y="1600200"/>
            <a:ext cx="3893372" cy="3276600"/>
          </a:xfrm>
          <a:prstGeom prst="rect">
            <a:avLst/>
          </a:prstGeom>
        </p:spPr>
      </p:pic>
      <p:sp>
        <p:nvSpPr>
          <p:cNvPr id="11" name="Text Box 6"/>
          <p:cNvSpPr txBox="1">
            <a:spLocks noChangeArrowheads="1"/>
          </p:cNvSpPr>
          <p:nvPr/>
        </p:nvSpPr>
        <p:spPr bwMode="auto">
          <a:xfrm>
            <a:off x="152400" y="1727537"/>
            <a:ext cx="4800600" cy="1015663"/>
          </a:xfrm>
          <a:prstGeom prst="rect">
            <a:avLst/>
          </a:prstGeom>
          <a:noFill/>
          <a:ln w="9525">
            <a:noFill/>
            <a:miter lim="800000"/>
            <a:headEnd/>
            <a:tailEnd/>
          </a:ln>
          <a:effectLst/>
        </p:spPr>
        <p:txBody>
          <a:bodyPr wrap="square">
            <a:spAutoFit/>
          </a:bodyPr>
          <a:lstStyle/>
          <a:p>
            <a:pPr algn="just">
              <a:lnSpc>
                <a:spcPts val="2400"/>
              </a:lnSpc>
              <a:spcBef>
                <a:spcPts val="1200"/>
              </a:spcBef>
              <a:buFontTx/>
              <a:buChar char="-"/>
            </a:pPr>
            <a:r>
              <a:rPr lang="en-US" altLang="zh-TW" b="1" i="1" dirty="0" smtClean="0">
                <a:solidFill>
                  <a:srgbClr val="002060"/>
                </a:solidFill>
                <a:latin typeface="Times New Roman" pitchFamily="18" charset="0"/>
                <a:ea typeface="Arial Unicode MS" pitchFamily="34" charset="-128"/>
                <a:cs typeface="Times New Roman" pitchFamily="18" charset="0"/>
              </a:rPr>
              <a:t> T</a:t>
            </a:r>
            <a:r>
              <a:rPr lang="en-US" altLang="zh-TW" b="1" baseline="-25000" dirty="0" smtClean="0">
                <a:solidFill>
                  <a:srgbClr val="002060"/>
                </a:solidFill>
                <a:latin typeface="Times New Roman" pitchFamily="18" charset="0"/>
                <a:ea typeface="Arial Unicode MS" pitchFamily="34" charset="-128"/>
                <a:cs typeface="Times New Roman" pitchFamily="18" charset="0"/>
              </a:rPr>
              <a:t>1</a:t>
            </a:r>
            <a:r>
              <a:rPr lang="en-US" altLang="zh-TW" dirty="0" smtClean="0">
                <a:solidFill>
                  <a:srgbClr val="002060"/>
                </a:solidFill>
                <a:latin typeface="Arial Unicode MS" pitchFamily="34" charset="-128"/>
                <a:ea typeface="Arial Unicode MS" pitchFamily="34" charset="-128"/>
                <a:cs typeface="Arial Unicode MS" pitchFamily="34" charset="-128"/>
              </a:rPr>
              <a:t>, force applied on plane </a:t>
            </a:r>
            <a:r>
              <a:rPr lang="en-US" altLang="zh-TW" i="1" dirty="0" smtClean="0">
                <a:solidFill>
                  <a:srgbClr val="002060"/>
                </a:solidFill>
                <a:latin typeface="Times New Roman" pitchFamily="18" charset="0"/>
                <a:ea typeface="Arial Unicode MS" pitchFamily="34" charset="-128"/>
                <a:cs typeface="Times New Roman" pitchFamily="18" charset="0"/>
              </a:rPr>
              <a:t>x</a:t>
            </a:r>
            <a:r>
              <a:rPr lang="en-US" altLang="zh-TW" baseline="-25000" dirty="0" smtClean="0">
                <a:solidFill>
                  <a:srgbClr val="002060"/>
                </a:solidFill>
                <a:latin typeface="Times New Roman" pitchFamily="18" charset="0"/>
                <a:ea typeface="Arial Unicode MS" pitchFamily="34" charset="-128"/>
                <a:cs typeface="Times New Roman" pitchFamily="18" charset="0"/>
              </a:rPr>
              <a:t>2</a:t>
            </a:r>
            <a:r>
              <a:rPr lang="en-US" altLang="zh-TW" i="1" dirty="0" smtClean="0">
                <a:solidFill>
                  <a:srgbClr val="002060"/>
                </a:solidFill>
                <a:latin typeface="Times New Roman" pitchFamily="18" charset="0"/>
                <a:ea typeface="Arial Unicode MS" pitchFamily="34" charset="-128"/>
                <a:cs typeface="Times New Roman" pitchFamily="18" charset="0"/>
              </a:rPr>
              <a:t>x</a:t>
            </a:r>
            <a:r>
              <a:rPr lang="en-US" altLang="zh-TW" baseline="-25000" dirty="0" smtClean="0">
                <a:solidFill>
                  <a:srgbClr val="002060"/>
                </a:solidFill>
                <a:latin typeface="Times New Roman" pitchFamily="18" charset="0"/>
                <a:ea typeface="Arial Unicode MS" pitchFamily="34" charset="-128"/>
                <a:cs typeface="Times New Roman" pitchFamily="18" charset="0"/>
              </a:rPr>
              <a:t>3</a:t>
            </a:r>
            <a:r>
              <a:rPr lang="en-US" altLang="zh-TW" dirty="0" smtClean="0">
                <a:solidFill>
                  <a:srgbClr val="002060"/>
                </a:solidFill>
                <a:latin typeface="Arial Unicode MS" pitchFamily="34" charset="-128"/>
                <a:ea typeface="Arial Unicode MS" pitchFamily="34" charset="-128"/>
                <a:cs typeface="Arial Unicode MS" pitchFamily="34" charset="-128"/>
              </a:rPr>
              <a:t> (normal to direction </a:t>
            </a:r>
            <a:r>
              <a:rPr lang="en-US" altLang="zh-TW" i="1" dirty="0" smtClean="0">
                <a:solidFill>
                  <a:srgbClr val="002060"/>
                </a:solidFill>
                <a:latin typeface="Times New Roman" pitchFamily="18" charset="0"/>
                <a:ea typeface="Arial Unicode MS" pitchFamily="34" charset="-128"/>
                <a:cs typeface="Times New Roman" pitchFamily="18" charset="0"/>
              </a:rPr>
              <a:t>x</a:t>
            </a:r>
            <a:r>
              <a:rPr lang="en-US" altLang="zh-TW" baseline="-25000" dirty="0" smtClean="0">
                <a:solidFill>
                  <a:srgbClr val="002060"/>
                </a:solidFill>
                <a:latin typeface="Times New Roman" pitchFamily="18" charset="0"/>
                <a:ea typeface="Arial Unicode MS" pitchFamily="34" charset="-128"/>
                <a:cs typeface="Times New Roman" pitchFamily="18" charset="0"/>
              </a:rPr>
              <a:t>1</a:t>
            </a:r>
            <a:r>
              <a:rPr lang="en-US" altLang="zh-TW" dirty="0" smtClean="0">
                <a:solidFill>
                  <a:srgbClr val="002060"/>
                </a:solidFill>
                <a:latin typeface="Arial Unicode MS" pitchFamily="34" charset="-128"/>
                <a:ea typeface="Arial Unicode MS" pitchFamily="34" charset="-128"/>
                <a:cs typeface="Arial Unicode MS" pitchFamily="34" charset="-128"/>
              </a:rPr>
              <a:t>) has </a:t>
            </a:r>
            <a:r>
              <a:rPr lang="en-US" dirty="0" smtClean="0">
                <a:solidFill>
                  <a:srgbClr val="002060"/>
                </a:solidFill>
                <a:latin typeface="Arial Unicode MS" pitchFamily="34" charset="-128"/>
                <a:ea typeface="Arial Unicode MS" pitchFamily="34" charset="-128"/>
                <a:cs typeface="Arial Unicode MS" pitchFamily="34" charset="-128"/>
              </a:rPr>
              <a:t>3 components </a:t>
            </a:r>
            <a:r>
              <a:rPr lang="en-US" altLang="zh-TW" dirty="0" smtClean="0">
                <a:solidFill>
                  <a:srgbClr val="002060"/>
                </a:solidFill>
                <a:latin typeface="Symbol" pitchFamily="18" charset="2"/>
                <a:ea typeface="Arial Unicode MS" pitchFamily="34" charset="-128"/>
                <a:cs typeface="Arial Unicode MS" pitchFamily="34" charset="-128"/>
              </a:rPr>
              <a:t>s</a:t>
            </a:r>
            <a:r>
              <a:rPr lang="en-US" altLang="zh-TW" baseline="-25000" dirty="0" smtClean="0">
                <a:solidFill>
                  <a:srgbClr val="002060"/>
                </a:solidFill>
                <a:latin typeface="Arial Unicode MS" pitchFamily="34" charset="-128"/>
                <a:ea typeface="Arial Unicode MS" pitchFamily="34" charset="-128"/>
                <a:cs typeface="Arial Unicode MS" pitchFamily="34" charset="-128"/>
              </a:rPr>
              <a:t>11</a:t>
            </a:r>
            <a:r>
              <a:rPr lang="en-US" altLang="zh-TW" dirty="0" smtClean="0">
                <a:solidFill>
                  <a:srgbClr val="002060"/>
                </a:solidFill>
                <a:latin typeface="Arial Unicode MS" pitchFamily="34" charset="-128"/>
                <a:ea typeface="Arial Unicode MS" pitchFamily="34" charset="-128"/>
                <a:cs typeface="Arial Unicode MS" pitchFamily="34" charset="-128"/>
              </a:rPr>
              <a:t>, </a:t>
            </a:r>
            <a:r>
              <a:rPr lang="en-US" altLang="zh-TW" dirty="0" smtClean="0">
                <a:solidFill>
                  <a:srgbClr val="002060"/>
                </a:solidFill>
                <a:latin typeface="Symbol" pitchFamily="18" charset="2"/>
                <a:ea typeface="Arial Unicode MS" pitchFamily="34" charset="-128"/>
                <a:cs typeface="Arial Unicode MS" pitchFamily="34" charset="-128"/>
              </a:rPr>
              <a:t>s</a:t>
            </a:r>
            <a:r>
              <a:rPr lang="en-US" altLang="zh-TW" baseline="-25000" dirty="0" smtClean="0">
                <a:solidFill>
                  <a:srgbClr val="002060"/>
                </a:solidFill>
                <a:latin typeface="Arial Unicode MS" pitchFamily="34" charset="-128"/>
                <a:ea typeface="Arial Unicode MS" pitchFamily="34" charset="-128"/>
                <a:cs typeface="Arial Unicode MS" pitchFamily="34" charset="-128"/>
              </a:rPr>
              <a:t>12</a:t>
            </a:r>
            <a:r>
              <a:rPr lang="en-US" altLang="zh-TW" dirty="0" smtClean="0">
                <a:solidFill>
                  <a:srgbClr val="002060"/>
                </a:solidFill>
                <a:latin typeface="Arial Unicode MS" pitchFamily="34" charset="-128"/>
                <a:ea typeface="Arial Unicode MS" pitchFamily="34" charset="-128"/>
                <a:cs typeface="Arial Unicode MS" pitchFamily="34" charset="-128"/>
              </a:rPr>
              <a:t>, </a:t>
            </a:r>
            <a:r>
              <a:rPr lang="en-US" altLang="zh-TW" dirty="0" smtClean="0">
                <a:solidFill>
                  <a:srgbClr val="002060"/>
                </a:solidFill>
                <a:latin typeface="Symbol" pitchFamily="18" charset="2"/>
                <a:ea typeface="Arial Unicode MS" pitchFamily="34" charset="-128"/>
                <a:cs typeface="Arial Unicode MS" pitchFamily="34" charset="-128"/>
              </a:rPr>
              <a:t>s</a:t>
            </a:r>
            <a:r>
              <a:rPr lang="en-US" altLang="zh-TW" baseline="-25000" dirty="0" smtClean="0">
                <a:solidFill>
                  <a:srgbClr val="002060"/>
                </a:solidFill>
                <a:latin typeface="Arial Unicode MS" pitchFamily="34" charset="-128"/>
                <a:ea typeface="Arial Unicode MS" pitchFamily="34" charset="-128"/>
                <a:cs typeface="Arial Unicode MS" pitchFamily="34" charset="-128"/>
              </a:rPr>
              <a:t>13</a:t>
            </a:r>
            <a:r>
              <a:rPr lang="en-US" dirty="0" smtClean="0">
                <a:solidFill>
                  <a:srgbClr val="002060"/>
                </a:solidFill>
                <a:latin typeface="Arial Unicode MS" pitchFamily="34" charset="-128"/>
                <a:ea typeface="Arial Unicode MS" pitchFamily="34" charset="-128"/>
                <a:cs typeface="Arial Unicode MS" pitchFamily="34" charset="-128"/>
              </a:rPr>
              <a:t>, in directions </a:t>
            </a:r>
            <a:r>
              <a:rPr lang="en-US" i="1" dirty="0" smtClean="0">
                <a:solidFill>
                  <a:srgbClr val="002060"/>
                </a:solidFill>
                <a:latin typeface="Times New Roman" pitchFamily="18" charset="0"/>
                <a:ea typeface="Arial Unicode MS" pitchFamily="34" charset="-128"/>
                <a:cs typeface="Times New Roman" pitchFamily="18" charset="0"/>
              </a:rPr>
              <a:t>x</a:t>
            </a:r>
            <a:r>
              <a:rPr lang="en-US" baseline="-25000" dirty="0" smtClean="0">
                <a:solidFill>
                  <a:srgbClr val="002060"/>
                </a:solidFill>
                <a:latin typeface="Times New Roman" pitchFamily="18" charset="0"/>
                <a:ea typeface="Arial Unicode MS" pitchFamily="34" charset="-128"/>
                <a:cs typeface="Times New Roman" pitchFamily="18" charset="0"/>
              </a:rPr>
              <a:t>1</a:t>
            </a:r>
            <a:r>
              <a:rPr lang="en-US" dirty="0" smtClean="0">
                <a:solidFill>
                  <a:srgbClr val="002060"/>
                </a:solidFill>
                <a:latin typeface="Arial Unicode MS" pitchFamily="34" charset="-128"/>
                <a:ea typeface="Arial Unicode MS" pitchFamily="34" charset="-128"/>
                <a:cs typeface="Arial Unicode MS" pitchFamily="34" charset="-128"/>
              </a:rPr>
              <a:t>, </a:t>
            </a:r>
            <a:r>
              <a:rPr lang="en-US" altLang="zh-TW" i="1" dirty="0" smtClean="0">
                <a:solidFill>
                  <a:srgbClr val="002060"/>
                </a:solidFill>
                <a:latin typeface="Times New Roman" pitchFamily="18" charset="0"/>
                <a:ea typeface="Arial Unicode MS" pitchFamily="34" charset="-128"/>
                <a:cs typeface="Times New Roman" pitchFamily="18" charset="0"/>
              </a:rPr>
              <a:t>x</a:t>
            </a:r>
            <a:r>
              <a:rPr lang="en-US" altLang="zh-TW" baseline="-25000" dirty="0" smtClean="0">
                <a:solidFill>
                  <a:srgbClr val="002060"/>
                </a:solidFill>
                <a:latin typeface="Times New Roman" pitchFamily="18" charset="0"/>
                <a:ea typeface="Arial Unicode MS" pitchFamily="34" charset="-128"/>
                <a:cs typeface="Times New Roman" pitchFamily="18" charset="0"/>
              </a:rPr>
              <a:t>2</a:t>
            </a:r>
            <a:r>
              <a:rPr lang="en-US" dirty="0" smtClean="0">
                <a:solidFill>
                  <a:srgbClr val="002060"/>
                </a:solidFill>
                <a:latin typeface="Arial Unicode MS" pitchFamily="34" charset="-128"/>
                <a:ea typeface="Arial Unicode MS" pitchFamily="34" charset="-128"/>
                <a:cs typeface="Arial Unicode MS" pitchFamily="34" charset="-128"/>
              </a:rPr>
              <a:t>, and </a:t>
            </a:r>
            <a:r>
              <a:rPr lang="en-US" altLang="zh-TW" i="1" dirty="0" smtClean="0">
                <a:solidFill>
                  <a:srgbClr val="002060"/>
                </a:solidFill>
                <a:latin typeface="Times New Roman" pitchFamily="18" charset="0"/>
                <a:ea typeface="Arial Unicode MS" pitchFamily="34" charset="-128"/>
                <a:cs typeface="Times New Roman" pitchFamily="18" charset="0"/>
              </a:rPr>
              <a:t>x</a:t>
            </a:r>
            <a:r>
              <a:rPr lang="en-US" altLang="zh-TW" baseline="-25000" dirty="0" smtClean="0">
                <a:solidFill>
                  <a:srgbClr val="002060"/>
                </a:solidFill>
                <a:latin typeface="Times New Roman" pitchFamily="18" charset="0"/>
                <a:ea typeface="Arial Unicode MS" pitchFamily="34" charset="-128"/>
                <a:cs typeface="Times New Roman" pitchFamily="18" charset="0"/>
              </a:rPr>
              <a:t>3</a:t>
            </a:r>
            <a:r>
              <a:rPr lang="en-US" altLang="zh-TW" dirty="0" smtClean="0">
                <a:solidFill>
                  <a:srgbClr val="002060"/>
                </a:solidFill>
                <a:latin typeface="Arial Unicode MS" pitchFamily="34" charset="-128"/>
                <a:ea typeface="Arial Unicode MS" pitchFamily="34" charset="-128"/>
                <a:cs typeface="Arial Unicode MS" pitchFamily="34" charset="-128"/>
              </a:rPr>
              <a:t>, respectively </a:t>
            </a:r>
            <a:r>
              <a:rPr lang="en-US" altLang="zh-TW" dirty="0" smtClean="0">
                <a:solidFill>
                  <a:srgbClr val="002060"/>
                </a:solidFill>
                <a:latin typeface="Times New Roman" pitchFamily="18" charset="0"/>
                <a:ea typeface="Arial Unicode MS" pitchFamily="34" charset="-128"/>
                <a:cs typeface="Times New Roman" pitchFamily="18" charset="0"/>
              </a:rPr>
              <a:t>:</a:t>
            </a:r>
          </a:p>
        </p:txBody>
      </p:sp>
      <p:sp>
        <p:nvSpPr>
          <p:cNvPr id="12" name="Text Box 6"/>
          <p:cNvSpPr txBox="1">
            <a:spLocks noChangeArrowheads="1"/>
          </p:cNvSpPr>
          <p:nvPr/>
        </p:nvSpPr>
        <p:spPr bwMode="auto">
          <a:xfrm>
            <a:off x="228600" y="5726668"/>
            <a:ext cx="5410200" cy="369332"/>
          </a:xfrm>
          <a:prstGeom prst="rect">
            <a:avLst/>
          </a:prstGeom>
          <a:noFill/>
          <a:ln w="9525">
            <a:noFill/>
            <a:miter lim="800000"/>
            <a:headEnd/>
            <a:tailEnd/>
          </a:ln>
          <a:effectLst/>
        </p:spPr>
        <p:txBody>
          <a:bodyPr wrap="square">
            <a:spAutoFit/>
          </a:bodyPr>
          <a:lstStyle/>
          <a:p>
            <a:pPr>
              <a:spcBef>
                <a:spcPct val="50000"/>
              </a:spcBef>
              <a:buFontTx/>
              <a:buChar char="-"/>
            </a:pPr>
            <a:r>
              <a:rPr lang="en-US" altLang="zh-TW" b="1" dirty="0" smtClean="0">
                <a:solidFill>
                  <a:srgbClr val="002060"/>
                </a:solidFill>
                <a:latin typeface="Arial Unicode MS" pitchFamily="34" charset="-128"/>
                <a:ea typeface="Arial Unicode MS" pitchFamily="34" charset="-128"/>
                <a:cs typeface="Arial Unicode MS" pitchFamily="34" charset="-128"/>
              </a:rPr>
              <a:t> </a:t>
            </a:r>
            <a:r>
              <a:rPr lang="en-US" altLang="zh-TW" dirty="0" smtClean="0">
                <a:solidFill>
                  <a:srgbClr val="002060"/>
                </a:solidFill>
                <a:latin typeface="Arial Unicode MS" pitchFamily="34" charset="-128"/>
                <a:ea typeface="Arial Unicode MS" pitchFamily="34" charset="-128"/>
                <a:cs typeface="Arial Unicode MS" pitchFamily="34" charset="-128"/>
              </a:rPr>
              <a:t>The nine </a:t>
            </a:r>
            <a:r>
              <a:rPr lang="en-US" altLang="zh-TW" dirty="0" err="1" smtClean="0">
                <a:solidFill>
                  <a:srgbClr val="002060"/>
                </a:solidFill>
                <a:latin typeface="Symbol" pitchFamily="18" charset="2"/>
                <a:ea typeface="Arial Unicode MS" pitchFamily="34" charset="-128"/>
                <a:cs typeface="Arial Unicode MS" pitchFamily="34" charset="-128"/>
              </a:rPr>
              <a:t>s</a:t>
            </a:r>
            <a:r>
              <a:rPr lang="en-US" altLang="zh-TW" baseline="-25000" dirty="0" err="1" smtClean="0">
                <a:solidFill>
                  <a:srgbClr val="002060"/>
                </a:solidFill>
                <a:latin typeface="Arial Unicode MS" pitchFamily="34" charset="-128"/>
                <a:ea typeface="Arial Unicode MS" pitchFamily="34" charset="-128"/>
                <a:cs typeface="Arial Unicode MS" pitchFamily="34" charset="-128"/>
              </a:rPr>
              <a:t>ij</a:t>
            </a:r>
            <a:r>
              <a:rPr lang="en-US" altLang="zh-TW" dirty="0" smtClean="0">
                <a:solidFill>
                  <a:srgbClr val="002060"/>
                </a:solidFill>
                <a:latin typeface="Arial Unicode MS" pitchFamily="34" charset="-128"/>
                <a:ea typeface="Arial Unicode MS" pitchFamily="34" charset="-128"/>
                <a:cs typeface="Arial Unicode MS" pitchFamily="34" charset="-128"/>
              </a:rPr>
              <a:t> components define the </a:t>
            </a:r>
            <a:r>
              <a:rPr lang="en-US" altLang="zh-TW" dirty="0" smtClean="0">
                <a:solidFill>
                  <a:srgbClr val="C00000"/>
                </a:solidFill>
                <a:latin typeface="Arial Unicode MS" pitchFamily="34" charset="-128"/>
                <a:ea typeface="Arial Unicode MS" pitchFamily="34" charset="-128"/>
                <a:cs typeface="Arial Unicode MS" pitchFamily="34" charset="-128"/>
              </a:rPr>
              <a:t>stress tensor</a:t>
            </a:r>
            <a:r>
              <a:rPr lang="en-US" altLang="zh-TW" dirty="0" smtClean="0">
                <a:solidFill>
                  <a:srgbClr val="002060"/>
                </a:solidFill>
                <a:latin typeface="Arial Unicode MS" pitchFamily="34" charset="-128"/>
                <a:ea typeface="Arial Unicode MS" pitchFamily="34" charset="-128"/>
                <a:cs typeface="Arial Unicode MS" pitchFamily="34" charset="-128"/>
              </a:rPr>
              <a:t> :</a:t>
            </a:r>
            <a:endParaRPr lang="en-US" dirty="0" smtClean="0">
              <a:solidFill>
                <a:srgbClr val="002060"/>
              </a:solidFill>
              <a:latin typeface="Arial" pitchFamily="34" charset="0"/>
              <a:cs typeface="Arial" pitchFamily="34" charset="0"/>
            </a:endParaRPr>
          </a:p>
        </p:txBody>
      </p:sp>
      <p:graphicFrame>
        <p:nvGraphicFramePr>
          <p:cNvPr id="23557" name="Object 5"/>
          <p:cNvGraphicFramePr>
            <a:graphicFrameLocks noChangeAspect="1"/>
          </p:cNvGraphicFramePr>
          <p:nvPr>
            <p:extLst>
              <p:ext uri="{D42A27DB-BD31-4B8C-83A1-F6EECF244321}">
                <p14:modId xmlns:p14="http://schemas.microsoft.com/office/powerpoint/2010/main" val="3339903613"/>
              </p:ext>
            </p:extLst>
          </p:nvPr>
        </p:nvGraphicFramePr>
        <p:xfrm>
          <a:off x="5791200" y="5273675"/>
          <a:ext cx="2833688" cy="1279525"/>
        </p:xfrm>
        <a:graphic>
          <a:graphicData uri="http://schemas.openxmlformats.org/presentationml/2006/ole">
            <mc:AlternateContent xmlns:mc="http://schemas.openxmlformats.org/markup-compatibility/2006">
              <mc:Choice xmlns:v="urn:schemas-microsoft-com:vml" Requires="v">
                <p:oleObj spid="_x0000_s55523" name="Equation" r:id="rId4" imgW="1574640" imgH="711000" progId="Equation.3">
                  <p:embed/>
                </p:oleObj>
              </mc:Choice>
              <mc:Fallback>
                <p:oleObj name="Equation" r:id="rId4" imgW="1574640" imgH="711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5273675"/>
                        <a:ext cx="2833688" cy="127952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5" name="Text Box 6"/>
          <p:cNvSpPr txBox="1">
            <a:spLocks noChangeArrowheads="1"/>
          </p:cNvSpPr>
          <p:nvPr/>
        </p:nvSpPr>
        <p:spPr bwMode="auto">
          <a:xfrm>
            <a:off x="152400" y="3505200"/>
            <a:ext cx="4648200" cy="1015663"/>
          </a:xfrm>
          <a:prstGeom prst="rect">
            <a:avLst/>
          </a:prstGeom>
          <a:noFill/>
          <a:ln w="9525">
            <a:noFill/>
            <a:miter lim="800000"/>
            <a:headEnd/>
            <a:tailEnd/>
          </a:ln>
          <a:effectLst/>
        </p:spPr>
        <p:txBody>
          <a:bodyPr wrap="square">
            <a:spAutoFit/>
          </a:bodyPr>
          <a:lstStyle/>
          <a:p>
            <a:pPr algn="just">
              <a:lnSpc>
                <a:spcPts val="2400"/>
              </a:lnSpc>
              <a:spcBef>
                <a:spcPts val="1200"/>
              </a:spcBef>
              <a:buFontTx/>
              <a:buChar char="-"/>
            </a:pPr>
            <a:r>
              <a:rPr lang="en-US" altLang="zh-TW" dirty="0" smtClean="0">
                <a:solidFill>
                  <a:srgbClr val="002060"/>
                </a:solidFill>
                <a:latin typeface="Arial Unicode MS" pitchFamily="34" charset="-128"/>
                <a:ea typeface="Arial Unicode MS" pitchFamily="34" charset="-128"/>
                <a:cs typeface="Arial Unicode MS" pitchFamily="34" charset="-128"/>
              </a:rPr>
              <a:t> </a:t>
            </a:r>
            <a:r>
              <a:rPr lang="en-US" altLang="zh-TW" b="1" i="1" dirty="0" smtClean="0">
                <a:solidFill>
                  <a:srgbClr val="002060"/>
                </a:solidFill>
                <a:latin typeface="Times New Roman" pitchFamily="18" charset="0"/>
                <a:ea typeface="Arial Unicode MS" pitchFamily="34" charset="-128"/>
                <a:cs typeface="Times New Roman" pitchFamily="18" charset="0"/>
              </a:rPr>
              <a:t>T</a:t>
            </a:r>
            <a:r>
              <a:rPr lang="en-US" altLang="zh-TW" b="1" baseline="-25000" dirty="0" smtClean="0">
                <a:solidFill>
                  <a:srgbClr val="002060"/>
                </a:solidFill>
                <a:latin typeface="Times New Roman" pitchFamily="18" charset="0"/>
                <a:ea typeface="Arial Unicode MS" pitchFamily="34" charset="-128"/>
                <a:cs typeface="Times New Roman" pitchFamily="18" charset="0"/>
              </a:rPr>
              <a:t>2 </a:t>
            </a:r>
            <a:r>
              <a:rPr lang="en-US" altLang="zh-TW" dirty="0" smtClean="0">
                <a:solidFill>
                  <a:srgbClr val="002060"/>
                </a:solidFill>
                <a:latin typeface="Arial Unicode MS" pitchFamily="34" charset="-128"/>
                <a:ea typeface="Arial Unicode MS" pitchFamily="34" charset="-128"/>
                <a:cs typeface="Arial Unicode MS" pitchFamily="34" charset="-128"/>
              </a:rPr>
              <a:t>and </a:t>
            </a:r>
            <a:r>
              <a:rPr lang="en-US" altLang="zh-TW" b="1" i="1" dirty="0" smtClean="0">
                <a:solidFill>
                  <a:srgbClr val="002060"/>
                </a:solidFill>
                <a:latin typeface="Times New Roman" pitchFamily="18" charset="0"/>
                <a:ea typeface="Arial Unicode MS" pitchFamily="34" charset="-128"/>
                <a:cs typeface="Times New Roman" pitchFamily="18" charset="0"/>
              </a:rPr>
              <a:t>T</a:t>
            </a:r>
            <a:r>
              <a:rPr lang="en-US" altLang="zh-TW" b="1" baseline="-25000" dirty="0" smtClean="0">
                <a:solidFill>
                  <a:srgbClr val="002060"/>
                </a:solidFill>
                <a:latin typeface="Times New Roman" pitchFamily="18" charset="0"/>
                <a:ea typeface="Arial Unicode MS" pitchFamily="34" charset="-128"/>
                <a:cs typeface="Times New Roman" pitchFamily="18" charset="0"/>
              </a:rPr>
              <a:t>3</a:t>
            </a:r>
            <a:r>
              <a:rPr lang="en-US" altLang="zh-TW" dirty="0" smtClean="0">
                <a:solidFill>
                  <a:srgbClr val="002060"/>
                </a:solidFill>
                <a:latin typeface="Arial Unicode MS" pitchFamily="34" charset="-128"/>
                <a:ea typeface="Arial Unicode MS" pitchFamily="34" charset="-128"/>
                <a:cs typeface="Arial Unicode MS" pitchFamily="34" charset="-128"/>
              </a:rPr>
              <a:t>, forces applied on planes </a:t>
            </a:r>
            <a:r>
              <a:rPr lang="en-US" altLang="zh-TW" i="1" dirty="0" smtClean="0">
                <a:solidFill>
                  <a:srgbClr val="002060"/>
                </a:solidFill>
                <a:latin typeface="Times New Roman" pitchFamily="18" charset="0"/>
                <a:ea typeface="Arial Unicode MS" pitchFamily="34" charset="-128"/>
                <a:cs typeface="Times New Roman" pitchFamily="18" charset="0"/>
              </a:rPr>
              <a:t>x</a:t>
            </a:r>
            <a:r>
              <a:rPr lang="en-US" altLang="zh-TW" baseline="-25000" dirty="0" smtClean="0">
                <a:solidFill>
                  <a:srgbClr val="002060"/>
                </a:solidFill>
                <a:latin typeface="Times New Roman" pitchFamily="18" charset="0"/>
                <a:ea typeface="Arial Unicode MS" pitchFamily="34" charset="-128"/>
                <a:cs typeface="Times New Roman" pitchFamily="18" charset="0"/>
              </a:rPr>
              <a:t>1</a:t>
            </a:r>
            <a:r>
              <a:rPr lang="en-US" altLang="zh-TW" i="1" dirty="0" smtClean="0">
                <a:solidFill>
                  <a:srgbClr val="002060"/>
                </a:solidFill>
                <a:latin typeface="Times New Roman" pitchFamily="18" charset="0"/>
                <a:ea typeface="Arial Unicode MS" pitchFamily="34" charset="-128"/>
                <a:cs typeface="Times New Roman" pitchFamily="18" charset="0"/>
              </a:rPr>
              <a:t>x</a:t>
            </a:r>
            <a:r>
              <a:rPr lang="en-US" altLang="zh-TW" baseline="-25000" dirty="0" smtClean="0">
                <a:solidFill>
                  <a:srgbClr val="002060"/>
                </a:solidFill>
                <a:latin typeface="Times New Roman" pitchFamily="18" charset="0"/>
                <a:ea typeface="Arial Unicode MS" pitchFamily="34" charset="-128"/>
                <a:cs typeface="Times New Roman" pitchFamily="18" charset="0"/>
              </a:rPr>
              <a:t>3</a:t>
            </a:r>
            <a:r>
              <a:rPr lang="en-US" altLang="zh-TW" dirty="0" smtClean="0">
                <a:solidFill>
                  <a:srgbClr val="002060"/>
                </a:solidFill>
                <a:latin typeface="Arial Unicode MS" pitchFamily="34" charset="-128"/>
                <a:ea typeface="Arial Unicode MS" pitchFamily="34" charset="-128"/>
                <a:cs typeface="Arial Unicode MS" pitchFamily="34" charset="-128"/>
              </a:rPr>
              <a:t> and (normal to direction </a:t>
            </a:r>
            <a:r>
              <a:rPr lang="en-US" altLang="zh-TW" i="1" dirty="0" smtClean="0">
                <a:solidFill>
                  <a:srgbClr val="002060"/>
                </a:solidFill>
                <a:latin typeface="Times New Roman" pitchFamily="18" charset="0"/>
                <a:ea typeface="Arial Unicode MS" pitchFamily="34" charset="-128"/>
                <a:cs typeface="Times New Roman" pitchFamily="18" charset="0"/>
              </a:rPr>
              <a:t>x</a:t>
            </a:r>
            <a:r>
              <a:rPr lang="en-US" altLang="zh-TW" baseline="-25000" dirty="0" smtClean="0">
                <a:solidFill>
                  <a:srgbClr val="002060"/>
                </a:solidFill>
                <a:latin typeface="Times New Roman" pitchFamily="18" charset="0"/>
                <a:ea typeface="Arial Unicode MS" pitchFamily="34" charset="-128"/>
                <a:cs typeface="Times New Roman" pitchFamily="18" charset="0"/>
              </a:rPr>
              <a:t>2</a:t>
            </a:r>
            <a:r>
              <a:rPr lang="en-US" altLang="zh-TW" dirty="0" smtClean="0">
                <a:solidFill>
                  <a:srgbClr val="002060"/>
                </a:solidFill>
                <a:latin typeface="Arial Unicode MS" pitchFamily="34" charset="-128"/>
                <a:ea typeface="Arial Unicode MS" pitchFamily="34" charset="-128"/>
                <a:cs typeface="Arial Unicode MS" pitchFamily="34" charset="-128"/>
              </a:rPr>
              <a:t>) and </a:t>
            </a:r>
            <a:r>
              <a:rPr lang="en-US" altLang="zh-TW" i="1" dirty="0" smtClean="0">
                <a:solidFill>
                  <a:srgbClr val="002060"/>
                </a:solidFill>
                <a:latin typeface="Times New Roman" pitchFamily="18" charset="0"/>
                <a:ea typeface="Arial Unicode MS" pitchFamily="34" charset="-128"/>
                <a:cs typeface="Times New Roman" pitchFamily="18" charset="0"/>
              </a:rPr>
              <a:t>x</a:t>
            </a:r>
            <a:r>
              <a:rPr lang="en-US" altLang="zh-TW" baseline="-25000" dirty="0" smtClean="0">
                <a:solidFill>
                  <a:srgbClr val="002060"/>
                </a:solidFill>
                <a:latin typeface="Times New Roman" pitchFamily="18" charset="0"/>
                <a:ea typeface="Arial Unicode MS" pitchFamily="34" charset="-128"/>
                <a:cs typeface="Times New Roman" pitchFamily="18" charset="0"/>
              </a:rPr>
              <a:t>1</a:t>
            </a:r>
            <a:r>
              <a:rPr lang="en-US" altLang="zh-TW" i="1" dirty="0" smtClean="0">
                <a:solidFill>
                  <a:srgbClr val="002060"/>
                </a:solidFill>
                <a:latin typeface="Times New Roman" pitchFamily="18" charset="0"/>
                <a:ea typeface="Arial Unicode MS" pitchFamily="34" charset="-128"/>
                <a:cs typeface="Times New Roman" pitchFamily="18" charset="0"/>
              </a:rPr>
              <a:t>x</a:t>
            </a:r>
            <a:r>
              <a:rPr lang="en-US" altLang="zh-TW" baseline="-25000" dirty="0" smtClean="0">
                <a:solidFill>
                  <a:srgbClr val="002060"/>
                </a:solidFill>
                <a:latin typeface="Times New Roman" pitchFamily="18" charset="0"/>
                <a:ea typeface="Arial Unicode MS" pitchFamily="34" charset="-128"/>
                <a:cs typeface="Times New Roman" pitchFamily="18" charset="0"/>
              </a:rPr>
              <a:t>2</a:t>
            </a:r>
            <a:r>
              <a:rPr lang="en-US" altLang="zh-TW" dirty="0" smtClean="0">
                <a:solidFill>
                  <a:srgbClr val="002060"/>
                </a:solidFill>
                <a:latin typeface="Arial Unicode MS" pitchFamily="34" charset="-128"/>
                <a:ea typeface="Arial Unicode MS" pitchFamily="34" charset="-128"/>
                <a:cs typeface="Arial Unicode MS" pitchFamily="34" charset="-128"/>
              </a:rPr>
              <a:t> and (normal to direction </a:t>
            </a:r>
            <a:r>
              <a:rPr lang="en-US" altLang="zh-TW" i="1" dirty="0" smtClean="0">
                <a:solidFill>
                  <a:srgbClr val="002060"/>
                </a:solidFill>
                <a:latin typeface="Times New Roman" pitchFamily="18" charset="0"/>
                <a:ea typeface="Arial Unicode MS" pitchFamily="34" charset="-128"/>
                <a:cs typeface="Times New Roman" pitchFamily="18" charset="0"/>
              </a:rPr>
              <a:t>x</a:t>
            </a:r>
            <a:r>
              <a:rPr lang="en-US" altLang="zh-TW" baseline="-25000" dirty="0" smtClean="0">
                <a:solidFill>
                  <a:srgbClr val="002060"/>
                </a:solidFill>
                <a:latin typeface="Times New Roman" pitchFamily="18" charset="0"/>
                <a:ea typeface="Arial Unicode MS" pitchFamily="34" charset="-128"/>
                <a:cs typeface="Times New Roman" pitchFamily="18" charset="0"/>
              </a:rPr>
              <a:t>3</a:t>
            </a:r>
            <a:r>
              <a:rPr lang="en-US" altLang="zh-TW" dirty="0" smtClean="0">
                <a:solidFill>
                  <a:srgbClr val="002060"/>
                </a:solidFill>
                <a:latin typeface="Times New Roman" pitchFamily="18" charset="0"/>
                <a:ea typeface="Arial Unicode MS" pitchFamily="34" charset="-128"/>
                <a:cs typeface="Times New Roman" pitchFamily="18" charset="0"/>
              </a:rPr>
              <a:t> :</a:t>
            </a:r>
          </a:p>
        </p:txBody>
      </p:sp>
      <p:graphicFrame>
        <p:nvGraphicFramePr>
          <p:cNvPr id="23558" name="Object 6"/>
          <p:cNvGraphicFramePr>
            <a:graphicFrameLocks noChangeAspect="1"/>
          </p:cNvGraphicFramePr>
          <p:nvPr>
            <p:extLst>
              <p:ext uri="{D42A27DB-BD31-4B8C-83A1-F6EECF244321}">
                <p14:modId xmlns:p14="http://schemas.microsoft.com/office/powerpoint/2010/main" val="2381954736"/>
              </p:ext>
            </p:extLst>
          </p:nvPr>
        </p:nvGraphicFramePr>
        <p:xfrm>
          <a:off x="762000" y="4572000"/>
          <a:ext cx="2101850" cy="822325"/>
        </p:xfrm>
        <a:graphic>
          <a:graphicData uri="http://schemas.openxmlformats.org/presentationml/2006/ole">
            <mc:AlternateContent xmlns:mc="http://schemas.openxmlformats.org/markup-compatibility/2006">
              <mc:Choice xmlns:v="urn:schemas-microsoft-com:vml" Requires="v">
                <p:oleObj spid="_x0000_s55524" name="Equation" r:id="rId6" imgW="1168200" imgH="457200" progId="Equation.3">
                  <p:embed/>
                </p:oleObj>
              </mc:Choice>
              <mc:Fallback>
                <p:oleObj name="Equation" r:id="rId6" imgW="116820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572000"/>
                        <a:ext cx="2101850" cy="822325"/>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graphicFrame>
        <p:nvGraphicFramePr>
          <p:cNvPr id="23559" name="Object 7"/>
          <p:cNvGraphicFramePr>
            <a:graphicFrameLocks noChangeAspect="1"/>
          </p:cNvGraphicFramePr>
          <p:nvPr>
            <p:extLst>
              <p:ext uri="{D42A27DB-BD31-4B8C-83A1-F6EECF244321}">
                <p14:modId xmlns:p14="http://schemas.microsoft.com/office/powerpoint/2010/main" val="3112515832"/>
              </p:ext>
            </p:extLst>
          </p:nvPr>
        </p:nvGraphicFramePr>
        <p:xfrm>
          <a:off x="762000" y="2787650"/>
          <a:ext cx="2038350" cy="412750"/>
        </p:xfrm>
        <a:graphic>
          <a:graphicData uri="http://schemas.openxmlformats.org/presentationml/2006/ole">
            <mc:AlternateContent xmlns:mc="http://schemas.openxmlformats.org/markup-compatibility/2006">
              <mc:Choice xmlns:v="urn:schemas-microsoft-com:vml" Requires="v">
                <p:oleObj spid="_x0000_s55525" name="Equation" r:id="rId8" imgW="1130040" imgH="228600" progId="Equation.3">
                  <p:embed/>
                </p:oleObj>
              </mc:Choice>
              <mc:Fallback>
                <p:oleObj name="Equation" r:id="rId8" imgW="113004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2787650"/>
                        <a:ext cx="2038350" cy="41275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Tree>
    <p:extLst>
      <p:ext uri="{BB962C8B-B14F-4D97-AF65-F5344CB8AC3E}">
        <p14:creationId xmlns:p14="http://schemas.microsoft.com/office/powerpoint/2010/main" val="27383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4"/>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6"/>
          <p:cNvSpPr>
            <a:spLocks noGrp="1"/>
          </p:cNvSpPr>
          <p:nvPr>
            <p:ph type="title"/>
          </p:nvPr>
        </p:nvSpPr>
        <p:spPr>
          <a:xfrm>
            <a:off x="179512" y="142828"/>
            <a:ext cx="8929718" cy="489790"/>
          </a:xfrm>
        </p:spPr>
        <p:txBody>
          <a:bodyPr>
            <a:noAutofit/>
          </a:bodyPr>
          <a:lstStyle/>
          <a:p>
            <a:pPr algn="just"/>
            <a:r>
              <a:rPr lang="fr-CH" sz="3600" spc="-70" dirty="0" err="1" smtClean="0">
                <a:solidFill>
                  <a:schemeClr val="bg1"/>
                </a:solidFill>
                <a:cs typeface="Arial" pitchFamily="34" charset="0"/>
              </a:rPr>
              <a:t>Entrainment</a:t>
            </a:r>
            <a:r>
              <a:rPr lang="fr-CH" sz="3600" spc="-70" dirty="0" smtClean="0">
                <a:solidFill>
                  <a:schemeClr val="bg1"/>
                </a:solidFill>
                <a:cs typeface="Arial" pitchFamily="34" charset="0"/>
              </a:rPr>
              <a:t> of </a:t>
            </a:r>
            <a:r>
              <a:rPr lang="fr-CH" sz="3600" spc="-70" dirty="0" err="1" smtClean="0">
                <a:solidFill>
                  <a:schemeClr val="bg1"/>
                </a:solidFill>
                <a:cs typeface="Arial" pitchFamily="34" charset="0"/>
              </a:rPr>
              <a:t>recycled</a:t>
            </a:r>
            <a:r>
              <a:rPr lang="fr-CH" sz="3600" spc="-70" dirty="0" smtClean="0">
                <a:solidFill>
                  <a:schemeClr val="bg1"/>
                </a:solidFill>
                <a:cs typeface="Arial" pitchFamily="34" charset="0"/>
              </a:rPr>
              <a:t> and primordial </a:t>
            </a:r>
            <a:r>
              <a:rPr lang="fr-CH" sz="3600" spc="-70" dirty="0" err="1" smtClean="0">
                <a:solidFill>
                  <a:schemeClr val="bg1"/>
                </a:solidFill>
                <a:cs typeface="Arial" pitchFamily="34" charset="0"/>
              </a:rPr>
              <a:t>materials</a:t>
            </a:r>
            <a:r>
              <a:rPr lang="fr-CH" sz="3600" spc="-50" dirty="0" smtClean="0">
                <a:solidFill>
                  <a:schemeClr val="bg1"/>
                </a:solidFill>
                <a:cs typeface="Arial" pitchFamily="34" charset="0"/>
              </a:rPr>
              <a:t> </a:t>
            </a:r>
            <a:endParaRPr lang="fr-CH" sz="3200" i="1" spc="-50" dirty="0">
              <a:solidFill>
                <a:schemeClr val="bg1"/>
              </a:solidFill>
              <a:cs typeface="Arial" pitchFamily="34" charset="0"/>
            </a:endParaRPr>
          </a:p>
        </p:txBody>
      </p:sp>
      <p:pic>
        <p:nvPicPr>
          <p:cNvPr id="5" name="Picture 4" descr="Li-et-al_Fig1.jpg"/>
          <p:cNvPicPr>
            <a:picLocks noChangeAspect="1"/>
          </p:cNvPicPr>
          <p:nvPr/>
        </p:nvPicPr>
        <p:blipFill>
          <a:blip r:embed="rId2" cstate="print"/>
          <a:stretch>
            <a:fillRect/>
          </a:stretch>
        </p:blipFill>
        <p:spPr>
          <a:xfrm>
            <a:off x="827584" y="2637272"/>
            <a:ext cx="7429027" cy="3240000"/>
          </a:xfrm>
          <a:prstGeom prst="rect">
            <a:avLst/>
          </a:prstGeom>
        </p:spPr>
      </p:pic>
      <p:sp>
        <p:nvSpPr>
          <p:cNvPr id="6" name="Rectangle 6"/>
          <p:cNvSpPr>
            <a:spLocks noChangeArrowheads="1"/>
          </p:cNvSpPr>
          <p:nvPr/>
        </p:nvSpPr>
        <p:spPr bwMode="auto">
          <a:xfrm>
            <a:off x="6825430" y="5467070"/>
            <a:ext cx="1418978" cy="338554"/>
          </a:xfrm>
          <a:prstGeom prst="rect">
            <a:avLst/>
          </a:prstGeom>
          <a:noFill/>
          <a:ln w="9525">
            <a:noFill/>
            <a:miter lim="800000"/>
            <a:headEnd/>
            <a:tailEnd/>
          </a:ln>
        </p:spPr>
        <p:txBody>
          <a:bodyPr wrap="none">
            <a:spAutoFit/>
          </a:bodyPr>
          <a:lstStyle/>
          <a:p>
            <a:r>
              <a:rPr lang="en-US" sz="1600" i="1" dirty="0" smtClean="0">
                <a:solidFill>
                  <a:schemeClr val="bg1"/>
                </a:solidFill>
                <a:cs typeface="Times New Roman" pitchFamily="18" charset="0"/>
              </a:rPr>
              <a:t>Li et al. (2014)</a:t>
            </a:r>
            <a:endParaRPr lang="en-US" sz="1600" dirty="0">
              <a:solidFill>
                <a:schemeClr val="bg1"/>
              </a:solidFill>
              <a:cs typeface="Times New Roman" pitchFamily="18" charset="0"/>
            </a:endParaRPr>
          </a:p>
        </p:txBody>
      </p:sp>
      <p:sp>
        <p:nvSpPr>
          <p:cNvPr id="8" name="Rectangle 6"/>
          <p:cNvSpPr>
            <a:spLocks noChangeArrowheads="1"/>
          </p:cNvSpPr>
          <p:nvPr/>
        </p:nvSpPr>
        <p:spPr bwMode="auto">
          <a:xfrm>
            <a:off x="216024" y="836712"/>
            <a:ext cx="8748464" cy="1692771"/>
          </a:xfrm>
          <a:prstGeom prst="rect">
            <a:avLst/>
          </a:prstGeom>
          <a:noFill/>
          <a:ln w="9525">
            <a:noFill/>
            <a:miter lim="800000"/>
            <a:headEnd/>
            <a:tailEnd/>
          </a:ln>
        </p:spPr>
        <p:txBody>
          <a:bodyPr wrap="square">
            <a:spAutoFit/>
          </a:bodyPr>
          <a:lstStyle/>
          <a:p>
            <a:pPr algn="just"/>
            <a:r>
              <a:rPr lang="en-GB" sz="1200" dirty="0" smtClean="0">
                <a:latin typeface="Wingdings" pitchFamily="2" charset="2"/>
              </a:rPr>
              <a:t>l</a:t>
            </a:r>
            <a:r>
              <a:rPr lang="en-GB" sz="1800" dirty="0" smtClean="0">
                <a:solidFill>
                  <a:srgbClr val="002060"/>
                </a:solidFill>
                <a:latin typeface="Arial" charset="0"/>
              </a:rPr>
              <a:t> Li et al. (2014) : models of thermo-chemical convection with both recycled (MORB) and primordial material :</a:t>
            </a:r>
          </a:p>
          <a:p>
            <a:pPr algn="just">
              <a:spcBef>
                <a:spcPts val="1200"/>
              </a:spcBef>
            </a:pPr>
            <a:r>
              <a:rPr lang="en-GB" sz="1600" dirty="0" smtClean="0">
                <a:solidFill>
                  <a:srgbClr val="002060"/>
                </a:solidFill>
                <a:latin typeface="Arial" charset="0"/>
              </a:rPr>
              <a:t>- Recycled material is partially incorporated in </a:t>
            </a:r>
            <a:r>
              <a:rPr lang="en-GB" altLang="zh-TW" sz="1600" dirty="0" smtClean="0">
                <a:solidFill>
                  <a:srgbClr val="002060"/>
                </a:solidFill>
                <a:latin typeface="Arial" charset="0"/>
              </a:rPr>
              <a:t>primordial reservoirs, and partially re-entrained upwards.</a:t>
            </a:r>
            <a:endParaRPr lang="en-GB" sz="1600" i="1" dirty="0" smtClean="0">
              <a:solidFill>
                <a:srgbClr val="002060"/>
              </a:solidFill>
              <a:latin typeface="Arial" charset="0"/>
            </a:endParaRPr>
          </a:p>
          <a:p>
            <a:pPr algn="just">
              <a:spcBef>
                <a:spcPts val="1200"/>
              </a:spcBef>
            </a:pPr>
            <a:r>
              <a:rPr lang="en-GB" sz="1600" dirty="0" smtClean="0">
                <a:solidFill>
                  <a:srgbClr val="002060"/>
                </a:solidFill>
                <a:latin typeface="Arial" charset="0"/>
              </a:rPr>
              <a:t>- Plumes at top of primordial reservoirs entrain both primordial and recycled material</a:t>
            </a:r>
            <a:r>
              <a:rPr lang="en-GB" sz="1600" i="1" dirty="0" smtClean="0">
                <a:solidFill>
                  <a:srgbClr val="002060"/>
                </a:solidFill>
                <a:latin typeface="Arial" pitchFamily="34" charset="0"/>
                <a:cs typeface="Arial" pitchFamily="34" charset="0"/>
              </a:rPr>
              <a:t>.</a:t>
            </a:r>
          </a:p>
        </p:txBody>
      </p:sp>
      <p:sp>
        <p:nvSpPr>
          <p:cNvPr id="9" name="Rectangle 8"/>
          <p:cNvSpPr>
            <a:spLocks noChangeArrowheads="1"/>
          </p:cNvSpPr>
          <p:nvPr/>
        </p:nvSpPr>
        <p:spPr bwMode="auto">
          <a:xfrm>
            <a:off x="539552" y="6021288"/>
            <a:ext cx="8280920" cy="400110"/>
          </a:xfrm>
          <a:prstGeom prst="rect">
            <a:avLst/>
          </a:prstGeom>
          <a:noFill/>
          <a:ln w="9525">
            <a:noFill/>
            <a:miter lim="800000"/>
            <a:headEnd/>
            <a:tailEnd/>
          </a:ln>
        </p:spPr>
        <p:txBody>
          <a:bodyPr wrap="square">
            <a:spAutoFit/>
          </a:bodyPr>
          <a:lstStyle/>
          <a:p>
            <a:pPr algn="ctr"/>
            <a:r>
              <a:rPr lang="en-GB" sz="2000" dirty="0" smtClean="0">
                <a:solidFill>
                  <a:srgbClr val="C00000"/>
                </a:solidFill>
                <a:latin typeface="Arial" charset="0"/>
              </a:rPr>
              <a:t>Qualitatively explain the large dispersion of helium isotopic ratio in OIB</a:t>
            </a:r>
            <a:endParaRPr lang="en-GB" sz="2000" dirty="0" smtClean="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6472298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L10_sun-structure.gif"/>
          <p:cNvPicPr>
            <a:picLocks noChangeAspect="1"/>
          </p:cNvPicPr>
          <p:nvPr/>
        </p:nvPicPr>
        <p:blipFill>
          <a:blip r:embed="rId2" cstate="print"/>
          <a:stretch>
            <a:fillRect/>
          </a:stretch>
        </p:blipFill>
        <p:spPr>
          <a:xfrm>
            <a:off x="1835696" y="1916832"/>
            <a:ext cx="5390758" cy="3849325"/>
          </a:xfrm>
          <a:prstGeom prst="rect">
            <a:avLst/>
          </a:prstGeom>
          <a:effectLst>
            <a:outerShdw blurRad="50800" dist="63500" dir="2700000" algn="tl" rotWithShape="0">
              <a:prstClr val="black">
                <a:alpha val="40000"/>
              </a:prstClr>
            </a:outerShdw>
          </a:effectLst>
        </p:spPr>
      </p:pic>
      <p:sp>
        <p:nvSpPr>
          <p:cNvPr id="5" name="Title 6"/>
          <p:cNvSpPr>
            <a:spLocks noGrp="1"/>
          </p:cNvSpPr>
          <p:nvPr>
            <p:ph type="title"/>
          </p:nvPr>
        </p:nvSpPr>
        <p:spPr>
          <a:xfrm>
            <a:off x="1143000" y="357172"/>
            <a:ext cx="6781800" cy="633428"/>
          </a:xfrm>
        </p:spPr>
        <p:txBody>
          <a:bodyPr>
            <a:noAutofit/>
          </a:bodyPr>
          <a:lstStyle/>
          <a:p>
            <a:r>
              <a:rPr lang="en-US" sz="3600" kern="1200" dirty="0" smtClean="0">
                <a:solidFill>
                  <a:srgbClr val="C00000"/>
                </a:solidFill>
                <a:latin typeface="Arial" panose="020B0604020202020204" pitchFamily="34" charset="0"/>
                <a:cs typeface="Arial" panose="020B0604020202020204" pitchFamily="34" charset="0"/>
              </a:rPr>
              <a:t>Convection elsewhere</a:t>
            </a:r>
            <a:endParaRPr lang="fr-CH"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84146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12"/>
          <p:cNvSpPr>
            <a:spLocks noGrp="1"/>
          </p:cNvSpPr>
          <p:nvPr>
            <p:ph type="title"/>
          </p:nvPr>
        </p:nvSpPr>
        <p:spPr>
          <a:xfrm>
            <a:off x="142844" y="142852"/>
            <a:ext cx="7715304" cy="489790"/>
          </a:xfrm>
        </p:spPr>
        <p:txBody>
          <a:bodyPr>
            <a:noAutofit/>
          </a:bodyPr>
          <a:lstStyle/>
          <a:p>
            <a:pPr algn="just"/>
            <a:r>
              <a:rPr lang="fr-CH" sz="3600" dirty="0" err="1" smtClean="0">
                <a:solidFill>
                  <a:schemeClr val="bg1"/>
                </a:solidFill>
              </a:rPr>
              <a:t>Oceans</a:t>
            </a:r>
            <a:endParaRPr lang="fr-CH" sz="3600" dirty="0">
              <a:solidFill>
                <a:schemeClr val="bg1"/>
              </a:solidFill>
            </a:endParaRPr>
          </a:p>
        </p:txBody>
      </p:sp>
      <p:sp>
        <p:nvSpPr>
          <p:cNvPr id="6" name="Text Box 6"/>
          <p:cNvSpPr txBox="1">
            <a:spLocks noChangeArrowheads="1"/>
          </p:cNvSpPr>
          <p:nvPr/>
        </p:nvSpPr>
        <p:spPr bwMode="auto">
          <a:xfrm>
            <a:off x="323528" y="1012666"/>
            <a:ext cx="7776864" cy="707886"/>
          </a:xfrm>
          <a:prstGeom prst="rect">
            <a:avLst/>
          </a:prstGeom>
          <a:noFill/>
          <a:ln w="9525">
            <a:noFill/>
            <a:miter lim="800000"/>
            <a:headEnd/>
            <a:tailEnd/>
          </a:ln>
          <a:effectLst/>
        </p:spPr>
        <p:txBody>
          <a:bodyPr wrap="square">
            <a:spAutoFit/>
          </a:bodyPr>
          <a:lstStyle/>
          <a:p>
            <a:pPr algn="just">
              <a:spcBef>
                <a:spcPts val="600"/>
              </a:spcBef>
            </a:pPr>
            <a:r>
              <a:rPr lang="en-US" sz="2000" dirty="0" smtClean="0">
                <a:solidFill>
                  <a:srgbClr val="002060"/>
                </a:solidFill>
                <a:latin typeface="Arial" charset="0"/>
              </a:rPr>
              <a:t>Thermohaline circulation (variations of temperature and salt concentration).</a:t>
            </a:r>
          </a:p>
        </p:txBody>
      </p:sp>
      <p:pic>
        <p:nvPicPr>
          <p:cNvPr id="7" name="Picture 6" descr="ocean_circulation_2.gif"/>
          <p:cNvPicPr>
            <a:picLocks noChangeAspect="1"/>
          </p:cNvPicPr>
          <p:nvPr/>
        </p:nvPicPr>
        <p:blipFill>
          <a:blip r:embed="rId2" cstate="print"/>
          <a:stretch>
            <a:fillRect/>
          </a:stretch>
        </p:blipFill>
        <p:spPr>
          <a:xfrm>
            <a:off x="997784" y="1860104"/>
            <a:ext cx="7102608" cy="4464496"/>
          </a:xfrm>
          <a:prstGeom prst="rect">
            <a:avLst/>
          </a:prstGeom>
        </p:spPr>
      </p:pic>
    </p:spTree>
    <p:extLst>
      <p:ext uri="{BB962C8B-B14F-4D97-AF65-F5344CB8AC3E}">
        <p14:creationId xmlns:p14="http://schemas.microsoft.com/office/powerpoint/2010/main" val="176512171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12"/>
          <p:cNvSpPr>
            <a:spLocks noGrp="1"/>
          </p:cNvSpPr>
          <p:nvPr>
            <p:ph type="title"/>
          </p:nvPr>
        </p:nvSpPr>
        <p:spPr>
          <a:xfrm>
            <a:off x="142844" y="142852"/>
            <a:ext cx="7715304" cy="489790"/>
          </a:xfrm>
        </p:spPr>
        <p:txBody>
          <a:bodyPr>
            <a:noAutofit/>
          </a:bodyPr>
          <a:lstStyle/>
          <a:p>
            <a:pPr algn="just"/>
            <a:r>
              <a:rPr lang="fr-CH" sz="3600" dirty="0" smtClean="0">
                <a:solidFill>
                  <a:schemeClr val="bg1"/>
                </a:solidFill>
              </a:rPr>
              <a:t>The </a:t>
            </a:r>
            <a:r>
              <a:rPr lang="fr-CH" sz="3600" dirty="0" err="1" smtClean="0">
                <a:solidFill>
                  <a:schemeClr val="bg1"/>
                </a:solidFill>
              </a:rPr>
              <a:t>Earth’s</a:t>
            </a:r>
            <a:r>
              <a:rPr lang="fr-CH" sz="3600" dirty="0" smtClean="0">
                <a:solidFill>
                  <a:schemeClr val="bg1"/>
                </a:solidFill>
              </a:rPr>
              <a:t> </a:t>
            </a:r>
            <a:r>
              <a:rPr lang="fr-CH" sz="3600" dirty="0" err="1" smtClean="0">
                <a:solidFill>
                  <a:schemeClr val="bg1"/>
                </a:solidFill>
              </a:rPr>
              <a:t>outer</a:t>
            </a:r>
            <a:r>
              <a:rPr lang="fr-CH" sz="3600" dirty="0" smtClean="0">
                <a:solidFill>
                  <a:schemeClr val="bg1"/>
                </a:solidFill>
              </a:rPr>
              <a:t> </a:t>
            </a:r>
            <a:r>
              <a:rPr lang="fr-CH" sz="3600" dirty="0" err="1" smtClean="0">
                <a:solidFill>
                  <a:schemeClr val="bg1"/>
                </a:solidFill>
              </a:rPr>
              <a:t>core</a:t>
            </a:r>
            <a:endParaRPr lang="fr-CH" sz="3600" dirty="0">
              <a:solidFill>
                <a:schemeClr val="bg1"/>
              </a:solidFill>
            </a:endParaRPr>
          </a:p>
        </p:txBody>
      </p:sp>
      <p:pic>
        <p:nvPicPr>
          <p:cNvPr id="8" name="Picture 1027"/>
          <p:cNvPicPr>
            <a:picLocks noChangeAspect="1" noChangeArrowheads="1"/>
          </p:cNvPicPr>
          <p:nvPr/>
        </p:nvPicPr>
        <p:blipFill>
          <a:blip r:embed="rId2" cstate="print"/>
          <a:srcRect/>
          <a:stretch>
            <a:fillRect/>
          </a:stretch>
        </p:blipFill>
        <p:spPr bwMode="auto">
          <a:xfrm>
            <a:off x="323528" y="3429000"/>
            <a:ext cx="2494327" cy="2932948"/>
          </a:xfrm>
          <a:prstGeom prst="rect">
            <a:avLst/>
          </a:prstGeom>
          <a:noFill/>
          <a:ln w="9525">
            <a:noFill/>
            <a:miter lim="800000"/>
            <a:headEnd/>
            <a:tailEnd/>
          </a:ln>
        </p:spPr>
      </p:pic>
      <p:pic>
        <p:nvPicPr>
          <p:cNvPr id="9" name="Picture 8" descr="convection-du-noyau-fig01.gif"/>
          <p:cNvPicPr>
            <a:picLocks noChangeAspect="1"/>
          </p:cNvPicPr>
          <p:nvPr/>
        </p:nvPicPr>
        <p:blipFill>
          <a:blip r:embed="rId3" cstate="print"/>
          <a:stretch>
            <a:fillRect/>
          </a:stretch>
        </p:blipFill>
        <p:spPr>
          <a:xfrm>
            <a:off x="5724128" y="831431"/>
            <a:ext cx="3168352" cy="3173633"/>
          </a:xfrm>
          <a:prstGeom prst="rect">
            <a:avLst/>
          </a:prstGeom>
        </p:spPr>
      </p:pic>
      <p:sp>
        <p:nvSpPr>
          <p:cNvPr id="10" name="Text Box 6"/>
          <p:cNvSpPr txBox="1">
            <a:spLocks noChangeArrowheads="1"/>
          </p:cNvSpPr>
          <p:nvPr/>
        </p:nvSpPr>
        <p:spPr bwMode="auto">
          <a:xfrm>
            <a:off x="179512" y="908720"/>
            <a:ext cx="5400600" cy="677108"/>
          </a:xfrm>
          <a:prstGeom prst="rect">
            <a:avLst/>
          </a:prstGeom>
          <a:noFill/>
          <a:ln w="9525">
            <a:noFill/>
            <a:miter lim="800000"/>
            <a:headEnd/>
            <a:tailEnd/>
          </a:ln>
          <a:effectLst/>
        </p:spPr>
        <p:txBody>
          <a:bodyPr wrap="square">
            <a:spAutoFit/>
          </a:bodyPr>
          <a:lstStyle/>
          <a:p>
            <a:pPr algn="just">
              <a:spcBef>
                <a:spcPts val="600"/>
              </a:spcBef>
            </a:pPr>
            <a:r>
              <a:rPr lang="en-US" sz="1100" dirty="0" smtClean="0">
                <a:latin typeface="Wingdings" pitchFamily="2" charset="2"/>
              </a:rPr>
              <a:t>l</a:t>
            </a:r>
            <a:r>
              <a:rPr lang="en-US" sz="2000" dirty="0" smtClean="0">
                <a:solidFill>
                  <a:srgbClr val="002060"/>
                </a:solidFill>
                <a:latin typeface="Arial" charset="0"/>
              </a:rPr>
              <a:t> </a:t>
            </a:r>
            <a:r>
              <a:rPr lang="en-US" sz="1800" dirty="0" smtClean="0">
                <a:solidFill>
                  <a:srgbClr val="002060"/>
                </a:solidFill>
                <a:latin typeface="Arial" charset="0"/>
              </a:rPr>
              <a:t>The outer core is made of liquid iron, which is flowing. Flow organize as geostrophic columns.</a:t>
            </a:r>
          </a:p>
        </p:txBody>
      </p:sp>
      <p:sp>
        <p:nvSpPr>
          <p:cNvPr id="11" name="Text Box 6"/>
          <p:cNvSpPr txBox="1">
            <a:spLocks noChangeArrowheads="1"/>
          </p:cNvSpPr>
          <p:nvPr/>
        </p:nvSpPr>
        <p:spPr bwMode="auto">
          <a:xfrm>
            <a:off x="179512" y="1765846"/>
            <a:ext cx="5328592" cy="954107"/>
          </a:xfrm>
          <a:prstGeom prst="rect">
            <a:avLst/>
          </a:prstGeom>
          <a:noFill/>
          <a:ln w="9525">
            <a:noFill/>
            <a:miter lim="800000"/>
            <a:headEnd/>
            <a:tailEnd/>
          </a:ln>
          <a:effectLst/>
        </p:spPr>
        <p:txBody>
          <a:bodyPr wrap="square">
            <a:spAutoFit/>
          </a:bodyPr>
          <a:lstStyle/>
          <a:p>
            <a:pPr algn="just">
              <a:spcBef>
                <a:spcPts val="600"/>
              </a:spcBef>
            </a:pPr>
            <a:r>
              <a:rPr lang="en-US" sz="1100" dirty="0" smtClean="0">
                <a:latin typeface="Wingdings" pitchFamily="2" charset="2"/>
              </a:rPr>
              <a:t>l</a:t>
            </a:r>
            <a:r>
              <a:rPr lang="en-US" sz="2000" dirty="0" smtClean="0">
                <a:solidFill>
                  <a:srgbClr val="002060"/>
                </a:solidFill>
                <a:latin typeface="Arial" charset="0"/>
              </a:rPr>
              <a:t> </a:t>
            </a:r>
            <a:r>
              <a:rPr lang="en-US" sz="1800" dirty="0" smtClean="0">
                <a:solidFill>
                  <a:srgbClr val="002060"/>
                </a:solidFill>
                <a:latin typeface="Arial" charset="0"/>
              </a:rPr>
              <a:t>Flow is influenced by Coriolis and Lorentz forces. It induces currents that induce in turn the Earth’s magnetic field (</a:t>
            </a:r>
            <a:r>
              <a:rPr lang="en-US" sz="1800" dirty="0" err="1" smtClean="0">
                <a:solidFill>
                  <a:srgbClr val="002060"/>
                </a:solidFill>
                <a:latin typeface="Arial" charset="0"/>
              </a:rPr>
              <a:t>geodynamo</a:t>
            </a:r>
            <a:r>
              <a:rPr lang="en-US" sz="1800" dirty="0" smtClean="0">
                <a:solidFill>
                  <a:srgbClr val="002060"/>
                </a:solidFill>
                <a:latin typeface="Arial" charset="0"/>
              </a:rPr>
              <a:t>).</a:t>
            </a:r>
          </a:p>
        </p:txBody>
      </p:sp>
      <p:pic>
        <p:nvPicPr>
          <p:cNvPr id="12" name="Picture 3"/>
          <p:cNvPicPr>
            <a:picLocks noChangeAspect="1" noChangeArrowheads="1"/>
          </p:cNvPicPr>
          <p:nvPr/>
        </p:nvPicPr>
        <p:blipFill>
          <a:blip r:embed="rId4" cstate="print"/>
          <a:srcRect/>
          <a:stretch>
            <a:fillRect/>
          </a:stretch>
        </p:blipFill>
        <p:spPr bwMode="auto">
          <a:xfrm>
            <a:off x="3131840" y="4077072"/>
            <a:ext cx="5796136" cy="2370781"/>
          </a:xfrm>
          <a:prstGeom prst="rect">
            <a:avLst/>
          </a:prstGeom>
          <a:noFill/>
          <a:ln w="9525">
            <a:noFill/>
            <a:miter lim="800000"/>
            <a:headEnd/>
            <a:tailEnd/>
          </a:ln>
        </p:spPr>
      </p:pic>
    </p:spTree>
    <p:extLst>
      <p:ext uri="{BB962C8B-B14F-4D97-AF65-F5344CB8AC3E}">
        <p14:creationId xmlns:p14="http://schemas.microsoft.com/office/powerpoint/2010/main" val="14510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78581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8"/>
          <p:cNvSpPr>
            <a:spLocks noGrp="1"/>
          </p:cNvSpPr>
          <p:nvPr>
            <p:ph type="title"/>
          </p:nvPr>
        </p:nvSpPr>
        <p:spPr>
          <a:xfrm>
            <a:off x="142844" y="142852"/>
            <a:ext cx="8305800" cy="561228"/>
          </a:xfrm>
        </p:spPr>
        <p:txBody>
          <a:bodyPr>
            <a:noAutofit/>
          </a:bodyPr>
          <a:lstStyle/>
          <a:p>
            <a:pPr algn="just"/>
            <a:r>
              <a:rPr lang="en-US" sz="3600" kern="1200" dirty="0" smtClean="0">
                <a:solidFill>
                  <a:schemeClr val="bg1"/>
                </a:solidFill>
                <a:latin typeface="Calibri"/>
              </a:rPr>
              <a:t>Geostrophic flow</a:t>
            </a:r>
            <a:endParaRPr lang="fr-CH" sz="360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44" y="839558"/>
            <a:ext cx="6781800" cy="3682615"/>
          </a:xfrm>
          <a:prstGeom prst="rect">
            <a:avLst/>
          </a:prstGeom>
        </p:spPr>
      </p:pic>
      <p:sp>
        <p:nvSpPr>
          <p:cNvPr id="6" name="Text Box 6"/>
          <p:cNvSpPr txBox="1">
            <a:spLocks noChangeArrowheads="1"/>
          </p:cNvSpPr>
          <p:nvPr/>
        </p:nvSpPr>
        <p:spPr bwMode="auto">
          <a:xfrm>
            <a:off x="304800" y="4648200"/>
            <a:ext cx="8534400" cy="2000548"/>
          </a:xfrm>
          <a:prstGeom prst="rect">
            <a:avLst/>
          </a:prstGeom>
          <a:noFill/>
          <a:ln w="9525">
            <a:noFill/>
            <a:miter lim="800000"/>
            <a:headEnd/>
            <a:tailEnd/>
          </a:ln>
          <a:effectLst/>
        </p:spPr>
        <p:txBody>
          <a:bodyPr wrap="square">
            <a:spAutoFit/>
          </a:bodyPr>
          <a:lstStyle/>
          <a:p>
            <a:pPr algn="just">
              <a:spcBef>
                <a:spcPts val="600"/>
              </a:spcBef>
            </a:pPr>
            <a:r>
              <a:rPr lang="en-US" sz="1100" dirty="0" smtClean="0">
                <a:latin typeface="Wingdings" pitchFamily="2" charset="2"/>
              </a:rPr>
              <a:t>l</a:t>
            </a:r>
            <a:r>
              <a:rPr lang="en-US" sz="2000" dirty="0" smtClean="0">
                <a:solidFill>
                  <a:srgbClr val="002060"/>
                </a:solidFill>
                <a:latin typeface="Arial" charset="0"/>
              </a:rPr>
              <a:t> </a:t>
            </a:r>
            <a:r>
              <a:rPr lang="en-US" sz="1800" dirty="0" smtClean="0">
                <a:solidFill>
                  <a:srgbClr val="002060"/>
                </a:solidFill>
                <a:latin typeface="Arial" charset="0"/>
              </a:rPr>
              <a:t>Geostrophic column are strongest when Coriolis force dominates.</a:t>
            </a:r>
          </a:p>
          <a:p>
            <a:pPr algn="just">
              <a:spcBef>
                <a:spcPts val="600"/>
              </a:spcBef>
            </a:pPr>
            <a:r>
              <a:rPr lang="en-US" sz="1100" dirty="0">
                <a:latin typeface="Wingdings" pitchFamily="2" charset="2"/>
              </a:rPr>
              <a:t>l</a:t>
            </a:r>
            <a:r>
              <a:rPr lang="en-US" sz="2000" dirty="0">
                <a:solidFill>
                  <a:srgbClr val="002060"/>
                </a:solidFill>
                <a:latin typeface="Arial" charset="0"/>
              </a:rPr>
              <a:t> </a:t>
            </a:r>
            <a:r>
              <a:rPr lang="en-US" dirty="0" smtClean="0">
                <a:solidFill>
                  <a:srgbClr val="002060"/>
                </a:solidFill>
                <a:latin typeface="Arial" charset="0"/>
              </a:rPr>
              <a:t>Magnetic field lines are </a:t>
            </a:r>
            <a:r>
              <a:rPr lang="en-US" dirty="0" err="1" smtClean="0">
                <a:solidFill>
                  <a:srgbClr val="002060"/>
                </a:solidFill>
                <a:latin typeface="Arial" charset="0"/>
              </a:rPr>
              <a:t>streyched</a:t>
            </a:r>
            <a:r>
              <a:rPr lang="en-US" dirty="0" smtClean="0">
                <a:solidFill>
                  <a:srgbClr val="002060"/>
                </a:solidFill>
                <a:latin typeface="Arial" charset="0"/>
              </a:rPr>
              <a:t> in the N/S direction, and the dipole is dominant.</a:t>
            </a:r>
            <a:endParaRPr lang="en-US" dirty="0">
              <a:solidFill>
                <a:srgbClr val="002060"/>
              </a:solidFill>
              <a:latin typeface="Arial" charset="0"/>
            </a:endParaRPr>
          </a:p>
          <a:p>
            <a:pPr algn="just">
              <a:spcBef>
                <a:spcPts val="600"/>
              </a:spcBef>
            </a:pPr>
            <a:r>
              <a:rPr lang="en-US" sz="1100" dirty="0">
                <a:latin typeface="Wingdings" pitchFamily="2" charset="2"/>
              </a:rPr>
              <a:t>l</a:t>
            </a:r>
            <a:r>
              <a:rPr lang="en-US" sz="2000" dirty="0">
                <a:solidFill>
                  <a:srgbClr val="002060"/>
                </a:solidFill>
                <a:latin typeface="Arial" charset="0"/>
              </a:rPr>
              <a:t> </a:t>
            </a:r>
            <a:r>
              <a:rPr lang="en-US" dirty="0" smtClean="0">
                <a:solidFill>
                  <a:srgbClr val="002060"/>
                </a:solidFill>
                <a:latin typeface="Arial" charset="0"/>
              </a:rPr>
              <a:t>As Coriolis forces decrease compared to advection, the flow becomes more chaotic, columns are less stable, and field lines are entrained in different directions, which may lead to a magnetic inversion.</a:t>
            </a:r>
            <a:endParaRPr lang="en-US" dirty="0">
              <a:solidFill>
                <a:srgbClr val="002060"/>
              </a:solidFill>
              <a:latin typeface="Arial" charset="0"/>
            </a:endParaRPr>
          </a:p>
        </p:txBody>
      </p:sp>
    </p:spTree>
    <p:extLst>
      <p:ext uri="{BB962C8B-B14F-4D97-AF65-F5344CB8AC3E}">
        <p14:creationId xmlns:p14="http://schemas.microsoft.com/office/powerpoint/2010/main" val="7370437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extBox 4"/>
          <p:cNvSpPr txBox="1">
            <a:spLocks noChangeArrowheads="1"/>
          </p:cNvSpPr>
          <p:nvPr/>
        </p:nvSpPr>
        <p:spPr bwMode="auto">
          <a:xfrm>
            <a:off x="3786182" y="1285860"/>
            <a:ext cx="4664354" cy="923330"/>
          </a:xfrm>
          <a:prstGeom prst="rect">
            <a:avLst/>
          </a:prstGeom>
          <a:noFill/>
          <a:ln w="9525">
            <a:noFill/>
            <a:miter lim="800000"/>
            <a:headEnd/>
            <a:tailEnd/>
          </a:ln>
        </p:spPr>
        <p:txBody>
          <a:bodyPr wrap="none">
            <a:spAutoFit/>
          </a:bodyPr>
          <a:lstStyle/>
          <a:p>
            <a:r>
              <a:rPr lang="en-US" sz="2000" i="1" dirty="0">
                <a:solidFill>
                  <a:srgbClr val="002060"/>
                </a:solidFill>
                <a:latin typeface="+mn-lt"/>
              </a:rPr>
              <a:t>1</a:t>
            </a:r>
            <a:r>
              <a:rPr lang="en-US" sz="2000" i="1" baseline="30000" dirty="0">
                <a:solidFill>
                  <a:srgbClr val="002060"/>
                </a:solidFill>
                <a:latin typeface="+mn-lt"/>
              </a:rPr>
              <a:t>st</a:t>
            </a:r>
            <a:r>
              <a:rPr lang="en-US" sz="2000" i="1" dirty="0">
                <a:solidFill>
                  <a:srgbClr val="002060"/>
                </a:solidFill>
                <a:latin typeface="+mn-lt"/>
              </a:rPr>
              <a:t> term: </a:t>
            </a:r>
            <a:r>
              <a:rPr lang="en-US" sz="2000" i="1" dirty="0" err="1">
                <a:solidFill>
                  <a:srgbClr val="002060"/>
                </a:solidFill>
                <a:latin typeface="+mn-lt"/>
              </a:rPr>
              <a:t>ohmic</a:t>
            </a:r>
            <a:r>
              <a:rPr lang="en-US" sz="2000" i="1" dirty="0">
                <a:solidFill>
                  <a:srgbClr val="002060"/>
                </a:solidFill>
                <a:latin typeface="+mn-lt"/>
              </a:rPr>
              <a:t> </a:t>
            </a:r>
            <a:r>
              <a:rPr lang="en-US" sz="2000" i="1" dirty="0" smtClean="0">
                <a:solidFill>
                  <a:srgbClr val="002060"/>
                </a:solidFill>
                <a:latin typeface="+mn-lt"/>
              </a:rPr>
              <a:t>dissipation, thus diffusion</a:t>
            </a:r>
          </a:p>
          <a:p>
            <a:endParaRPr lang="en-US" sz="1400" i="1" dirty="0" smtClean="0">
              <a:solidFill>
                <a:srgbClr val="002060"/>
              </a:solidFill>
              <a:latin typeface="+mn-lt"/>
            </a:endParaRPr>
          </a:p>
          <a:p>
            <a:r>
              <a:rPr lang="en-US" sz="2000" i="1" dirty="0" smtClean="0">
                <a:solidFill>
                  <a:srgbClr val="002060"/>
                </a:solidFill>
                <a:latin typeface="+mn-lt"/>
              </a:rPr>
              <a:t>2</a:t>
            </a:r>
            <a:r>
              <a:rPr lang="en-US" sz="2000" i="1" baseline="30000" dirty="0" smtClean="0">
                <a:solidFill>
                  <a:srgbClr val="002060"/>
                </a:solidFill>
                <a:latin typeface="+mn-lt"/>
              </a:rPr>
              <a:t>nd</a:t>
            </a:r>
            <a:r>
              <a:rPr lang="en-US" sz="2000" i="1" dirty="0" smtClean="0">
                <a:solidFill>
                  <a:srgbClr val="002060"/>
                </a:solidFill>
                <a:latin typeface="+mn-lt"/>
              </a:rPr>
              <a:t> term: advection and stretching:</a:t>
            </a:r>
            <a:endParaRPr lang="en-US" sz="2000" i="1" dirty="0">
              <a:solidFill>
                <a:srgbClr val="002060"/>
              </a:solidFill>
              <a:latin typeface="+mn-lt"/>
            </a:endParaRPr>
          </a:p>
        </p:txBody>
      </p:sp>
      <p:sp>
        <p:nvSpPr>
          <p:cNvPr id="30726" name="TextBox 5"/>
          <p:cNvSpPr txBox="1">
            <a:spLocks noChangeArrowheads="1"/>
          </p:cNvSpPr>
          <p:nvPr/>
        </p:nvSpPr>
        <p:spPr bwMode="auto">
          <a:xfrm>
            <a:off x="142844" y="3214686"/>
            <a:ext cx="8715436" cy="707886"/>
          </a:xfrm>
          <a:prstGeom prst="rect">
            <a:avLst/>
          </a:prstGeom>
          <a:noFill/>
          <a:ln w="9525">
            <a:noFill/>
            <a:miter lim="800000"/>
            <a:headEnd/>
            <a:tailEnd/>
          </a:ln>
        </p:spPr>
        <p:txBody>
          <a:bodyPr wrap="square">
            <a:spAutoFit/>
          </a:bodyPr>
          <a:lstStyle/>
          <a:p>
            <a:pPr algn="just"/>
            <a:r>
              <a:rPr lang="en-US" sz="1200" dirty="0" smtClean="0">
                <a:latin typeface="Wingdings" pitchFamily="2" charset="2"/>
              </a:rPr>
              <a:t>l</a:t>
            </a:r>
            <a:r>
              <a:rPr lang="en-US" sz="2000" dirty="0" smtClean="0">
                <a:solidFill>
                  <a:srgbClr val="002060"/>
                </a:solidFill>
                <a:latin typeface="+mn-lt"/>
              </a:rPr>
              <a:t> If </a:t>
            </a:r>
            <a:r>
              <a:rPr lang="en-US" sz="2000" dirty="0">
                <a:solidFill>
                  <a:srgbClr val="002060"/>
                </a:solidFill>
                <a:latin typeface="+mn-lt"/>
              </a:rPr>
              <a:t>this acts to strengthen field (by bunching together </a:t>
            </a:r>
            <a:r>
              <a:rPr lang="en-US" sz="2000" dirty="0" smtClean="0">
                <a:solidFill>
                  <a:srgbClr val="002060"/>
                </a:solidFill>
                <a:latin typeface="+mn-lt"/>
              </a:rPr>
              <a:t>field lines</a:t>
            </a:r>
            <a:r>
              <a:rPr lang="en-US" sz="2000" dirty="0">
                <a:solidFill>
                  <a:srgbClr val="002060"/>
                </a:solidFill>
                <a:latin typeface="+mn-lt"/>
              </a:rPr>
              <a:t>) faster than </a:t>
            </a:r>
            <a:r>
              <a:rPr lang="en-US" sz="2000" dirty="0" smtClean="0">
                <a:solidFill>
                  <a:srgbClr val="002060"/>
                </a:solidFill>
                <a:latin typeface="+mn-lt"/>
              </a:rPr>
              <a:t>diffusion, then </a:t>
            </a:r>
            <a:r>
              <a:rPr lang="en-US" sz="2000" dirty="0">
                <a:solidFill>
                  <a:srgbClr val="002060"/>
                </a:solidFill>
                <a:latin typeface="+mn-lt"/>
              </a:rPr>
              <a:t>self-sustaining </a:t>
            </a:r>
            <a:r>
              <a:rPr lang="en-US" sz="2000" dirty="0" smtClean="0">
                <a:solidFill>
                  <a:srgbClr val="002060"/>
                </a:solidFill>
                <a:latin typeface="+mn-lt"/>
              </a:rPr>
              <a:t>magnetic </a:t>
            </a:r>
            <a:r>
              <a:rPr lang="en-US" sz="2000" dirty="0">
                <a:solidFill>
                  <a:srgbClr val="002060"/>
                </a:solidFill>
                <a:latin typeface="+mn-lt"/>
              </a:rPr>
              <a:t>field </a:t>
            </a:r>
            <a:r>
              <a:rPr lang="en-US" sz="2000" dirty="0" smtClean="0">
                <a:solidFill>
                  <a:srgbClr val="002060"/>
                </a:solidFill>
                <a:latin typeface="+mn-lt"/>
              </a:rPr>
              <a:t>is generated</a:t>
            </a:r>
            <a:endParaRPr lang="en-US" sz="2000" dirty="0">
              <a:solidFill>
                <a:srgbClr val="002060"/>
              </a:solidFill>
              <a:latin typeface="+mn-lt"/>
            </a:endParaRPr>
          </a:p>
        </p:txBody>
      </p:sp>
      <p:sp>
        <p:nvSpPr>
          <p:cNvPr id="7" name="Rectangle 6"/>
          <p:cNvSpPr/>
          <p:nvPr/>
        </p:nvSpPr>
        <p:spPr>
          <a:xfrm>
            <a:off x="0" y="0"/>
            <a:ext cx="9144000" cy="78581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9" name="Title 8"/>
          <p:cNvSpPr>
            <a:spLocks noGrp="1"/>
          </p:cNvSpPr>
          <p:nvPr>
            <p:ph type="title"/>
          </p:nvPr>
        </p:nvSpPr>
        <p:spPr>
          <a:xfrm>
            <a:off x="142844" y="142852"/>
            <a:ext cx="8305800" cy="561228"/>
          </a:xfrm>
        </p:spPr>
        <p:txBody>
          <a:bodyPr>
            <a:noAutofit/>
          </a:bodyPr>
          <a:lstStyle/>
          <a:p>
            <a:pPr algn="just"/>
            <a:r>
              <a:rPr lang="en-US" sz="3600" kern="1200" dirty="0" smtClean="0">
                <a:solidFill>
                  <a:schemeClr val="bg1"/>
                </a:solidFill>
                <a:latin typeface="Calibri"/>
              </a:rPr>
              <a:t>The dynamo equation</a:t>
            </a:r>
            <a:endParaRPr lang="fr-CH" sz="3600" dirty="0">
              <a:solidFill>
                <a:schemeClr val="bg1"/>
              </a:solidFill>
            </a:endParaRPr>
          </a:p>
        </p:txBody>
      </p:sp>
      <p:graphicFrame>
        <p:nvGraphicFramePr>
          <p:cNvPr id="2" name="Object 4"/>
          <p:cNvGraphicFramePr>
            <a:graphicFrameLocks noChangeAspect="1"/>
          </p:cNvGraphicFramePr>
          <p:nvPr>
            <p:extLst>
              <p:ext uri="{D42A27DB-BD31-4B8C-83A1-F6EECF244321}">
                <p14:modId xmlns:p14="http://schemas.microsoft.com/office/powerpoint/2010/main" val="2456473424"/>
              </p:ext>
            </p:extLst>
          </p:nvPr>
        </p:nvGraphicFramePr>
        <p:xfrm>
          <a:off x="285720" y="5072074"/>
          <a:ext cx="8172450" cy="1550988"/>
        </p:xfrm>
        <a:graphic>
          <a:graphicData uri="http://schemas.openxmlformats.org/presentationml/2006/ole">
            <mc:AlternateContent xmlns:mc="http://schemas.openxmlformats.org/markup-compatibility/2006">
              <mc:Choice xmlns:v="urn:schemas-microsoft-com:vml" Requires="v">
                <p:oleObj spid="_x0000_s74880" name="Document" r:id="rId3" imgW="16461498" imgH="3124636" progId="Word.Document.12">
                  <p:link updateAutomatic="1"/>
                </p:oleObj>
              </mc:Choice>
              <mc:Fallback>
                <p:oleObj name="Document" r:id="rId3" imgW="16461498" imgH="3124636"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20" y="5072074"/>
                        <a:ext cx="8172450" cy="155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 name="Object 4"/>
          <p:cNvGraphicFramePr>
            <a:graphicFrameLocks noChangeAspect="1"/>
          </p:cNvGraphicFramePr>
          <p:nvPr/>
        </p:nvGraphicFramePr>
        <p:xfrm>
          <a:off x="285720" y="1142984"/>
          <a:ext cx="2846387" cy="787400"/>
        </p:xfrm>
        <a:graphic>
          <a:graphicData uri="http://schemas.openxmlformats.org/presentationml/2006/ole">
            <mc:AlternateContent xmlns:mc="http://schemas.openxmlformats.org/markup-compatibility/2006">
              <mc:Choice xmlns:v="urn:schemas-microsoft-com:vml" Requires="v">
                <p:oleObj spid="_x0000_s74881" name="Equation" r:id="rId5" imgW="1422360" imgH="393480" progId="Equation.3">
                  <p:embed/>
                </p:oleObj>
              </mc:Choice>
              <mc:Fallback>
                <p:oleObj name="Equation" r:id="rId5" imgW="142236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20" y="1142984"/>
                        <a:ext cx="2846387" cy="787400"/>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
        <p:nvSpPr>
          <p:cNvPr id="12" name="TextBox 5"/>
          <p:cNvSpPr txBox="1">
            <a:spLocks noChangeArrowheads="1"/>
          </p:cNvSpPr>
          <p:nvPr/>
        </p:nvSpPr>
        <p:spPr bwMode="auto">
          <a:xfrm>
            <a:off x="142844" y="4286256"/>
            <a:ext cx="8715436" cy="400110"/>
          </a:xfrm>
          <a:prstGeom prst="rect">
            <a:avLst/>
          </a:prstGeom>
          <a:noFill/>
          <a:ln w="9525">
            <a:noFill/>
            <a:miter lim="800000"/>
            <a:headEnd/>
            <a:tailEnd/>
          </a:ln>
        </p:spPr>
        <p:txBody>
          <a:bodyPr wrap="square">
            <a:spAutoFit/>
          </a:bodyPr>
          <a:lstStyle/>
          <a:p>
            <a:pPr algn="just"/>
            <a:r>
              <a:rPr lang="en-US" sz="1200" dirty="0" smtClean="0">
                <a:latin typeface="Wingdings" pitchFamily="2" charset="2"/>
              </a:rPr>
              <a:t>l</a:t>
            </a:r>
            <a:r>
              <a:rPr lang="en-US" sz="2000" dirty="0" smtClean="0">
                <a:solidFill>
                  <a:srgbClr val="002060"/>
                </a:solidFill>
                <a:latin typeface="+mn-lt"/>
              </a:rPr>
              <a:t> Velocities needed?</a:t>
            </a:r>
            <a:endParaRPr lang="en-US" sz="2000" dirty="0">
              <a:solidFill>
                <a:srgbClr val="002060"/>
              </a:solidFill>
              <a:latin typeface="+mn-lt"/>
            </a:endParaRPr>
          </a:p>
        </p:txBody>
      </p:sp>
      <p:graphicFrame>
        <p:nvGraphicFramePr>
          <p:cNvPr id="30727" name="Object 7"/>
          <p:cNvGraphicFramePr>
            <a:graphicFrameLocks noChangeAspect="1"/>
          </p:cNvGraphicFramePr>
          <p:nvPr/>
        </p:nvGraphicFramePr>
        <p:xfrm>
          <a:off x="357188" y="2428875"/>
          <a:ext cx="3382962" cy="357188"/>
        </p:xfrm>
        <a:graphic>
          <a:graphicData uri="http://schemas.openxmlformats.org/presentationml/2006/ole">
            <mc:AlternateContent xmlns:mc="http://schemas.openxmlformats.org/markup-compatibility/2006">
              <mc:Choice xmlns:v="urn:schemas-microsoft-com:vml" Requires="v">
                <p:oleObj spid="_x0000_s74882" name="Equation" r:id="rId7" imgW="1688760" imgH="177480" progId="Equation.3">
                  <p:embed/>
                </p:oleObj>
              </mc:Choice>
              <mc:Fallback>
                <p:oleObj name="Equation" r:id="rId7" imgW="1688760" imgH="177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188" y="2428875"/>
                        <a:ext cx="3382962" cy="357188"/>
                      </a:xfrm>
                      <a:prstGeom prst="rect">
                        <a:avLst/>
                      </a:prstGeom>
                      <a:noFill/>
                      <a:extLst>
                        <a:ext uri="{909E8E84-426E-40DD-AFC4-6F175D3DCCD1}">
                          <a14:hiddenFill xmlns:a14="http://schemas.microsoft.com/office/drawing/2010/main">
                            <a:solidFill>
                              <a:srgbClr val="0F6FC6"/>
                            </a:solidFill>
                          </a14:hiddenFill>
                        </a:ext>
                      </a:extLst>
                    </p:spPr>
                  </p:pic>
                </p:oleObj>
              </mc:Fallback>
            </mc:AlternateContent>
          </a:graphicData>
        </a:graphic>
      </p:graphicFrame>
    </p:spTree>
    <p:extLst>
      <p:ext uri="{BB962C8B-B14F-4D97-AF65-F5344CB8AC3E}">
        <p14:creationId xmlns:p14="http://schemas.microsoft.com/office/powerpoint/2010/main" val="30620727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8581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pic>
        <p:nvPicPr>
          <p:cNvPr id="5" name="Picture 4" descr="L09_omega-effect.jpg"/>
          <p:cNvPicPr>
            <a:picLocks noChangeAspect="1"/>
          </p:cNvPicPr>
          <p:nvPr/>
        </p:nvPicPr>
        <p:blipFill>
          <a:blip r:embed="rId2"/>
          <a:stretch>
            <a:fillRect/>
          </a:stretch>
        </p:blipFill>
        <p:spPr>
          <a:xfrm>
            <a:off x="714348" y="1000108"/>
            <a:ext cx="7766841" cy="4500000"/>
          </a:xfrm>
          <a:prstGeom prst="rect">
            <a:avLst/>
          </a:prstGeom>
        </p:spPr>
      </p:pic>
      <p:sp>
        <p:nvSpPr>
          <p:cNvPr id="6" name="TextBox 5"/>
          <p:cNvSpPr txBox="1"/>
          <p:nvPr/>
        </p:nvSpPr>
        <p:spPr>
          <a:xfrm>
            <a:off x="285720" y="5857892"/>
            <a:ext cx="8572560" cy="707886"/>
          </a:xfrm>
          <a:prstGeom prst="rect">
            <a:avLst/>
          </a:prstGeom>
          <a:noFill/>
        </p:spPr>
        <p:txBody>
          <a:bodyPr wrap="square" rtlCol="0">
            <a:spAutoFit/>
          </a:bodyPr>
          <a:lstStyle/>
          <a:p>
            <a:r>
              <a:rPr lang="fr-CH" sz="2000" dirty="0" smtClean="0">
                <a:solidFill>
                  <a:srgbClr val="002060"/>
                </a:solidFill>
                <a:latin typeface="+mn-lt"/>
              </a:rPr>
              <a:t>Omega </a:t>
            </a:r>
            <a:r>
              <a:rPr lang="fr-CH" sz="2000" dirty="0" err="1" smtClean="0">
                <a:solidFill>
                  <a:srgbClr val="002060"/>
                </a:solidFill>
                <a:latin typeface="+mn-lt"/>
              </a:rPr>
              <a:t>effect</a:t>
            </a:r>
            <a:r>
              <a:rPr lang="fr-CH" sz="2000" dirty="0" smtClean="0">
                <a:solidFill>
                  <a:srgbClr val="002060"/>
                </a:solidFill>
                <a:latin typeface="+mn-lt"/>
              </a:rPr>
              <a:t>: </a:t>
            </a:r>
            <a:r>
              <a:rPr lang="fr-CH" sz="2000" dirty="0" err="1" smtClean="0">
                <a:solidFill>
                  <a:srgbClr val="002060"/>
                </a:solidFill>
                <a:latin typeface="+mn-lt"/>
              </a:rPr>
              <a:t>turns</a:t>
            </a:r>
            <a:r>
              <a:rPr lang="fr-CH" sz="2000" dirty="0" smtClean="0">
                <a:solidFill>
                  <a:srgbClr val="002060"/>
                </a:solidFill>
                <a:latin typeface="+mn-lt"/>
              </a:rPr>
              <a:t> </a:t>
            </a:r>
            <a:r>
              <a:rPr lang="fr-CH" sz="2000" dirty="0" err="1" smtClean="0">
                <a:solidFill>
                  <a:srgbClr val="002060"/>
                </a:solidFill>
                <a:latin typeface="+mn-lt"/>
              </a:rPr>
              <a:t>poloidal</a:t>
            </a:r>
            <a:r>
              <a:rPr lang="fr-CH" sz="2000" dirty="0" smtClean="0">
                <a:solidFill>
                  <a:srgbClr val="002060"/>
                </a:solidFill>
                <a:latin typeface="+mn-lt"/>
              </a:rPr>
              <a:t> </a:t>
            </a:r>
            <a:r>
              <a:rPr lang="fr-CH" sz="2000" dirty="0" err="1" smtClean="0">
                <a:solidFill>
                  <a:srgbClr val="002060"/>
                </a:solidFill>
                <a:latin typeface="+mn-lt"/>
              </a:rPr>
              <a:t>field</a:t>
            </a:r>
            <a:r>
              <a:rPr lang="fr-CH" sz="2000" dirty="0" smtClean="0">
                <a:solidFill>
                  <a:srgbClr val="002060"/>
                </a:solidFill>
                <a:latin typeface="+mn-lt"/>
              </a:rPr>
              <a:t> </a:t>
            </a:r>
            <a:r>
              <a:rPr lang="fr-CH" sz="2000" dirty="0" err="1" smtClean="0">
                <a:solidFill>
                  <a:srgbClr val="002060"/>
                </a:solidFill>
                <a:latin typeface="+mn-lt"/>
              </a:rPr>
              <a:t>into</a:t>
            </a:r>
            <a:r>
              <a:rPr lang="fr-CH" sz="2000" dirty="0" smtClean="0">
                <a:solidFill>
                  <a:srgbClr val="002060"/>
                </a:solidFill>
                <a:latin typeface="+mn-lt"/>
              </a:rPr>
              <a:t> </a:t>
            </a:r>
            <a:r>
              <a:rPr lang="fr-CH" sz="2000" dirty="0" err="1" smtClean="0">
                <a:solidFill>
                  <a:srgbClr val="002060"/>
                </a:solidFill>
                <a:latin typeface="+mn-lt"/>
              </a:rPr>
              <a:t>toroidal</a:t>
            </a:r>
            <a:r>
              <a:rPr lang="fr-CH" sz="2000" dirty="0" smtClean="0">
                <a:solidFill>
                  <a:srgbClr val="002060"/>
                </a:solidFill>
                <a:latin typeface="+mn-lt"/>
              </a:rPr>
              <a:t> </a:t>
            </a:r>
            <a:r>
              <a:rPr lang="fr-CH" sz="2000" dirty="0" err="1" smtClean="0">
                <a:solidFill>
                  <a:srgbClr val="002060"/>
                </a:solidFill>
                <a:latin typeface="+mn-lt"/>
              </a:rPr>
              <a:t>field</a:t>
            </a:r>
            <a:r>
              <a:rPr lang="fr-CH" sz="2000" dirty="0" smtClean="0">
                <a:solidFill>
                  <a:srgbClr val="002060"/>
                </a:solidFill>
                <a:latin typeface="+mn-lt"/>
              </a:rPr>
              <a:t>, due to </a:t>
            </a:r>
            <a:r>
              <a:rPr lang="fr-CH" sz="2000" dirty="0" err="1" smtClean="0">
                <a:solidFill>
                  <a:srgbClr val="002060"/>
                </a:solidFill>
                <a:latin typeface="+mn-lt"/>
              </a:rPr>
              <a:t>differential</a:t>
            </a:r>
            <a:r>
              <a:rPr lang="fr-CH" sz="2000" dirty="0" smtClean="0">
                <a:solidFill>
                  <a:srgbClr val="002060"/>
                </a:solidFill>
                <a:latin typeface="+mn-lt"/>
              </a:rPr>
              <a:t> rotation on the </a:t>
            </a:r>
            <a:r>
              <a:rPr lang="fr-CH" sz="2000" dirty="0" err="1" smtClean="0">
                <a:solidFill>
                  <a:srgbClr val="002060"/>
                </a:solidFill>
                <a:latin typeface="+mn-lt"/>
              </a:rPr>
              <a:t>core</a:t>
            </a:r>
            <a:r>
              <a:rPr lang="fr-CH" sz="2000" dirty="0" smtClean="0">
                <a:solidFill>
                  <a:srgbClr val="002060"/>
                </a:solidFill>
                <a:latin typeface="+mn-lt"/>
              </a:rPr>
              <a:t>. </a:t>
            </a:r>
            <a:endParaRPr lang="fr-CH" sz="2000" dirty="0">
              <a:solidFill>
                <a:srgbClr val="002060"/>
              </a:solidFill>
              <a:latin typeface="+mn-lt"/>
            </a:endParaRPr>
          </a:p>
        </p:txBody>
      </p:sp>
      <p:sp>
        <p:nvSpPr>
          <p:cNvPr id="7" name="Title 6"/>
          <p:cNvSpPr>
            <a:spLocks noGrp="1"/>
          </p:cNvSpPr>
          <p:nvPr>
            <p:ph type="title"/>
          </p:nvPr>
        </p:nvSpPr>
        <p:spPr>
          <a:xfrm>
            <a:off x="142844" y="142852"/>
            <a:ext cx="8229600" cy="561228"/>
          </a:xfrm>
        </p:spPr>
        <p:txBody>
          <a:bodyPr>
            <a:noAutofit/>
          </a:bodyPr>
          <a:lstStyle/>
          <a:p>
            <a:pPr algn="just"/>
            <a:r>
              <a:rPr lang="fr-CH" sz="3600" dirty="0" smtClean="0">
                <a:solidFill>
                  <a:schemeClr val="bg1"/>
                </a:solidFill>
              </a:rPr>
              <a:t>‘</a:t>
            </a:r>
            <a:r>
              <a:rPr lang="fr-CH" sz="3600" dirty="0" err="1" smtClean="0">
                <a:solidFill>
                  <a:schemeClr val="bg1"/>
                </a:solidFill>
              </a:rPr>
              <a:t>omega</a:t>
            </a:r>
            <a:r>
              <a:rPr lang="fr-CH" sz="3600" dirty="0" smtClean="0">
                <a:solidFill>
                  <a:schemeClr val="bg1"/>
                </a:solidFill>
              </a:rPr>
              <a:t>’ </a:t>
            </a:r>
            <a:r>
              <a:rPr lang="fr-CH" sz="3600" dirty="0" err="1" smtClean="0">
                <a:solidFill>
                  <a:schemeClr val="bg1"/>
                </a:solidFill>
              </a:rPr>
              <a:t>effect</a:t>
            </a:r>
            <a:r>
              <a:rPr lang="fr-CH" sz="3600" dirty="0" smtClean="0">
                <a:solidFill>
                  <a:schemeClr val="bg1"/>
                </a:solidFill>
              </a:rPr>
              <a:t> …</a:t>
            </a:r>
            <a:endParaRPr lang="fr-CH" sz="3600" dirty="0">
              <a:solidFill>
                <a:schemeClr val="bg1"/>
              </a:solidFill>
            </a:endParaRPr>
          </a:p>
        </p:txBody>
      </p:sp>
    </p:spTree>
    <p:extLst>
      <p:ext uri="{BB962C8B-B14F-4D97-AF65-F5344CB8AC3E}">
        <p14:creationId xmlns:p14="http://schemas.microsoft.com/office/powerpoint/2010/main" val="25183715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78581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12" name="Title 11"/>
          <p:cNvSpPr>
            <a:spLocks noGrp="1"/>
          </p:cNvSpPr>
          <p:nvPr>
            <p:ph type="ctrTitle"/>
          </p:nvPr>
        </p:nvSpPr>
        <p:spPr>
          <a:xfrm>
            <a:off x="142844" y="71414"/>
            <a:ext cx="7851648" cy="628656"/>
          </a:xfrm>
        </p:spPr>
        <p:txBody>
          <a:bodyPr>
            <a:normAutofit fontScale="90000"/>
          </a:bodyPr>
          <a:lstStyle/>
          <a:p>
            <a:pPr algn="just"/>
            <a:r>
              <a:rPr lang="fr-CH" sz="4000" dirty="0" smtClean="0">
                <a:solidFill>
                  <a:schemeClr val="bg1"/>
                </a:solidFill>
                <a:effectLst/>
              </a:rPr>
              <a:t>… and ‘Alpha’ </a:t>
            </a:r>
            <a:r>
              <a:rPr lang="fr-CH" sz="4000" dirty="0" err="1" smtClean="0">
                <a:solidFill>
                  <a:schemeClr val="bg1"/>
                </a:solidFill>
                <a:effectLst/>
              </a:rPr>
              <a:t>effect</a:t>
            </a:r>
            <a:endParaRPr lang="fr-CH" sz="4000" dirty="0">
              <a:solidFill>
                <a:schemeClr val="bg1"/>
              </a:solidFill>
              <a:effectLst/>
            </a:endParaRPr>
          </a:p>
        </p:txBody>
      </p:sp>
      <p:pic>
        <p:nvPicPr>
          <p:cNvPr id="6" name="Picture 5" descr="L09_alpha-effect.jpg"/>
          <p:cNvPicPr>
            <a:picLocks noChangeAspect="1"/>
          </p:cNvPicPr>
          <p:nvPr/>
        </p:nvPicPr>
        <p:blipFill>
          <a:blip r:embed="rId2"/>
          <a:stretch>
            <a:fillRect/>
          </a:stretch>
        </p:blipFill>
        <p:spPr>
          <a:xfrm>
            <a:off x="714348" y="1143578"/>
            <a:ext cx="7509499" cy="4500000"/>
          </a:xfrm>
          <a:prstGeom prst="rect">
            <a:avLst/>
          </a:prstGeom>
        </p:spPr>
      </p:pic>
      <p:sp>
        <p:nvSpPr>
          <p:cNvPr id="7" name="TextBox 6"/>
          <p:cNvSpPr txBox="1"/>
          <p:nvPr/>
        </p:nvSpPr>
        <p:spPr>
          <a:xfrm>
            <a:off x="285720" y="5857892"/>
            <a:ext cx="8572560" cy="707886"/>
          </a:xfrm>
          <a:prstGeom prst="rect">
            <a:avLst/>
          </a:prstGeom>
          <a:noFill/>
        </p:spPr>
        <p:txBody>
          <a:bodyPr wrap="square" rtlCol="0">
            <a:spAutoFit/>
          </a:bodyPr>
          <a:lstStyle/>
          <a:p>
            <a:r>
              <a:rPr lang="fr-CH" sz="2000" dirty="0" smtClean="0">
                <a:solidFill>
                  <a:srgbClr val="002060"/>
                </a:solidFill>
                <a:latin typeface="+mn-lt"/>
              </a:rPr>
              <a:t>Alpha </a:t>
            </a:r>
            <a:r>
              <a:rPr lang="fr-CH" sz="2000" dirty="0" err="1" smtClean="0">
                <a:solidFill>
                  <a:srgbClr val="002060"/>
                </a:solidFill>
                <a:latin typeface="+mn-lt"/>
              </a:rPr>
              <a:t>effect</a:t>
            </a:r>
            <a:r>
              <a:rPr lang="fr-CH" sz="2000" dirty="0" smtClean="0">
                <a:solidFill>
                  <a:srgbClr val="002060"/>
                </a:solidFill>
                <a:latin typeface="+mn-lt"/>
              </a:rPr>
              <a:t>: </a:t>
            </a:r>
            <a:r>
              <a:rPr lang="fr-CH" sz="2000" dirty="0" err="1" smtClean="0">
                <a:solidFill>
                  <a:srgbClr val="002060"/>
                </a:solidFill>
                <a:latin typeface="+mn-lt"/>
              </a:rPr>
              <a:t>turns</a:t>
            </a:r>
            <a:r>
              <a:rPr lang="fr-CH" sz="2000" dirty="0" smtClean="0">
                <a:solidFill>
                  <a:srgbClr val="002060"/>
                </a:solidFill>
                <a:latin typeface="+mn-lt"/>
              </a:rPr>
              <a:t> </a:t>
            </a:r>
            <a:r>
              <a:rPr lang="fr-CH" sz="2000" dirty="0" err="1" smtClean="0">
                <a:solidFill>
                  <a:srgbClr val="002060"/>
                </a:solidFill>
                <a:latin typeface="+mn-lt"/>
              </a:rPr>
              <a:t>toroidal</a:t>
            </a:r>
            <a:r>
              <a:rPr lang="fr-CH" sz="2000" dirty="0" smtClean="0">
                <a:solidFill>
                  <a:srgbClr val="002060"/>
                </a:solidFill>
                <a:latin typeface="+mn-lt"/>
              </a:rPr>
              <a:t> </a:t>
            </a:r>
            <a:r>
              <a:rPr lang="fr-CH" sz="2000" dirty="0" err="1" smtClean="0">
                <a:solidFill>
                  <a:srgbClr val="002060"/>
                </a:solidFill>
                <a:latin typeface="+mn-lt"/>
              </a:rPr>
              <a:t>field</a:t>
            </a:r>
            <a:r>
              <a:rPr lang="fr-CH" sz="2000" dirty="0" smtClean="0">
                <a:solidFill>
                  <a:srgbClr val="002060"/>
                </a:solidFill>
                <a:latin typeface="+mn-lt"/>
              </a:rPr>
              <a:t> </a:t>
            </a:r>
            <a:r>
              <a:rPr lang="fr-CH" sz="2000" dirty="0" err="1" smtClean="0">
                <a:solidFill>
                  <a:srgbClr val="002060"/>
                </a:solidFill>
                <a:latin typeface="+mn-lt"/>
              </a:rPr>
              <a:t>into</a:t>
            </a:r>
            <a:r>
              <a:rPr lang="fr-CH" sz="2000" dirty="0" smtClean="0">
                <a:solidFill>
                  <a:srgbClr val="002060"/>
                </a:solidFill>
                <a:latin typeface="+mn-lt"/>
              </a:rPr>
              <a:t> </a:t>
            </a:r>
            <a:r>
              <a:rPr lang="fr-CH" sz="2000" dirty="0" err="1" smtClean="0">
                <a:solidFill>
                  <a:srgbClr val="002060"/>
                </a:solidFill>
                <a:latin typeface="+mn-lt"/>
              </a:rPr>
              <a:t>poloidal</a:t>
            </a:r>
            <a:r>
              <a:rPr lang="fr-CH" sz="2000" dirty="0" smtClean="0">
                <a:solidFill>
                  <a:srgbClr val="002060"/>
                </a:solidFill>
                <a:latin typeface="+mn-lt"/>
              </a:rPr>
              <a:t> </a:t>
            </a:r>
            <a:r>
              <a:rPr lang="fr-CH" sz="2000" dirty="0" err="1" smtClean="0">
                <a:solidFill>
                  <a:srgbClr val="002060"/>
                </a:solidFill>
                <a:latin typeface="+mn-lt"/>
              </a:rPr>
              <a:t>field</a:t>
            </a:r>
            <a:r>
              <a:rPr lang="fr-CH" sz="2000" dirty="0" smtClean="0">
                <a:solidFill>
                  <a:srgbClr val="002060"/>
                </a:solidFill>
                <a:latin typeface="+mn-lt"/>
              </a:rPr>
              <a:t>, due to convection (hot </a:t>
            </a:r>
            <a:r>
              <a:rPr lang="fr-CH" sz="2000" dirty="0" err="1" smtClean="0">
                <a:solidFill>
                  <a:srgbClr val="002060"/>
                </a:solidFill>
                <a:latin typeface="+mn-lt"/>
              </a:rPr>
              <a:t>material</a:t>
            </a:r>
            <a:r>
              <a:rPr lang="fr-CH" sz="2000" dirty="0" smtClean="0">
                <a:solidFill>
                  <a:srgbClr val="002060"/>
                </a:solidFill>
                <a:latin typeface="+mn-lt"/>
              </a:rPr>
              <a:t> </a:t>
            </a:r>
            <a:r>
              <a:rPr lang="fr-CH" sz="2000" dirty="0" err="1" smtClean="0">
                <a:solidFill>
                  <a:srgbClr val="002060"/>
                </a:solidFill>
                <a:latin typeface="+mn-lt"/>
              </a:rPr>
              <a:t>rise</a:t>
            </a:r>
            <a:r>
              <a:rPr lang="fr-CH" sz="2000" dirty="0" smtClean="0">
                <a:solidFill>
                  <a:srgbClr val="002060"/>
                </a:solidFill>
                <a:latin typeface="+mn-lt"/>
              </a:rPr>
              <a:t>, cold </a:t>
            </a:r>
            <a:r>
              <a:rPr lang="fr-CH" sz="2000" dirty="0" err="1" smtClean="0">
                <a:solidFill>
                  <a:srgbClr val="002060"/>
                </a:solidFill>
                <a:latin typeface="+mn-lt"/>
              </a:rPr>
              <a:t>material</a:t>
            </a:r>
            <a:r>
              <a:rPr lang="fr-CH" sz="2000" dirty="0" smtClean="0">
                <a:solidFill>
                  <a:srgbClr val="002060"/>
                </a:solidFill>
                <a:latin typeface="+mn-lt"/>
              </a:rPr>
              <a:t> </a:t>
            </a:r>
            <a:r>
              <a:rPr lang="fr-CH" sz="2000" dirty="0" err="1" smtClean="0">
                <a:solidFill>
                  <a:srgbClr val="002060"/>
                </a:solidFill>
                <a:latin typeface="+mn-lt"/>
              </a:rPr>
              <a:t>sinks</a:t>
            </a:r>
            <a:r>
              <a:rPr lang="fr-CH" sz="2000" dirty="0" smtClean="0">
                <a:solidFill>
                  <a:srgbClr val="002060"/>
                </a:solidFill>
                <a:latin typeface="+mn-lt"/>
              </a:rPr>
              <a:t>) in the </a:t>
            </a:r>
            <a:r>
              <a:rPr lang="fr-CH" sz="2000" dirty="0" err="1" smtClean="0">
                <a:solidFill>
                  <a:srgbClr val="002060"/>
                </a:solidFill>
                <a:latin typeface="+mn-lt"/>
              </a:rPr>
              <a:t>core</a:t>
            </a:r>
            <a:r>
              <a:rPr lang="fr-CH" sz="2000" dirty="0" smtClean="0">
                <a:solidFill>
                  <a:srgbClr val="002060"/>
                </a:solidFill>
                <a:latin typeface="+mn-lt"/>
              </a:rPr>
              <a:t>. </a:t>
            </a:r>
            <a:endParaRPr lang="fr-CH" sz="2000" dirty="0">
              <a:solidFill>
                <a:srgbClr val="002060"/>
              </a:solidFill>
              <a:latin typeface="+mn-lt"/>
            </a:endParaRPr>
          </a:p>
        </p:txBody>
      </p:sp>
    </p:spTree>
    <p:extLst>
      <p:ext uri="{BB962C8B-B14F-4D97-AF65-F5344CB8AC3E}">
        <p14:creationId xmlns:p14="http://schemas.microsoft.com/office/powerpoint/2010/main" val="34380500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a:srcRect/>
          <a:stretch>
            <a:fillRect/>
          </a:stretch>
        </p:blipFill>
        <p:spPr bwMode="auto">
          <a:xfrm>
            <a:off x="0" y="1857364"/>
            <a:ext cx="9144000" cy="3740150"/>
          </a:xfrm>
          <a:prstGeom prst="rect">
            <a:avLst/>
          </a:prstGeom>
          <a:noFill/>
          <a:ln w="9525">
            <a:noFill/>
            <a:miter lim="800000"/>
            <a:headEnd/>
            <a:tailEnd/>
          </a:ln>
        </p:spPr>
      </p:pic>
      <p:sp>
        <p:nvSpPr>
          <p:cNvPr id="5" name="Rectangle 4"/>
          <p:cNvSpPr/>
          <p:nvPr/>
        </p:nvSpPr>
        <p:spPr>
          <a:xfrm>
            <a:off x="0" y="0"/>
            <a:ext cx="9144000" cy="78581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6" name="Title 5"/>
          <p:cNvSpPr>
            <a:spLocks noGrp="1"/>
          </p:cNvSpPr>
          <p:nvPr>
            <p:ph type="title"/>
          </p:nvPr>
        </p:nvSpPr>
        <p:spPr>
          <a:xfrm>
            <a:off x="142844" y="142852"/>
            <a:ext cx="8305800" cy="561228"/>
          </a:xfrm>
        </p:spPr>
        <p:txBody>
          <a:bodyPr>
            <a:noAutofit/>
          </a:bodyPr>
          <a:lstStyle/>
          <a:p>
            <a:pPr algn="just"/>
            <a:r>
              <a:rPr lang="fr-CH" sz="3600" dirty="0" smtClean="0">
                <a:solidFill>
                  <a:schemeClr val="bg1"/>
                </a:solidFill>
              </a:rPr>
              <a:t>Computer simulations</a:t>
            </a:r>
            <a:endParaRPr lang="fr-CH" sz="3600" dirty="0">
              <a:solidFill>
                <a:schemeClr val="bg1"/>
              </a:solidFill>
            </a:endParaRPr>
          </a:p>
        </p:txBody>
      </p:sp>
    </p:spTree>
    <p:extLst>
      <p:ext uri="{BB962C8B-B14F-4D97-AF65-F5344CB8AC3E}">
        <p14:creationId xmlns:p14="http://schemas.microsoft.com/office/powerpoint/2010/main" val="2077103388"/>
      </p:ext>
    </p:extLst>
  </p:cSld>
  <p:clrMapOvr>
    <a:masterClrMapping/>
  </p:clrMapOvr>
  <p:transition>
    <p:rand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71435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sp>
        <p:nvSpPr>
          <p:cNvPr id="4" name="Title 12"/>
          <p:cNvSpPr>
            <a:spLocks noGrp="1"/>
          </p:cNvSpPr>
          <p:nvPr>
            <p:ph type="title"/>
          </p:nvPr>
        </p:nvSpPr>
        <p:spPr>
          <a:xfrm>
            <a:off x="142844" y="142852"/>
            <a:ext cx="7715304" cy="489790"/>
          </a:xfrm>
        </p:spPr>
        <p:txBody>
          <a:bodyPr>
            <a:noAutofit/>
          </a:bodyPr>
          <a:lstStyle/>
          <a:p>
            <a:pPr algn="just"/>
            <a:r>
              <a:rPr lang="fr-CH" sz="3600" dirty="0" err="1" smtClean="0">
                <a:solidFill>
                  <a:schemeClr val="bg1"/>
                </a:solidFill>
              </a:rPr>
              <a:t>Earth’s</a:t>
            </a:r>
            <a:r>
              <a:rPr lang="fr-CH" sz="3600" dirty="0" smtClean="0">
                <a:solidFill>
                  <a:schemeClr val="bg1"/>
                </a:solidFill>
              </a:rPr>
              <a:t> </a:t>
            </a:r>
            <a:r>
              <a:rPr lang="fr-CH" sz="3600" dirty="0" err="1" smtClean="0">
                <a:solidFill>
                  <a:schemeClr val="bg1"/>
                </a:solidFill>
              </a:rPr>
              <a:t>atmosphere</a:t>
            </a:r>
            <a:endParaRPr lang="fr-CH" sz="3600" dirty="0">
              <a:solidFill>
                <a:schemeClr val="bg1"/>
              </a:solidFill>
            </a:endParaRPr>
          </a:p>
        </p:txBody>
      </p:sp>
      <p:pic>
        <p:nvPicPr>
          <p:cNvPr id="6" name="Picture 3"/>
          <p:cNvPicPr>
            <a:picLocks noChangeAspect="1" noChangeArrowheads="1"/>
          </p:cNvPicPr>
          <p:nvPr/>
        </p:nvPicPr>
        <p:blipFill>
          <a:blip r:embed="rId2" cstate="print"/>
          <a:srcRect/>
          <a:stretch>
            <a:fillRect/>
          </a:stretch>
        </p:blipFill>
        <p:spPr bwMode="auto">
          <a:xfrm>
            <a:off x="56024" y="1937374"/>
            <a:ext cx="3291840" cy="2283714"/>
          </a:xfrm>
          <a:prstGeom prst="rect">
            <a:avLst/>
          </a:prstGeom>
          <a:noFill/>
        </p:spPr>
      </p:pic>
      <p:pic>
        <p:nvPicPr>
          <p:cNvPr id="8" name="Picture 7" descr="L02_hadleycell.gif"/>
          <p:cNvPicPr>
            <a:picLocks noChangeAspect="1"/>
          </p:cNvPicPr>
          <p:nvPr/>
        </p:nvPicPr>
        <p:blipFill>
          <a:blip r:embed="rId3" cstate="print"/>
          <a:stretch>
            <a:fillRect/>
          </a:stretch>
        </p:blipFill>
        <p:spPr>
          <a:xfrm>
            <a:off x="3429323" y="1844824"/>
            <a:ext cx="5607173" cy="4572000"/>
          </a:xfrm>
          <a:prstGeom prst="rect">
            <a:avLst/>
          </a:prstGeom>
        </p:spPr>
      </p:pic>
      <p:pic>
        <p:nvPicPr>
          <p:cNvPr id="9" name="Picture 8" descr="L02_hadley-cell_2.jpg"/>
          <p:cNvPicPr>
            <a:picLocks noChangeAspect="1"/>
          </p:cNvPicPr>
          <p:nvPr/>
        </p:nvPicPr>
        <p:blipFill>
          <a:blip r:embed="rId4" cstate="print"/>
          <a:stretch>
            <a:fillRect/>
          </a:stretch>
        </p:blipFill>
        <p:spPr>
          <a:xfrm>
            <a:off x="1331640" y="4437112"/>
            <a:ext cx="1828800" cy="1828800"/>
          </a:xfrm>
          <a:prstGeom prst="rect">
            <a:avLst/>
          </a:prstGeom>
        </p:spPr>
      </p:pic>
      <p:sp>
        <p:nvSpPr>
          <p:cNvPr id="10" name="Text Box 6"/>
          <p:cNvSpPr txBox="1">
            <a:spLocks noChangeArrowheads="1"/>
          </p:cNvSpPr>
          <p:nvPr/>
        </p:nvSpPr>
        <p:spPr bwMode="auto">
          <a:xfrm>
            <a:off x="251520" y="980728"/>
            <a:ext cx="8640960" cy="707886"/>
          </a:xfrm>
          <a:prstGeom prst="rect">
            <a:avLst/>
          </a:prstGeom>
          <a:noFill/>
          <a:ln w="9525">
            <a:noFill/>
            <a:miter lim="800000"/>
            <a:headEnd/>
            <a:tailEnd/>
          </a:ln>
          <a:effectLst/>
        </p:spPr>
        <p:txBody>
          <a:bodyPr wrap="square">
            <a:spAutoFit/>
          </a:bodyPr>
          <a:lstStyle/>
          <a:p>
            <a:pPr algn="just">
              <a:spcBef>
                <a:spcPts val="600"/>
              </a:spcBef>
            </a:pPr>
            <a:r>
              <a:rPr lang="en-US" sz="2000" dirty="0" smtClean="0">
                <a:solidFill>
                  <a:srgbClr val="002060"/>
                </a:solidFill>
                <a:latin typeface="Arial" charset="0"/>
              </a:rPr>
              <a:t>Hadley cells: due to variation in the </a:t>
            </a:r>
            <a:r>
              <a:rPr lang="en-US" sz="2000" dirty="0" err="1" smtClean="0">
                <a:solidFill>
                  <a:srgbClr val="002060"/>
                </a:solidFill>
                <a:latin typeface="Arial" charset="0"/>
              </a:rPr>
              <a:t>enligthment</a:t>
            </a:r>
            <a:r>
              <a:rPr lang="en-US" sz="2000" dirty="0" smtClean="0">
                <a:solidFill>
                  <a:srgbClr val="002060"/>
                </a:solidFill>
                <a:latin typeface="Arial" charset="0"/>
              </a:rPr>
              <a:t> with latitude  and rotation of the Earth.</a:t>
            </a:r>
          </a:p>
        </p:txBody>
      </p:sp>
    </p:spTree>
    <p:extLst>
      <p:ext uri="{BB962C8B-B14F-4D97-AF65-F5344CB8AC3E}">
        <p14:creationId xmlns:p14="http://schemas.microsoft.com/office/powerpoint/2010/main" val="21838029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4412</TotalTime>
  <Words>4943</Words>
  <Application>Microsoft Office PowerPoint</Application>
  <PresentationFormat>On-screen Show (4:3)</PresentationFormat>
  <Paragraphs>637</Paragraphs>
  <Slides>105</Slides>
  <Notes>13</Notes>
  <HiddenSlides>0</HiddenSlides>
  <MMClips>10</MMClips>
  <ScaleCrop>false</ScaleCrop>
  <HeadingPairs>
    <vt:vector size="10" baseType="variant">
      <vt:variant>
        <vt:lpstr>Fonts Used</vt:lpstr>
      </vt:variant>
      <vt:variant>
        <vt:i4>13</vt:i4>
      </vt: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105</vt:i4>
      </vt:variant>
    </vt:vector>
  </HeadingPairs>
  <TitlesOfParts>
    <vt:vector size="121" baseType="lpstr">
      <vt:lpstr>Arial Unicode MS</vt:lpstr>
      <vt:lpstr>Malgun Gothic</vt:lpstr>
      <vt:lpstr>ＭＳ Ｐゴシック</vt:lpstr>
      <vt:lpstr>PMingLiU</vt:lpstr>
      <vt:lpstr>PMingLiU</vt:lpstr>
      <vt:lpstr>Arial</vt:lpstr>
      <vt:lpstr>Calibri</vt:lpstr>
      <vt:lpstr>Comic Sans MS</vt:lpstr>
      <vt:lpstr>Constantia</vt:lpstr>
      <vt:lpstr>Symbol</vt:lpstr>
      <vt:lpstr>Times New Roman</vt:lpstr>
      <vt:lpstr>Wingdings</vt:lpstr>
      <vt:lpstr>Wingdings 2</vt:lpstr>
      <vt:lpstr>Office Theme</vt:lpstr>
      <vt:lpstr>???</vt:lpstr>
      <vt:lpstr>Equation</vt:lpstr>
      <vt:lpstr>Introduction to Earth Science Systems 3. Deformation and dynamics</vt:lpstr>
      <vt:lpstr>Stress, strain, and rheology</vt:lpstr>
      <vt:lpstr>PowerPoint Presentation</vt:lpstr>
      <vt:lpstr>Stress</vt:lpstr>
      <vt:lpstr>Stress</vt:lpstr>
      <vt:lpstr>Other examples</vt:lpstr>
      <vt:lpstr>Deformation (strain)</vt:lpstr>
      <vt:lpstr>Types of deformation &amp; strain</vt:lpstr>
      <vt:lpstr>Stress (1)</vt:lpstr>
      <vt:lpstr>Stress (2)</vt:lpstr>
      <vt:lpstr>Strain (1)</vt:lpstr>
      <vt:lpstr>Strain (2)</vt:lpstr>
      <vt:lpstr>PowerPoint Presentation</vt:lpstr>
      <vt:lpstr>Elastic deformation</vt:lpstr>
      <vt:lpstr>Elastic deformation</vt:lpstr>
      <vt:lpstr>Viscous deformation</vt:lpstr>
      <vt:lpstr>Viscous deformation : flow behavior</vt:lpstr>
      <vt:lpstr>Viscous deformation : constitutive equation</vt:lpstr>
      <vt:lpstr>Viscous deformation : planetary materials</vt:lpstr>
      <vt:lpstr>Viscous deformation at microscopic scale</vt:lpstr>
      <vt:lpstr>PowerPoint Presentation</vt:lpstr>
      <vt:lpstr>PowerPoint Presentation</vt:lpstr>
      <vt:lpstr>The visco-elastic mantle</vt:lpstr>
      <vt:lpstr>Brittle deformation</vt:lpstr>
      <vt:lpstr>Brittle deformation</vt:lpstr>
      <vt:lpstr>Brittle/ductile transition</vt:lpstr>
      <vt:lpstr>Dynamics &amp; plate tectonics</vt:lpstr>
      <vt:lpstr>Continental drift</vt:lpstr>
      <vt:lpstr>World seismicity</vt:lpstr>
      <vt:lpstr>Global distribution of volcanoes</vt:lpstr>
      <vt:lpstr>Thermo-remanent magnetization</vt:lpstr>
      <vt:lpstr>Magnetic strips on oceanic floor</vt:lpstr>
      <vt:lpstr>Magnetic strips and plate tectonics</vt:lpstr>
      <vt:lpstr>Age of ocean floor</vt:lpstr>
      <vt:lpstr>Plate tectonics</vt:lpstr>
      <vt:lpstr>Lithosphere, Crust and Asthenosphere</vt:lpstr>
      <vt:lpstr>Plates today</vt:lpstr>
      <vt:lpstr>Plates kinematics: Euler poles</vt:lpstr>
      <vt:lpstr>Nuvel 1</vt:lpstr>
      <vt:lpstr>Three types of plate boundaries</vt:lpstr>
      <vt:lpstr>Subduction zones</vt:lpstr>
      <vt:lpstr>Mid-oceanic ridges</vt:lpstr>
      <vt:lpstr>Mid-oceanic ridges</vt:lpstr>
      <vt:lpstr>Transform fault</vt:lpstr>
      <vt:lpstr>Triple junctions</vt:lpstr>
      <vt:lpstr>PowerPoint Presentation</vt:lpstr>
      <vt:lpstr>PowerPoint Presentation</vt:lpstr>
      <vt:lpstr>An engine for plate tectonics</vt:lpstr>
      <vt:lpstr>A first order model</vt:lpstr>
      <vt:lpstr>The fate of slabs</vt:lpstr>
      <vt:lpstr>Hot spots</vt:lpstr>
      <vt:lpstr>PowerPoint Presentation</vt:lpstr>
      <vt:lpstr>Hot spots: which origin ?</vt:lpstr>
      <vt:lpstr>Hot sptos and plumes: observations</vt:lpstr>
      <vt:lpstr>Large igneous provinces</vt:lpstr>
      <vt:lpstr>PowerPoint Presentation</vt:lpstr>
      <vt:lpstr>Deccan’s trapps</vt:lpstr>
      <vt:lpstr>Continental flood basalts and ecological crises </vt:lpstr>
      <vt:lpstr>Thermal convection</vt:lpstr>
      <vt:lpstr>PowerPoint Presentation</vt:lpstr>
      <vt:lpstr>PowerPoint Presentation</vt:lpstr>
      <vt:lpstr>Important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Rayleigh-Bénard convection</vt:lpstr>
      <vt:lpstr>Volumetrically heated convection</vt:lpstr>
      <vt:lpstr>Scaling law</vt:lpstr>
      <vt:lpstr>A simple case</vt:lpstr>
      <vt:lpstr>A few complixities …</vt:lpstr>
      <vt:lpstr>Convective rolls (2D)</vt:lpstr>
      <vt:lpstr>Geometry: aspect ratio</vt:lpstr>
      <vt:lpstr>Spherical geometry and curvature</vt:lpstr>
      <vt:lpstr>Thermal viscosity contrast</vt:lpstr>
      <vt:lpstr>Stagnant lid convection</vt:lpstr>
      <vt:lpstr>Earth’s case: plate tectonics</vt:lpstr>
      <vt:lpstr>Internal heating</vt:lpstr>
      <vt:lpstr>Internal heating</vt:lpstr>
      <vt:lpstr>Internal heating (spherical geometry)</vt:lpstr>
      <vt:lpstr>Phase transition and convection</vt:lpstr>
      <vt:lpstr>Endothermic phase transition</vt:lpstr>
      <vt:lpstr>Thermo-chemical convection (experiments)</vt:lpstr>
      <vt:lpstr>PowerPoint Presentation</vt:lpstr>
      <vt:lpstr>Entrainment of dense material by plumes </vt:lpstr>
      <vt:lpstr>Entrainment of recycled and primordial materials </vt:lpstr>
      <vt:lpstr>Convection elsewhere</vt:lpstr>
      <vt:lpstr>Oceans</vt:lpstr>
      <vt:lpstr>The Earth’s outer core</vt:lpstr>
      <vt:lpstr>Geostrophic flow</vt:lpstr>
      <vt:lpstr>The dynamo equation</vt:lpstr>
      <vt:lpstr>‘omega’ effect …</vt:lpstr>
      <vt:lpstr>… and ‘Alpha’ effect</vt:lpstr>
      <vt:lpstr>Computer simulations</vt:lpstr>
      <vt:lpstr>Earth’s atmosphere</vt:lpstr>
      <vt:lpstr>Giant gaseous planets</vt:lpstr>
      <vt:lpstr>Venus</vt:lpstr>
      <vt:lpstr>Icy moons</vt:lpstr>
      <vt:lpstr>PowerPoint Presentation</vt:lpstr>
      <vt:lpstr>Sputnik Planitia polygonal pattern</vt:lpstr>
      <vt:lpstr>The Sun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Stress, deformation, &amp; rheology : a brief introduction</dc:title>
  <dc:creator>Frederic</dc:creator>
  <cp:lastModifiedBy>Deschamps</cp:lastModifiedBy>
  <cp:revision>402</cp:revision>
  <dcterms:created xsi:type="dcterms:W3CDTF">2014-11-21T07:55:56Z</dcterms:created>
  <dcterms:modified xsi:type="dcterms:W3CDTF">2019-12-18T01:00:30Z</dcterms:modified>
</cp:coreProperties>
</file>