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75" r:id="rId2"/>
    <p:sldId id="378" r:id="rId3"/>
    <p:sldId id="288" r:id="rId4"/>
    <p:sldId id="379" r:id="rId5"/>
    <p:sldId id="380" r:id="rId6"/>
    <p:sldId id="381" r:id="rId7"/>
    <p:sldId id="382" r:id="rId8"/>
    <p:sldId id="399" r:id="rId9"/>
    <p:sldId id="383" r:id="rId10"/>
    <p:sldId id="384" r:id="rId11"/>
    <p:sldId id="385" r:id="rId12"/>
    <p:sldId id="386" r:id="rId13"/>
    <p:sldId id="388" r:id="rId14"/>
    <p:sldId id="389" r:id="rId15"/>
    <p:sldId id="390" r:id="rId16"/>
    <p:sldId id="391" r:id="rId17"/>
    <p:sldId id="392" r:id="rId18"/>
    <p:sldId id="393" r:id="rId19"/>
    <p:sldId id="496" r:id="rId20"/>
    <p:sldId id="497" r:id="rId21"/>
    <p:sldId id="498" r:id="rId22"/>
    <p:sldId id="395" r:id="rId23"/>
    <p:sldId id="396" r:id="rId24"/>
    <p:sldId id="397" r:id="rId25"/>
    <p:sldId id="398" r:id="rId26"/>
    <p:sldId id="406" r:id="rId27"/>
    <p:sldId id="402" r:id="rId28"/>
    <p:sldId id="405" r:id="rId29"/>
    <p:sldId id="466" r:id="rId30"/>
    <p:sldId id="467" r:id="rId31"/>
    <p:sldId id="403" r:id="rId32"/>
    <p:sldId id="407" r:id="rId33"/>
    <p:sldId id="491" r:id="rId34"/>
    <p:sldId id="416" r:id="rId35"/>
    <p:sldId id="503" r:id="rId36"/>
    <p:sldId id="417" r:id="rId37"/>
    <p:sldId id="418" r:id="rId38"/>
    <p:sldId id="419" r:id="rId39"/>
    <p:sldId id="420" r:id="rId40"/>
    <p:sldId id="421" r:id="rId41"/>
    <p:sldId id="428" r:id="rId42"/>
    <p:sldId id="423" r:id="rId43"/>
    <p:sldId id="429" r:id="rId44"/>
    <p:sldId id="425" r:id="rId45"/>
    <p:sldId id="426" r:id="rId46"/>
    <p:sldId id="427" r:id="rId47"/>
    <p:sldId id="410" r:id="rId48"/>
    <p:sldId id="409" r:id="rId49"/>
    <p:sldId id="454" r:id="rId50"/>
    <p:sldId id="455" r:id="rId51"/>
    <p:sldId id="408" r:id="rId52"/>
    <p:sldId id="459" r:id="rId53"/>
    <p:sldId id="411" r:id="rId54"/>
    <p:sldId id="500" r:id="rId55"/>
    <p:sldId id="501" r:id="rId56"/>
    <p:sldId id="502" r:id="rId57"/>
    <p:sldId id="414" r:id="rId58"/>
    <p:sldId id="448" r:id="rId59"/>
    <p:sldId id="504" r:id="rId60"/>
    <p:sldId id="415" r:id="rId61"/>
    <p:sldId id="495" r:id="rId62"/>
    <p:sldId id="492" r:id="rId63"/>
    <p:sldId id="493" r:id="rId64"/>
    <p:sldId id="494" r:id="rId65"/>
    <p:sldId id="453" r:id="rId66"/>
    <p:sldId id="451" r:id="rId67"/>
    <p:sldId id="452" r:id="rId68"/>
    <p:sldId id="434" r:id="rId69"/>
    <p:sldId id="431" r:id="rId70"/>
    <p:sldId id="432" r:id="rId71"/>
    <p:sldId id="449" r:id="rId72"/>
    <p:sldId id="461" r:id="rId73"/>
    <p:sldId id="464" r:id="rId74"/>
    <p:sldId id="462" r:id="rId75"/>
    <p:sldId id="463" r:id="rId76"/>
    <p:sldId id="456" r:id="rId77"/>
    <p:sldId id="457" r:id="rId78"/>
    <p:sldId id="468" r:id="rId79"/>
    <p:sldId id="469" r:id="rId80"/>
    <p:sldId id="477" r:id="rId81"/>
    <p:sldId id="479" r:id="rId82"/>
    <p:sldId id="478" r:id="rId83"/>
    <p:sldId id="430" r:id="rId84"/>
    <p:sldId id="435" r:id="rId85"/>
    <p:sldId id="433" r:id="rId86"/>
    <p:sldId id="440" r:id="rId87"/>
    <p:sldId id="442" r:id="rId88"/>
    <p:sldId id="443" r:id="rId89"/>
    <p:sldId id="445" r:id="rId90"/>
    <p:sldId id="480" r:id="rId91"/>
    <p:sldId id="481" r:id="rId92"/>
    <p:sldId id="482" r:id="rId93"/>
    <p:sldId id="483" r:id="rId94"/>
    <p:sldId id="487" r:id="rId95"/>
    <p:sldId id="488" r:id="rId96"/>
    <p:sldId id="438" r:id="rId97"/>
    <p:sldId id="436" r:id="rId98"/>
    <p:sldId id="437" r:id="rId99"/>
    <p:sldId id="499" r:id="rId100"/>
    <p:sldId id="447" r:id="rId101"/>
    <p:sldId id="444" r:id="rId102"/>
    <p:sldId id="450" r:id="rId103"/>
    <p:sldId id="465" r:id="rId104"/>
    <p:sldId id="470" r:id="rId105"/>
    <p:sldId id="458" r:id="rId106"/>
    <p:sldId id="471" r:id="rId107"/>
    <p:sldId id="472" r:id="rId108"/>
    <p:sldId id="473" r:id="rId109"/>
    <p:sldId id="475" r:id="rId110"/>
    <p:sldId id="474" r:id="rId111"/>
    <p:sldId id="476" r:id="rId11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6" autoAdjust="0"/>
    <p:restoredTop sz="92456" autoAdjust="0"/>
  </p:normalViewPr>
  <p:slideViewPr>
    <p:cSldViewPr>
      <p:cViewPr varScale="1">
        <p:scale>
          <a:sx n="79" d="100"/>
          <a:sy n="79" d="100"/>
        </p:scale>
        <p:origin x="100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D7AB5-3AD7-4142-9A20-EA12607156D6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32F45-58F6-4825-90B2-249D40A17F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84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32F45-58F6-4825-90B2-249D40A17FC4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089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032A07-8F08-46DC-A185-2AEE3DD04D1B}" type="slidenum">
              <a:rPr lang="en-US"/>
              <a:pPr/>
              <a:t>12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938851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2B7155-9A86-4805-8755-4E2961184450}" type="slidenum">
              <a:rPr lang="en-US"/>
              <a:pPr/>
              <a:t>13</a:t>
            </a:fld>
            <a:endParaRPr lang="en-US"/>
          </a:p>
        </p:txBody>
      </p:sp>
      <p:sp>
        <p:nvSpPr>
          <p:cNvPr id="1075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541023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A6E54C-5D81-46A0-8CC5-6B028D7057F0}" type="slidenum">
              <a:rPr lang="en-US"/>
              <a:pPr/>
              <a:t>14</a:t>
            </a:fld>
            <a:endParaRPr lang="en-US"/>
          </a:p>
        </p:txBody>
      </p:sp>
      <p:sp>
        <p:nvSpPr>
          <p:cNvPr id="1095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079181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9E326E-3369-4936-A4D7-C2C559B15FFE}" type="slidenum">
              <a:rPr lang="en-US"/>
              <a:pPr/>
              <a:t>15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389415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B9A8F7-FA50-4C9C-B51C-58058CD9ED22}" type="slidenum">
              <a:rPr lang="en-US"/>
              <a:pPr/>
              <a:t>16</a:t>
            </a:fld>
            <a:endParaRPr lang="en-US"/>
          </a:p>
        </p:txBody>
      </p:sp>
      <p:sp>
        <p:nvSpPr>
          <p:cNvPr id="1116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935970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67E17B-0FC6-415D-9BDD-FA6E7FA0AC20}" type="slidenum">
              <a:rPr lang="en-US"/>
              <a:pPr/>
              <a:t>17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258447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CE38E5-8508-4A33-A540-241B1987175A}" type="slidenum">
              <a:rPr lang="en-US"/>
              <a:pPr/>
              <a:t>18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520930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66DAC5-C532-42BD-8CE0-41DFCBB0DCFC}" type="slidenum">
              <a:rPr lang="en-US"/>
              <a:pPr/>
              <a:t>22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74258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80506-7265-4139-B78A-2C261A1ED29F}" type="slidenum">
              <a:rPr lang="en-US"/>
              <a:pPr/>
              <a:t>23</a:t>
            </a:fld>
            <a:endParaRPr lang="en-US"/>
          </a:p>
        </p:txBody>
      </p:sp>
      <p:sp>
        <p:nvSpPr>
          <p:cNvPr id="1177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178505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E98243-496C-44D9-B8F6-A9F64314AED4}" type="slidenum">
              <a:rPr lang="en-US"/>
              <a:pPr/>
              <a:t>24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718519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8F9177-D033-4848-BB4C-7A296E96669F}" type="slidenum">
              <a:rPr lang="en-US"/>
              <a:pPr/>
              <a:t>2</a:t>
            </a:fld>
            <a:endParaRPr lang="en-US"/>
          </a:p>
        </p:txBody>
      </p:sp>
      <p:sp>
        <p:nvSpPr>
          <p:cNvPr id="952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105860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DAC39-A361-47B1-A40C-4F8F63E1AA9A}" type="slidenum">
              <a:rPr lang="en-US"/>
              <a:pPr/>
              <a:t>25</a:t>
            </a:fld>
            <a:endParaRPr lang="en-US"/>
          </a:p>
        </p:txBody>
      </p:sp>
      <p:sp>
        <p:nvSpPr>
          <p:cNvPr id="1198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613706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DAC39-A361-47B1-A40C-4F8F63E1AA9A}" type="slidenum">
              <a:rPr lang="en-US"/>
              <a:pPr/>
              <a:t>26</a:t>
            </a:fld>
            <a:endParaRPr lang="en-US"/>
          </a:p>
        </p:txBody>
      </p:sp>
      <p:sp>
        <p:nvSpPr>
          <p:cNvPr id="1198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045628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4D766-5B37-4D1E-9C49-E134BF4DD73E}" type="slidenum">
              <a:rPr lang="en-US"/>
              <a:pPr/>
              <a:t>31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425032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A1C61-F057-4F70-9295-DFB52B386BB7}" type="slidenum">
              <a:rPr lang="en-US"/>
              <a:pPr/>
              <a:t>34</a:t>
            </a:fld>
            <a:endParaRPr lang="en-US"/>
          </a:p>
        </p:txBody>
      </p:sp>
      <p:sp>
        <p:nvSpPr>
          <p:cNvPr id="1576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186856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24FB7-FD81-49E3-B070-B67C3B15F03A}" type="slidenum">
              <a:rPr lang="en-US"/>
              <a:pPr/>
              <a:t>35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2373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CF83A-5670-42C1-BE5C-3D1A6E65818B}" type="slidenum">
              <a:rPr lang="en-US"/>
              <a:pPr/>
              <a:t>36</a:t>
            </a:fld>
            <a:endParaRPr lang="en-US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727552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D5FCF-E2B6-4EE8-AC21-1B197A90E2C8}" type="slidenum">
              <a:rPr lang="en-US"/>
              <a:pPr/>
              <a:t>37</a:t>
            </a:fld>
            <a:endParaRPr lang="en-US"/>
          </a:p>
        </p:txBody>
      </p:sp>
      <p:sp>
        <p:nvSpPr>
          <p:cNvPr id="1607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667267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C70A8-BE4A-4E92-BE99-C66972B229FE}" type="slidenum">
              <a:rPr lang="en-US"/>
              <a:pPr/>
              <a:t>38</a:t>
            </a:fld>
            <a:endParaRPr 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926535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BF9F8D-54FA-4982-B6CF-72AA5EB97B01}" type="slidenum">
              <a:rPr lang="en-US"/>
              <a:pPr/>
              <a:t>39</a:t>
            </a:fld>
            <a:endParaRPr 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6688262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64E26-4F3E-44E8-8E47-3A0A695ABA7D}" type="slidenum">
              <a:rPr lang="en-US"/>
              <a:pPr/>
              <a:t>40</a:t>
            </a:fld>
            <a:endParaRPr lang="en-US"/>
          </a:p>
        </p:txBody>
      </p:sp>
      <p:sp>
        <p:nvSpPr>
          <p:cNvPr id="1628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734182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D1B12-9142-4C52-8F8F-083D681DA573}" type="slidenum">
              <a:rPr lang="en-US"/>
              <a:pPr/>
              <a:t>4</a:t>
            </a:fld>
            <a:endParaRPr lang="en-US"/>
          </a:p>
        </p:txBody>
      </p:sp>
      <p:sp>
        <p:nvSpPr>
          <p:cNvPr id="972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778456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8E87F-D966-4675-9D4A-A74C832B2424}" type="slidenum">
              <a:rPr lang="en-US"/>
              <a:pPr/>
              <a:t>42</a:t>
            </a:fld>
            <a:endParaRPr lang="en-US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535554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285BEC-D4E5-439D-83EF-09AB66902749}" type="slidenum">
              <a:rPr lang="en-US"/>
              <a:pPr/>
              <a:t>44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1914523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816CE3-6713-46A6-9873-E39680360BD8}" type="slidenum">
              <a:rPr lang="en-US"/>
              <a:pPr/>
              <a:t>45</a:t>
            </a:fld>
            <a:endParaRPr lang="en-US"/>
          </a:p>
        </p:txBody>
      </p:sp>
      <p:sp>
        <p:nvSpPr>
          <p:cNvPr id="1710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829835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BE0727-425D-4DD3-B0F4-3A44DDD293E5}" type="slidenum">
              <a:rPr lang="en-US"/>
              <a:pPr/>
              <a:t>46</a:t>
            </a:fld>
            <a:endParaRPr lang="en-US"/>
          </a:p>
        </p:txBody>
      </p:sp>
      <p:sp>
        <p:nvSpPr>
          <p:cNvPr id="1566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880700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492384-E384-47E9-A698-1CE5A672D10A}" type="slidenum">
              <a:rPr lang="en-US"/>
              <a:pPr/>
              <a:t>47</a:t>
            </a:fld>
            <a:endParaRPr lang="en-US"/>
          </a:p>
        </p:txBody>
      </p:sp>
      <p:sp>
        <p:nvSpPr>
          <p:cNvPr id="1239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939901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D266F-469C-4FC3-A73A-EACF952ADF33}" type="slidenum">
              <a:rPr lang="en-US"/>
              <a:pPr/>
              <a:t>53</a:t>
            </a:fld>
            <a:endParaRPr lang="en-US"/>
          </a:p>
        </p:txBody>
      </p:sp>
      <p:sp>
        <p:nvSpPr>
          <p:cNvPr id="1320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9984934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8298B-4E3E-4E93-90C4-C2D1D81FB6A7}" type="slidenum">
              <a:rPr lang="en-US"/>
              <a:pPr/>
              <a:t>54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1537337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89654E-B446-4F16-A453-55F1922EB367}" type="slidenum">
              <a:rPr lang="en-US"/>
              <a:pPr/>
              <a:t>55</a:t>
            </a:fld>
            <a:endParaRPr lang="en-US"/>
          </a:p>
        </p:txBody>
      </p:sp>
      <p:sp>
        <p:nvSpPr>
          <p:cNvPr id="1341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3054513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AB594-3FDD-4F1F-B7C2-C8D9B99902C7}" type="slidenum">
              <a:rPr lang="en-US"/>
              <a:pPr/>
              <a:t>56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1298183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AB594-3FDD-4F1F-B7C2-C8D9B99902C7}" type="slidenum">
              <a:rPr lang="en-US"/>
              <a:pPr/>
              <a:t>57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396685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EF808-6289-437C-A2EE-1E0F18C6FF9B}" type="slidenum">
              <a:rPr lang="en-US"/>
              <a:pPr/>
              <a:t>5</a:t>
            </a:fld>
            <a:endParaRPr lang="en-US"/>
          </a:p>
        </p:txBody>
      </p:sp>
      <p:sp>
        <p:nvSpPr>
          <p:cNvPr id="993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1350088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757F39-EAC3-43DD-900B-E4AE6365991A}" type="slidenum">
              <a:rPr lang="en-US"/>
              <a:pPr/>
              <a:t>60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2267403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8A00CD-98C4-4831-97F2-3AF66662D065}" type="slidenum">
              <a:rPr lang="en-US"/>
              <a:pPr/>
              <a:t>96</a:t>
            </a:fld>
            <a:endParaRPr 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15881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- Today we know that except for Io, these moons are made of rocks and a </a:t>
            </a:r>
            <a:r>
              <a:rPr lang="en-US" altLang="zh-TW" dirty="0" err="1" smtClean="0"/>
              <a:t>substancial</a:t>
            </a:r>
            <a:r>
              <a:rPr lang="en-US" altLang="zh-TW" dirty="0" smtClean="0"/>
              <a:t> part of ice.</a:t>
            </a:r>
          </a:p>
          <a:p>
            <a:r>
              <a:rPr lang="en-US" altLang="zh-TW" dirty="0" smtClean="0"/>
              <a:t>- A possible structure is like this</a:t>
            </a:r>
            <a:endParaRPr lang="zh-TW" alt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5C0924-19E2-405C-AD50-772C76221C39}" type="slidenum">
              <a:rPr lang="fr-CH" smtClean="0"/>
              <a:pPr/>
              <a:t>97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14941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D0B9A-DF90-44EB-9C10-65B59F50384C}" type="slidenum">
              <a:rPr lang="en-US"/>
              <a:pPr/>
              <a:t>6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68006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D1FDD6-AF66-46D6-AAA8-98F590EAE945}" type="slidenum">
              <a:rPr lang="en-US"/>
              <a:pPr/>
              <a:t>7</a:t>
            </a:fld>
            <a:endParaRPr lang="en-US"/>
          </a:p>
        </p:txBody>
      </p:sp>
      <p:sp>
        <p:nvSpPr>
          <p:cNvPr id="1013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11000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E246C-FFB1-41CB-9C07-61BE97B25C12}" type="slidenum">
              <a:rPr lang="en-US"/>
              <a:pPr/>
              <a:t>9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389273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1C185-5989-4A69-8761-BF105875AF77}" type="slidenum">
              <a:rPr lang="en-US"/>
              <a:pPr/>
              <a:t>10</a:t>
            </a:fld>
            <a:endParaRPr lang="en-US"/>
          </a:p>
        </p:txBody>
      </p:sp>
      <p:sp>
        <p:nvSpPr>
          <p:cNvPr id="1136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673098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C6D774-067E-4BE3-A8DA-C9E31A130794}" type="slidenum">
              <a:rPr lang="en-US"/>
              <a:pPr/>
              <a:t>11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07892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" y="228600"/>
            <a:ext cx="8802688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82563" y="1524000"/>
            <a:ext cx="8813800" cy="4657725"/>
          </a:xfrm>
        </p:spPr>
        <p:txBody>
          <a:bodyPr/>
          <a:lstStyle/>
          <a:p>
            <a:pPr lvl="0"/>
            <a:endParaRPr lang="fr-C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96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DBF99-3C31-46D2-A985-4D34E176DE6F}" type="datetimeFigureOut">
              <a:rPr lang="zh-TW" altLang="en-US" smtClean="0"/>
              <a:pPr/>
              <a:t>2020/12/29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BB1A-0F6A-497D-B6F2-2E34A05C4B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609600"/>
            <a:ext cx="6934200" cy="1447800"/>
          </a:xfrm>
        </p:spPr>
        <p:txBody>
          <a:bodyPr>
            <a:normAutofit fontScale="90000"/>
          </a:bodyPr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altLang="zh-TW" sz="2700" dirty="0" smtClean="0">
                <a:solidFill>
                  <a:srgbClr val="C00000"/>
                </a:solidFill>
              </a:rPr>
              <a:t>Introduction to Earth Science Systems</a:t>
            </a:r>
            <a:r>
              <a:rPr lang="en-US" altLang="zh-TW" sz="2700" b="1" dirty="0" smtClean="0">
                <a:solidFill>
                  <a:srgbClr val="C00000"/>
                </a:solidFill>
              </a:rPr>
              <a:t/>
            </a:r>
            <a:br>
              <a:rPr lang="en-US" altLang="zh-TW" sz="2700" b="1" dirty="0" smtClean="0">
                <a:solidFill>
                  <a:srgbClr val="C00000"/>
                </a:solidFill>
              </a:rPr>
            </a:br>
            <a:r>
              <a:rPr lang="en-US" altLang="zh-TW" sz="2700" b="1" dirty="0" smtClean="0">
                <a:solidFill>
                  <a:srgbClr val="C00000"/>
                </a:solidFill>
              </a:rPr>
              <a:t/>
            </a:r>
            <a:br>
              <a:rPr lang="en-US" altLang="zh-TW" sz="2700" b="1" dirty="0" smtClean="0">
                <a:solidFill>
                  <a:srgbClr val="C00000"/>
                </a:solidFill>
              </a:rPr>
            </a:br>
            <a:r>
              <a:rPr lang="en-US" altLang="zh-TW" sz="4000" b="1" dirty="0" smtClean="0">
                <a:solidFill>
                  <a:srgbClr val="C00000"/>
                </a:solidFill>
              </a:rPr>
              <a:t>4. A short tour of the solar system and beyond</a:t>
            </a:r>
            <a:endParaRPr lang="zh-TW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3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0052" y="76200"/>
            <a:ext cx="4800576" cy="489814"/>
          </a:xfrm>
        </p:spPr>
        <p:txBody>
          <a:bodyPr>
            <a:noAutofit/>
          </a:bodyPr>
          <a:lstStyle/>
          <a:p>
            <a:pPr algn="just"/>
            <a:r>
              <a:rPr lang="en-US" sz="3600" i="0" kern="1200" spc="0" baseline="0" dirty="0" smtClean="0">
                <a:solidFill>
                  <a:srgbClr val="C00000"/>
                </a:solidFill>
                <a:ea typeface="+mn-ea"/>
                <a:cs typeface="+mn-cs"/>
              </a:rPr>
              <a:t>The phases of Venus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28800"/>
            <a:ext cx="4800600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019145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Venus also has phases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8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8077200" cy="49945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52400" y="43610"/>
            <a:ext cx="88392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rgbClr val="C00000"/>
                </a:solidFill>
              </a:rPr>
              <a:t>… and water plumes</a:t>
            </a:r>
            <a:endParaRPr lang="fr-CH" sz="3600" dirty="0">
              <a:solidFill>
                <a:srgbClr val="C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14312" y="720724"/>
            <a:ext cx="8624887" cy="1717676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en-US" sz="1000" dirty="0" smtClean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Water plumes (+ volatiles, e.g. </a:t>
            </a:r>
            <a:r>
              <a:rPr lang="en-US" sz="1800" dirty="0" err="1" smtClean="0">
                <a:solidFill>
                  <a:schemeClr val="bg1"/>
                </a:solidFill>
              </a:rPr>
              <a:t>methan</a:t>
            </a:r>
            <a:r>
              <a:rPr lang="en-US" sz="1800" dirty="0" smtClean="0">
                <a:solidFill>
                  <a:schemeClr val="bg1"/>
                </a:solidFill>
              </a:rPr>
              <a:t> and carbon dioxide) up to 200 km high </a:t>
            </a:r>
            <a:endParaRPr lang="en-US" sz="1800" dirty="0" smtClean="0">
              <a:solidFill>
                <a:schemeClr val="bg1"/>
              </a:solidFill>
              <a:latin typeface="Wingdings" pitchFamily="2" charset="2"/>
            </a:endParaRPr>
          </a:p>
          <a:p>
            <a:pPr marL="0" indent="0" algn="just" eaLnBrk="1" hangingPunct="1">
              <a:buFont typeface="Wingdings 2" pitchFamily="18" charset="2"/>
              <a:buNone/>
            </a:pPr>
            <a:r>
              <a:rPr lang="en-US" sz="1000" dirty="0" smtClean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Plume activity controlled by tides: stronger when deformation at the south pole is stronger (opening of cracks in the ice crust).</a:t>
            </a:r>
          </a:p>
        </p:txBody>
      </p:sp>
    </p:spTree>
    <p:extLst>
      <p:ext uri="{BB962C8B-B14F-4D97-AF65-F5344CB8AC3E}">
        <p14:creationId xmlns:p14="http://schemas.microsoft.com/office/powerpoint/2010/main" val="7045522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7162800" cy="5372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38988"/>
            <a:ext cx="9144000" cy="6665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304909" y="0"/>
            <a:ext cx="8534182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  <a:cs typeface="Arial" pitchFamily="34" charset="0"/>
              </a:rPr>
              <a:t>Cryo-</a:t>
            </a:r>
            <a:r>
              <a:rPr lang="fr-CH" sz="3600" dirty="0" err="1" smtClean="0">
                <a:solidFill>
                  <a:schemeClr val="bg1"/>
                </a:solidFill>
                <a:cs typeface="Arial" pitchFamily="34" charset="0"/>
              </a:rPr>
              <a:t>volcanism</a:t>
            </a:r>
            <a:endParaRPr lang="fr-CH" sz="3200" i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1003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52400" y="43610"/>
            <a:ext cx="883920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Plumes on Europa ?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87807"/>
            <a:ext cx="4200018" cy="61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94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1000"/>
            <a:ext cx="6096012" cy="6096012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800" y="152399"/>
            <a:ext cx="7361627" cy="64880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Pluto: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= 39.5 A.U., e = 0.249,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17.1</a:t>
            </a:r>
          </a:p>
          <a:p>
            <a:pPr marL="360000" indent="0" algn="just">
              <a:spcBef>
                <a:spcPts val="600"/>
              </a:spcBef>
              <a:buNone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perihelion : 29.7 A.U.</a:t>
            </a:r>
          </a:p>
          <a:p>
            <a:pPr marL="360000" indent="0" algn="just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aphelion: 49.3 A.U.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 = 0.002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endParaRPr lang="en-US" sz="18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 = 1187 km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Density: 1860 kg/m</a:t>
            </a:r>
            <a:r>
              <a:rPr lang="en-US" sz="1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237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52400" y="43610"/>
            <a:ext cx="88392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rgbClr val="C00000"/>
                </a:solidFill>
              </a:rPr>
              <a:t>Pluto’s</a:t>
            </a:r>
            <a:r>
              <a:rPr lang="fr-CH" sz="3600" dirty="0" smtClean="0">
                <a:solidFill>
                  <a:srgbClr val="C00000"/>
                </a:solidFill>
              </a:rPr>
              <a:t> </a:t>
            </a:r>
            <a:r>
              <a:rPr lang="fr-CH" sz="3600" dirty="0" err="1" smtClean="0">
                <a:solidFill>
                  <a:srgbClr val="C00000"/>
                </a:solidFill>
              </a:rPr>
              <a:t>haze</a:t>
            </a:r>
            <a:endParaRPr lang="fr-CH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747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66800"/>
            <a:ext cx="4405952" cy="55349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52400" y="43610"/>
            <a:ext cx="88392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Hydrocarbon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from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nitrogen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147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8674735" cy="3435284"/>
          </a:xfr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52400" y="43610"/>
            <a:ext cx="88392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Water and </a:t>
            </a:r>
            <a:r>
              <a:rPr lang="fr-CH" sz="3600" dirty="0" err="1" smtClean="0">
                <a:solidFill>
                  <a:schemeClr val="bg1"/>
                </a:solidFill>
              </a:rPr>
              <a:t>tholins</a:t>
            </a:r>
            <a:r>
              <a:rPr lang="fr-CH" sz="3600" dirty="0" smtClean="0">
                <a:solidFill>
                  <a:schemeClr val="bg1"/>
                </a:solidFill>
              </a:rPr>
              <a:t> on the </a:t>
            </a:r>
            <a:r>
              <a:rPr lang="fr-CH" sz="3600" dirty="0" err="1" smtClean="0">
                <a:solidFill>
                  <a:schemeClr val="bg1"/>
                </a:solidFill>
              </a:rPr>
              <a:t>ground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351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877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52400" y="43610"/>
            <a:ext cx="88392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rgbClr val="C00000"/>
                </a:solidFill>
              </a:rPr>
              <a:t>Pluto’s</a:t>
            </a:r>
            <a:r>
              <a:rPr lang="fr-CH" sz="3600" dirty="0" smtClean="0">
                <a:solidFill>
                  <a:srgbClr val="C00000"/>
                </a:solidFill>
              </a:rPr>
              <a:t> </a:t>
            </a:r>
            <a:r>
              <a:rPr lang="fr-CH" sz="3600" dirty="0" err="1" smtClean="0">
                <a:solidFill>
                  <a:srgbClr val="C00000"/>
                </a:solidFill>
              </a:rPr>
              <a:t>icy</a:t>
            </a:r>
            <a:r>
              <a:rPr lang="fr-CH" sz="3600" dirty="0" smtClean="0">
                <a:solidFill>
                  <a:srgbClr val="C00000"/>
                </a:solidFill>
              </a:rPr>
              <a:t> </a:t>
            </a:r>
            <a:r>
              <a:rPr lang="fr-CH" sz="3600" dirty="0" err="1" smtClean="0">
                <a:solidFill>
                  <a:srgbClr val="C00000"/>
                </a:solidFill>
              </a:rPr>
              <a:t>mountains</a:t>
            </a:r>
            <a:endParaRPr lang="fr-CH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279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6857119" cy="5091790"/>
          </a:xfr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152400" y="43610"/>
            <a:ext cx="883920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rgbClr val="C00000"/>
                </a:solidFill>
              </a:rPr>
              <a:t>Sputnik</a:t>
            </a:r>
            <a:r>
              <a:rPr lang="fr-CH" sz="3600" dirty="0" smtClean="0">
                <a:solidFill>
                  <a:srgbClr val="C00000"/>
                </a:solidFill>
              </a:rPr>
              <a:t> </a:t>
            </a:r>
            <a:r>
              <a:rPr lang="fr-CH" sz="3600" dirty="0" err="1" smtClean="0">
                <a:solidFill>
                  <a:srgbClr val="C00000"/>
                </a:solidFill>
              </a:rPr>
              <a:t>Planum</a:t>
            </a:r>
            <a:endParaRPr lang="fr-CH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955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52400" y="43610"/>
            <a:ext cx="883920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rgbClr val="C00000"/>
                </a:solidFill>
              </a:rPr>
              <a:t>Around</a:t>
            </a:r>
            <a:r>
              <a:rPr lang="fr-CH" sz="3600" dirty="0" smtClean="0">
                <a:solidFill>
                  <a:srgbClr val="C00000"/>
                </a:solidFill>
              </a:rPr>
              <a:t> </a:t>
            </a:r>
            <a:r>
              <a:rPr lang="fr-CH" sz="3600" dirty="0" err="1" smtClean="0">
                <a:solidFill>
                  <a:srgbClr val="C00000"/>
                </a:solidFill>
              </a:rPr>
              <a:t>Sputnik</a:t>
            </a:r>
            <a:r>
              <a:rPr lang="fr-CH" sz="3600" dirty="0" smtClean="0">
                <a:solidFill>
                  <a:srgbClr val="C00000"/>
                </a:solidFill>
              </a:rPr>
              <a:t> </a:t>
            </a:r>
            <a:r>
              <a:rPr lang="fr-CH" sz="3600" dirty="0" err="1" smtClean="0">
                <a:solidFill>
                  <a:srgbClr val="C00000"/>
                </a:solidFill>
              </a:rPr>
              <a:t>Planum</a:t>
            </a:r>
            <a:endParaRPr lang="fr-CH" sz="36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09800"/>
            <a:ext cx="4141659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9800"/>
            <a:ext cx="4311664" cy="39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29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701118" cy="5072082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None/>
            </a:pPr>
            <a:r>
              <a:rPr kumimoji="0" lang="en-US" sz="1200" dirty="0" smtClean="0">
                <a:latin typeface="Wingdings" pitchFamily="2" charset="2"/>
              </a:rPr>
              <a:t>l</a:t>
            </a:r>
            <a:r>
              <a:rPr kumimoji="0" lang="en-US" dirty="0" smtClean="0"/>
              <a:t> </a:t>
            </a:r>
            <a:r>
              <a:rPr kumimoji="0"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Geocentric</a:t>
            </a:r>
            <a:r>
              <a:rPr kumimoji="0"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(Earth at center). </a:t>
            </a:r>
          </a:p>
          <a:p>
            <a:pPr marL="360000" lvl="1" indent="0" algn="just">
              <a:lnSpc>
                <a:spcPct val="110000"/>
              </a:lnSpc>
              <a:buNone/>
            </a:pP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1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Anaximander</a:t>
            </a: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(610-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546 BC): concentric shells</a:t>
            </a:r>
          </a:p>
          <a:p>
            <a:pPr marL="360000" lvl="1" indent="0">
              <a:lnSpc>
                <a:spcPct val="110000"/>
              </a:lnSpc>
              <a:buNone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Ptolemy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(100 AD): Orbits are perfect circles </a:t>
            </a: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epicycles to explain the retrograde motions.</a:t>
            </a:r>
          </a:p>
          <a:p>
            <a:pPr algn="just">
              <a:lnSpc>
                <a:spcPct val="90000"/>
              </a:lnSpc>
              <a:buNone/>
            </a:pPr>
            <a:endParaRPr kumimoji="0" lang="en-US" sz="1400" dirty="0" smtClean="0">
              <a:latin typeface="Wingdings" pitchFamily="2" charset="2"/>
            </a:endParaRPr>
          </a:p>
          <a:p>
            <a:pPr algn="just">
              <a:lnSpc>
                <a:spcPct val="90000"/>
              </a:lnSpc>
              <a:buNone/>
            </a:pPr>
            <a:r>
              <a:rPr kumimoji="0" lang="en-US" sz="1200" dirty="0" smtClean="0">
                <a:latin typeface="Wingdings" pitchFamily="2" charset="2"/>
              </a:rPr>
              <a:t>l</a:t>
            </a:r>
            <a:r>
              <a:rPr kumimoji="0" lang="en-US" dirty="0" smtClean="0">
                <a:solidFill>
                  <a:schemeClr val="accent1"/>
                </a:solidFill>
              </a:rPr>
              <a:t> </a:t>
            </a:r>
            <a:r>
              <a:rPr kumimoji="0"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Heliocentric</a:t>
            </a:r>
            <a:r>
              <a:rPr kumimoji="0"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(Sun at center).</a:t>
            </a:r>
          </a:p>
          <a:p>
            <a:pPr marL="360000" lvl="1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1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(1473-1543). Circular orbits explains retrogrades but still needed epicycles.</a:t>
            </a:r>
          </a:p>
          <a:p>
            <a:pPr marL="360000" lvl="1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18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Tycho</a:t>
            </a:r>
            <a:r>
              <a:rPr kumimoji="0" lang="en-US" sz="1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Brahe</a:t>
            </a: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CH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1546-1601</a:t>
            </a: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Accurate observations of the position &amp; motion of planets.</a:t>
            </a:r>
          </a:p>
          <a:p>
            <a:pPr marL="360000" lvl="1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1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Johannes </a:t>
            </a:r>
            <a:r>
              <a:rPr kumimoji="0" lang="en-US" sz="18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Kepler</a:t>
            </a: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(~1610). Elliptical orbits. </a:t>
            </a:r>
            <a:r>
              <a:rPr kumimoji="0"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Kepler’s</a:t>
            </a: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Laws.</a:t>
            </a:r>
          </a:p>
          <a:p>
            <a:pPr marL="360000" lvl="1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1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 </a:t>
            </a:r>
            <a:r>
              <a:rPr kumimoji="0" lang="en-US" sz="18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Galilei</a:t>
            </a:r>
            <a:r>
              <a:rPr kumimoji="0"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(~1610). Built &amp; used a telescope: observed the Phases of  Venus, moons around Jupiter, and craters on Moon.</a:t>
            </a:r>
          </a:p>
          <a:p>
            <a:pPr marL="360000" indent="0" algn="just">
              <a:lnSpc>
                <a:spcPct val="110000"/>
              </a:lnSpc>
              <a:spcBef>
                <a:spcPts val="600"/>
              </a:spcBef>
            </a:pPr>
            <a:endParaRPr kumimoji="0"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23794"/>
            <a:ext cx="9144000" cy="7095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3684" y="76200"/>
            <a:ext cx="5429288" cy="475480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Solar System models</a:t>
            </a:r>
            <a:r>
              <a:rPr lang="en-US" sz="4000" b="1" kern="1200" dirty="0" smtClean="0">
                <a:solidFill>
                  <a:srgbClr val="C00000"/>
                </a:solidFill>
                <a:latin typeface="Century Gothic"/>
                <a:ea typeface="+mj-ea"/>
                <a:cs typeface="+mj-cs"/>
              </a:rPr>
              <a:t>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52400" y="43610"/>
            <a:ext cx="883920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Polygonal </a:t>
            </a:r>
            <a:r>
              <a:rPr lang="fr-CH" sz="3600" dirty="0" err="1" smtClean="0">
                <a:solidFill>
                  <a:schemeClr val="bg1"/>
                </a:solidFill>
              </a:rPr>
              <a:t>regions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within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Sputnik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Planum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40494" y="838200"/>
            <a:ext cx="8698706" cy="12954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Surface expression on convection cells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52600"/>
            <a:ext cx="7692223" cy="43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57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52400" y="43610"/>
            <a:ext cx="8839200" cy="489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rgbClr val="C00000"/>
                </a:solidFill>
              </a:rPr>
              <a:t>Charo</a:t>
            </a:r>
            <a:endParaRPr lang="fr-CH" sz="36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14400"/>
            <a:ext cx="5791200" cy="5791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914400"/>
            <a:ext cx="2667000" cy="19050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 = 0.00025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endParaRPr lang="en-US" sz="18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 = 607 km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Density: 1700 kg/m</a:t>
            </a:r>
            <a:r>
              <a:rPr lang="en-US" sz="1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06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874" y="1143000"/>
            <a:ext cx="7134252" cy="547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2844" y="71414"/>
            <a:ext cx="8501122" cy="632666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</a:rPr>
              <a:t>Ptolemy’s model: geocentric + epicycles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L01_epicycloid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990600"/>
            <a:ext cx="3252570" cy="1164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283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:\Enseignement\Geophysik_1\2007\Gravity\Figures\Nikolaus_Kopernik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82870"/>
            <a:ext cx="3263900" cy="3803650"/>
          </a:xfrm>
          <a:prstGeom prst="rect">
            <a:avLst/>
          </a:prstGeom>
          <a:noFill/>
        </p:spPr>
      </p:pic>
      <p:pic>
        <p:nvPicPr>
          <p:cNvPr id="8" name="Picture 7" descr="L1_geocentic-mod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9481" y="2739788"/>
            <a:ext cx="5703113" cy="31181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70410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TextBox 8"/>
          <p:cNvSpPr txBox="1"/>
          <p:nvPr/>
        </p:nvSpPr>
        <p:spPr>
          <a:xfrm>
            <a:off x="714348" y="1142984"/>
            <a:ext cx="7715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+mj-lt"/>
              </a:rPr>
              <a:t>Heliocentric model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en-US" sz="3600" b="1" dirty="0" smtClean="0">
                <a:solidFill>
                  <a:schemeClr val="tx2"/>
                </a:solidFill>
                <a:latin typeface="+mj-lt"/>
              </a:rPr>
            </a:br>
            <a:r>
              <a:rPr lang="en-US" b="1" i="1" dirty="0" smtClean="0">
                <a:solidFill>
                  <a:schemeClr val="tx2"/>
                </a:solidFill>
                <a:latin typeface="+mj-lt"/>
              </a:rPr>
              <a:t>(De </a:t>
            </a:r>
            <a:r>
              <a:rPr lang="en-US" b="1" i="1" dirty="0" err="1" smtClean="0">
                <a:solidFill>
                  <a:schemeClr val="tx2"/>
                </a:solidFill>
                <a:latin typeface="+mj-lt"/>
              </a:rPr>
              <a:t>Revolutionibus</a:t>
            </a:r>
            <a:r>
              <a:rPr lang="en-US" b="1" i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  <a:latin typeface="+mj-lt"/>
              </a:rPr>
              <a:t>Orbis</a:t>
            </a:r>
            <a:r>
              <a:rPr lang="en-US" b="1" i="1" dirty="0" smtClean="0">
                <a:solidFill>
                  <a:schemeClr val="tx2"/>
                </a:solidFill>
                <a:latin typeface="+mj-lt"/>
              </a:rPr>
              <a:t> Caelum)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00052" y="0"/>
            <a:ext cx="6657964" cy="704104"/>
          </a:xfrm>
        </p:spPr>
        <p:txBody>
          <a:bodyPr>
            <a:normAutofit/>
          </a:bodyPr>
          <a:lstStyle/>
          <a:p>
            <a:pPr algn="just"/>
            <a:r>
              <a:rPr lang="fr-CH" sz="3600" kern="1200" dirty="0" err="1" smtClean="0">
                <a:solidFill>
                  <a:schemeClr val="bg1"/>
                </a:solidFill>
                <a:ea typeface="+mn-ea"/>
                <a:cs typeface="Arial"/>
              </a:rPr>
              <a:t>Nicolaus</a:t>
            </a:r>
            <a:r>
              <a:rPr lang="fr-CH" sz="3600" kern="1200" dirty="0" smtClean="0">
                <a:solidFill>
                  <a:schemeClr val="bg1"/>
                </a:solidFill>
                <a:ea typeface="+mn-ea"/>
                <a:cs typeface="Arial"/>
              </a:rPr>
              <a:t> </a:t>
            </a:r>
            <a:r>
              <a:rPr lang="fr-CH" sz="3600" kern="1200" dirty="0" err="1" smtClean="0">
                <a:solidFill>
                  <a:schemeClr val="bg1"/>
                </a:solidFill>
                <a:ea typeface="+mn-ea"/>
                <a:cs typeface="Arial"/>
              </a:rPr>
              <a:t>Copernicus</a:t>
            </a:r>
            <a:r>
              <a:rPr lang="fr-CH" sz="3600" kern="1200" dirty="0" smtClean="0">
                <a:solidFill>
                  <a:schemeClr val="bg1"/>
                </a:solidFill>
                <a:ea typeface="+mn-ea"/>
                <a:cs typeface="Arial"/>
              </a:rPr>
              <a:t> </a:t>
            </a:r>
            <a:r>
              <a:rPr lang="fr-CH" sz="3600" i="1" kern="1200" dirty="0" smtClean="0">
                <a:solidFill>
                  <a:schemeClr val="bg1"/>
                </a:solidFill>
                <a:ea typeface="+mn-ea"/>
                <a:cs typeface="Arial"/>
              </a:rPr>
              <a:t>(1473-1543)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477000"/>
            <a:ext cx="381000" cy="228600"/>
          </a:xfrm>
        </p:spPr>
        <p:txBody>
          <a:bodyPr/>
          <a:lstStyle/>
          <a:p>
            <a:fld id="{CB81739F-FE89-47B2-A1E0-4F00B5D2B6C6}" type="slidenum">
              <a:rPr lang="en-US"/>
              <a:pPr/>
              <a:t>14</a:t>
            </a:fld>
            <a:endParaRPr lang="en-US" sz="1400">
              <a:latin typeface="Times"/>
            </a:endParaRPr>
          </a:p>
        </p:txBody>
      </p:sp>
      <p:pic>
        <p:nvPicPr>
          <p:cNvPr id="7" name="Picture 1027" descr="E:\Enseignement\Geophysik_1\2007\Gravity\Figures\Astrolabe_décal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495824"/>
            <a:ext cx="2362200" cy="2362200"/>
          </a:xfrm>
          <a:prstGeom prst="rect">
            <a:avLst/>
          </a:prstGeom>
          <a:noFill/>
        </p:spPr>
      </p:pic>
      <p:pic>
        <p:nvPicPr>
          <p:cNvPr id="8" name="Picture 1028" descr="E:\Enseignement\Geophysik_1\2007\Gravity\Figures\Astrolabe-Persian-18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513" y="2325695"/>
            <a:ext cx="2376487" cy="2174875"/>
          </a:xfrm>
          <a:prstGeom prst="rect">
            <a:avLst/>
          </a:prstGeom>
          <a:noFill/>
        </p:spPr>
      </p:pic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1785918" y="1565964"/>
            <a:ext cx="70723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</a:rPr>
              <a:t>Uses astrolabes </a:t>
            </a:r>
            <a:r>
              <a:rPr lang="en-US" sz="1800" i="1" dirty="0" smtClean="0">
                <a:solidFill>
                  <a:schemeClr val="tx2"/>
                </a:solidFill>
                <a:latin typeface="Arial" pitchFamily="34" charset="0"/>
              </a:rPr>
              <a:t>(… but no optical instruments; telescope will be invented a few decades latter)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</a:rPr>
              <a:t> to carefully measure the position </a:t>
            </a:r>
            <a:r>
              <a:rPr lang="en-US" sz="2000" spc="-150" dirty="0" smtClean="0">
                <a:solidFill>
                  <a:schemeClr val="tx2"/>
                </a:solidFill>
                <a:latin typeface="Arial" pitchFamily="34" charset="0"/>
              </a:rPr>
              <a:t>and motions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</a:rPr>
              <a:t> of planets …</a:t>
            </a:r>
          </a:p>
        </p:txBody>
      </p:sp>
      <p:pic>
        <p:nvPicPr>
          <p:cNvPr id="10" name="Picture 1030" descr="E:\Enseignement\Geophysik_1\2007\Gravity\Figures\Tycho_Brahe's_Stjernebor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714752"/>
            <a:ext cx="3893361" cy="3143248"/>
          </a:xfrm>
          <a:prstGeom prst="rect">
            <a:avLst/>
          </a:prstGeom>
          <a:noFill/>
        </p:spPr>
      </p:pic>
      <p:pic>
        <p:nvPicPr>
          <p:cNvPr id="11" name="Picture 1031" descr="E:\Enseignement\Geophysik_1\2007\Gravity\Figures\Tycho_Brah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43000"/>
            <a:ext cx="1736725" cy="2578100"/>
          </a:xfrm>
          <a:prstGeom prst="rect">
            <a:avLst/>
          </a:prstGeom>
          <a:noFill/>
        </p:spPr>
      </p:pic>
      <p:sp>
        <p:nvSpPr>
          <p:cNvPr id="12" name="Text Box 1033"/>
          <p:cNvSpPr txBox="1">
            <a:spLocks noChangeArrowheads="1"/>
          </p:cNvSpPr>
          <p:nvPr/>
        </p:nvSpPr>
        <p:spPr bwMode="auto">
          <a:xfrm>
            <a:off x="1785918" y="908720"/>
            <a:ext cx="71785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Wingdings" pitchFamily="2" charset="2"/>
              </a:rPr>
              <a:t>l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</a:rPr>
              <a:t>Built 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</a:rPr>
              <a:t>large instruments dedicated to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</a:rPr>
              <a:t>observations of the movements of planets.</a:t>
            </a:r>
            <a:endParaRPr lang="en-US" sz="200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3" name="Picture 1036" descr="E:\Enseignement\Geophysik_1\2007\Gravity\Figures\quadran_murali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0984" y="3071810"/>
            <a:ext cx="2581280" cy="3787245"/>
          </a:xfrm>
          <a:prstGeom prst="rect">
            <a:avLst/>
          </a:prstGeom>
          <a:noFill/>
        </p:spPr>
      </p:pic>
      <p:sp>
        <p:nvSpPr>
          <p:cNvPr id="15" name="Text Box 1033"/>
          <p:cNvSpPr txBox="1">
            <a:spLocks noChangeArrowheads="1"/>
          </p:cNvSpPr>
          <p:nvPr/>
        </p:nvSpPr>
        <p:spPr bwMode="auto">
          <a:xfrm>
            <a:off x="1785918" y="2610145"/>
            <a:ext cx="47863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Wingdings" pitchFamily="2" charset="2"/>
              </a:rPr>
              <a:t>l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</a:rPr>
              <a:t>… but did not try to interpret his data.</a:t>
            </a:r>
            <a:endParaRPr lang="en-US" sz="20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7143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42844" y="76200"/>
            <a:ext cx="5186370" cy="561228"/>
          </a:xfrm>
        </p:spPr>
        <p:txBody>
          <a:bodyPr>
            <a:noAutofit/>
          </a:bodyPr>
          <a:lstStyle/>
          <a:p>
            <a:pPr rtl="0" eaLnBrk="0" fontAlgn="base" hangingPunct="0"/>
            <a:r>
              <a:rPr lang="en-US" sz="3600" kern="1200" dirty="0" err="1" smtClean="0">
                <a:solidFill>
                  <a:schemeClr val="bg1"/>
                </a:solidFill>
                <a:ea typeface="+mn-ea"/>
                <a:cs typeface="+mn-cs"/>
              </a:rPr>
              <a:t>Tycho</a:t>
            </a:r>
            <a:r>
              <a:rPr lang="en-US" sz="3600" kern="1200" dirty="0" smtClean="0">
                <a:solidFill>
                  <a:schemeClr val="bg1"/>
                </a:solidFill>
                <a:ea typeface="+mn-ea"/>
                <a:cs typeface="+mn-cs"/>
              </a:rPr>
              <a:t> Brahe </a:t>
            </a:r>
            <a:r>
              <a:rPr lang="en-US" sz="3600" i="1" kern="1200" dirty="0" smtClean="0">
                <a:solidFill>
                  <a:schemeClr val="bg1"/>
                </a:solidFill>
                <a:ea typeface="+mn-ea"/>
                <a:cs typeface="+mn-cs"/>
              </a:rPr>
              <a:t>(1546-1601)</a:t>
            </a:r>
          </a:p>
        </p:txBody>
      </p:sp>
    </p:spTree>
    <p:extLst>
      <p:ext uri="{BB962C8B-B14F-4D97-AF65-F5344CB8AC3E}">
        <p14:creationId xmlns:p14="http://schemas.microsoft.com/office/powerpoint/2010/main" val="21687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1_Kepl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5992"/>
            <a:ext cx="2857505" cy="4572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76" y="935164"/>
            <a:ext cx="4429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Found a mathematical fit to Brahe’s observations: </a:t>
            </a:r>
            <a:r>
              <a:rPr lang="en-US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Kepler's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laws (1609-1619), published in </a:t>
            </a:r>
            <a:r>
              <a:rPr lang="en-US" sz="2000" i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Harmonices</a:t>
            </a:r>
            <a:r>
              <a:rPr lang="en-US" sz="200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Mundi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:</a:t>
            </a:r>
          </a:p>
        </p:txBody>
      </p:sp>
      <p:pic>
        <p:nvPicPr>
          <p:cNvPr id="10" name="Picture 9" descr="L1_Harmonices-Mund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2285992"/>
            <a:ext cx="2903997" cy="45720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57752" y="1000108"/>
            <a:ext cx="40719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- Orbits are ellipses, not perfect circles!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7752" y="1571612"/>
            <a:ext cx="4071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- … but keep the polyhedrons model to explain orbit radius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15008" y="4357718"/>
            <a:ext cx="3428992" cy="2500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7" name="Picture 16" descr="L1_polyedro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88" y="4281920"/>
            <a:ext cx="2214578" cy="2504666"/>
          </a:xfrm>
          <a:prstGeom prst="rect">
            <a:avLst/>
          </a:prstGeom>
        </p:spPr>
      </p:pic>
      <p:pic>
        <p:nvPicPr>
          <p:cNvPr id="18" name="Picture 17" descr="L1_ellips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40" y="2285991"/>
            <a:ext cx="3428960" cy="21027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42886" y="81690"/>
            <a:ext cx="6043626" cy="632666"/>
          </a:xfrm>
        </p:spPr>
        <p:txBody>
          <a:bodyPr>
            <a:noAutofit/>
          </a:bodyPr>
          <a:lstStyle/>
          <a:p>
            <a:pPr rtl="0" eaLnBrk="0" fontAlgn="base" hangingPunct="0"/>
            <a:r>
              <a:rPr lang="en-US" sz="3600" kern="1200" dirty="0" smtClean="0">
                <a:solidFill>
                  <a:schemeClr val="bg1"/>
                </a:solidFill>
                <a:ea typeface="+mn-ea"/>
                <a:cs typeface="+mn-cs"/>
              </a:rPr>
              <a:t>Johannes </a:t>
            </a:r>
            <a:r>
              <a:rPr lang="en-US" sz="3600" kern="1200" dirty="0" err="1" smtClean="0">
                <a:solidFill>
                  <a:schemeClr val="bg1"/>
                </a:solidFill>
                <a:ea typeface="+mn-ea"/>
                <a:cs typeface="+mn-cs"/>
              </a:rPr>
              <a:t>Kepler</a:t>
            </a:r>
            <a:r>
              <a:rPr lang="en-US" sz="3600" kern="1200" dirty="0" smtClean="0">
                <a:solidFill>
                  <a:schemeClr val="bg1"/>
                </a:solidFill>
                <a:ea typeface="+mn-ea"/>
                <a:cs typeface="+mn-cs"/>
              </a:rPr>
              <a:t> </a:t>
            </a:r>
            <a:r>
              <a:rPr lang="en-US" sz="3600" i="1" kern="1200" dirty="0" smtClean="0">
                <a:solidFill>
                  <a:schemeClr val="bg1"/>
                </a:solidFill>
                <a:ea typeface="+mn-ea"/>
                <a:cs typeface="+mn-cs"/>
              </a:rPr>
              <a:t>(1571-1630)</a:t>
            </a:r>
          </a:p>
        </p:txBody>
      </p:sp>
    </p:spTree>
    <p:extLst>
      <p:ext uri="{BB962C8B-B14F-4D97-AF65-F5344CB8AC3E}">
        <p14:creationId xmlns:p14="http://schemas.microsoft.com/office/powerpoint/2010/main" val="24767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82563" y="4714884"/>
            <a:ext cx="8532841" cy="207170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kumimoji="0" lang="en-US" sz="1400" dirty="0" smtClean="0">
                <a:latin typeface="Wingdings" pitchFamily="2" charset="2"/>
              </a:rPr>
              <a:t>l</a:t>
            </a:r>
            <a:r>
              <a:rPr kumimoji="0" lang="en-US" dirty="0" smtClean="0"/>
              <a:t> </a:t>
            </a:r>
            <a:r>
              <a:rPr kumimoji="0"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to use </a:t>
            </a:r>
            <a:r>
              <a:rPr kumimoji="0"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r>
              <a:rPr kumimoji="0"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point it to the sky</a:t>
            </a:r>
          </a:p>
          <a:p>
            <a:pPr>
              <a:lnSpc>
                <a:spcPct val="110000"/>
              </a:lnSpc>
              <a:buNone/>
            </a:pPr>
            <a:r>
              <a:rPr kumimoji="0" lang="en-US" sz="1400" dirty="0" smtClean="0">
                <a:latin typeface="Wingdings" pitchFamily="2" charset="2"/>
              </a:rPr>
              <a:t>l</a:t>
            </a:r>
            <a:r>
              <a:rPr kumimoji="0" lang="en-US" dirty="0" smtClean="0"/>
              <a:t> </a:t>
            </a:r>
            <a:r>
              <a:rPr kumimoji="0"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observations supporting heliocentric model:</a:t>
            </a:r>
          </a:p>
          <a:p>
            <a:pPr lvl="1">
              <a:lnSpc>
                <a:spcPts val="2600"/>
              </a:lnSpc>
              <a:spcBef>
                <a:spcPts val="600"/>
              </a:spcBef>
              <a:buNone/>
            </a:pPr>
            <a:r>
              <a:rPr kumimoji="0" lang="en-US" sz="2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Moons around Jupiter</a:t>
            </a:r>
          </a:p>
          <a:p>
            <a:pPr lvl="1">
              <a:lnSpc>
                <a:spcPts val="2600"/>
              </a:lnSpc>
              <a:spcBef>
                <a:spcPts val="0"/>
              </a:spcBef>
              <a:buNone/>
            </a:pPr>
            <a:r>
              <a:rPr kumimoji="0" lang="en-US" sz="2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Phases of Venus</a:t>
            </a:r>
          </a:p>
          <a:p>
            <a:pPr lvl="1">
              <a:lnSpc>
                <a:spcPts val="2600"/>
              </a:lnSpc>
              <a:spcBef>
                <a:spcPts val="0"/>
              </a:spcBef>
              <a:buNone/>
            </a:pPr>
            <a:r>
              <a:rPr kumimoji="0" lang="en-US" sz="2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Imperfect Moon (cratered surface)</a:t>
            </a:r>
          </a:p>
        </p:txBody>
      </p:sp>
      <p:pic>
        <p:nvPicPr>
          <p:cNvPr id="4" name="Picture 3" descr="L1_Galile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6" y="1000108"/>
            <a:ext cx="2500298" cy="3563961"/>
          </a:xfrm>
          <a:prstGeom prst="rect">
            <a:avLst/>
          </a:prstGeom>
        </p:spPr>
      </p:pic>
      <p:pic>
        <p:nvPicPr>
          <p:cNvPr id="5" name="Picture 4" descr="L1_Galileo_telesco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3604" y="1000108"/>
            <a:ext cx="2557156" cy="3571900"/>
          </a:xfrm>
          <a:prstGeom prst="rect">
            <a:avLst/>
          </a:prstGeom>
        </p:spPr>
      </p:pic>
      <p:pic>
        <p:nvPicPr>
          <p:cNvPr id="6" name="Picture 5" descr="L1_Sidereus-Nuncius_1610_Galile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50258" y="1000109"/>
            <a:ext cx="2408022" cy="3571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1434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-24"/>
            <a:ext cx="5286412" cy="714372"/>
          </a:xfrm>
        </p:spPr>
        <p:txBody>
          <a:bodyPr>
            <a:normAutofit/>
          </a:bodyPr>
          <a:lstStyle/>
          <a:p>
            <a:r>
              <a:rPr kumimoji="0" lang="en-US" sz="3600" dirty="0" smtClean="0">
                <a:solidFill>
                  <a:schemeClr val="bg1"/>
                </a:solidFill>
                <a:cs typeface="Arial" pitchFamily="34" charset="0"/>
              </a:rPr>
              <a:t>Galileo </a:t>
            </a:r>
            <a:r>
              <a:rPr kumimoji="0" lang="en-US" sz="3600" dirty="0" err="1" smtClean="0">
                <a:solidFill>
                  <a:schemeClr val="bg1"/>
                </a:solidFill>
                <a:cs typeface="Arial" pitchFamily="34" charset="0"/>
              </a:rPr>
              <a:t>Galilei</a:t>
            </a:r>
            <a:r>
              <a:rPr kumimoji="0" lang="en-US" sz="36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kumimoji="0" lang="en-US" sz="3600" i="1" dirty="0" smtClean="0">
                <a:solidFill>
                  <a:schemeClr val="bg1"/>
                </a:solidFill>
                <a:cs typeface="Arial" pitchFamily="34" charset="0"/>
              </a:rPr>
              <a:t>(1564-1644)</a:t>
            </a:r>
          </a:p>
        </p:txBody>
      </p:sp>
    </p:spTree>
    <p:extLst>
      <p:ext uri="{BB962C8B-B14F-4D97-AF65-F5344CB8AC3E}">
        <p14:creationId xmlns:p14="http://schemas.microsoft.com/office/powerpoint/2010/main" val="2563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76" y="1071546"/>
            <a:ext cx="5286380" cy="352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68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8614" y="0"/>
            <a:ext cx="8229600" cy="642958"/>
          </a:xfrm>
        </p:spPr>
        <p:txBody>
          <a:bodyPr>
            <a:noAutofit/>
          </a:bodyPr>
          <a:lstStyle/>
          <a:p>
            <a:pPr algn="just" rtl="0" eaLnBrk="1" fontAlgn="auto" latinLnBrk="0" hangingPunct="1">
              <a:lnSpc>
                <a:spcPts val="4000"/>
              </a:lnSpc>
            </a:pPr>
            <a:r>
              <a:rPr lang="en-US" sz="3600" i="0" kern="1200" dirty="0" smtClean="0">
                <a:solidFill>
                  <a:schemeClr val="bg1"/>
                </a:solidFill>
                <a:ea typeface="+mn-ea"/>
                <a:cs typeface="+mn-cs"/>
              </a:rPr>
              <a:t>Heliocentric model explains …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 descr="L1_Venus-elong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906" y="3675786"/>
            <a:ext cx="3309961" cy="30718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06" y="1214422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retrograde motions without epicycles …</a:t>
            </a:r>
            <a:endParaRPr lang="fr-CH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6182" y="4857760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the maximal elongations of Mercury &amp; Venus.</a:t>
            </a:r>
            <a:endParaRPr lang="fr-CH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346318" y="2500306"/>
            <a:ext cx="1296988" cy="0"/>
          </a:xfrm>
          <a:prstGeom prst="line">
            <a:avLst/>
          </a:prstGeom>
          <a:noFill/>
          <a:ln w="2286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rot="10800000">
            <a:off x="3571868" y="6215082"/>
            <a:ext cx="1296988" cy="0"/>
          </a:xfrm>
          <a:prstGeom prst="line">
            <a:avLst/>
          </a:prstGeom>
          <a:noFill/>
          <a:ln w="2286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6626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14314" y="2071678"/>
            <a:ext cx="3786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2060"/>
                </a:solidFill>
                <a:latin typeface="+mn-lt"/>
              </a:rPr>
              <a:t>The Ptolemaic system fails to explain the phases of Venus …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008" y="129374"/>
            <a:ext cx="8892480" cy="48022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</a:pPr>
            <a:r>
              <a:rPr lang="en-US" sz="3600" spc="-100" dirty="0" smtClean="0">
                <a:solidFill>
                  <a:schemeClr val="bg1"/>
                </a:solidFill>
              </a:rPr>
              <a:t>The</a:t>
            </a:r>
            <a:r>
              <a:rPr lang="en-US" sz="3600" spc="-100" baseline="0" dirty="0" smtClean="0">
                <a:solidFill>
                  <a:schemeClr val="bg1"/>
                </a:solidFill>
              </a:rPr>
              <a:t> phases of Venus: geo- </a:t>
            </a:r>
            <a:r>
              <a:rPr lang="en-US" sz="3600" i="1" spc="-100" baseline="0" dirty="0" err="1" smtClean="0">
                <a:solidFill>
                  <a:schemeClr val="bg1"/>
                </a:solidFill>
              </a:rPr>
              <a:t>vs</a:t>
            </a:r>
            <a:r>
              <a:rPr lang="en-US" sz="3600" spc="-100" baseline="0" dirty="0" smtClean="0">
                <a:solidFill>
                  <a:schemeClr val="bg1"/>
                </a:solidFill>
              </a:rPr>
              <a:t> </a:t>
            </a:r>
            <a:r>
              <a:rPr lang="en-US" sz="3600" spc="-100" baseline="0" dirty="0" err="1" smtClean="0">
                <a:solidFill>
                  <a:schemeClr val="bg1"/>
                </a:solidFill>
              </a:rPr>
              <a:t>helio</a:t>
            </a:r>
            <a:r>
              <a:rPr lang="en-US" sz="3600" spc="-100" dirty="0" smtClean="0">
                <a:solidFill>
                  <a:schemeClr val="bg1"/>
                </a:solidFill>
              </a:rPr>
              <a:t>-</a:t>
            </a:r>
            <a:r>
              <a:rPr lang="en-US" sz="3600" spc="-100" baseline="0" dirty="0" smtClean="0">
                <a:solidFill>
                  <a:schemeClr val="bg1"/>
                </a:solidFill>
              </a:rPr>
              <a:t>centric systems</a:t>
            </a:r>
            <a:endParaRPr lang="en-US" sz="3600" spc="-100" dirty="0">
              <a:solidFill>
                <a:schemeClr val="bg1"/>
              </a:solidFill>
            </a:endParaRPr>
          </a:p>
        </p:txBody>
      </p:sp>
      <p:pic>
        <p:nvPicPr>
          <p:cNvPr id="9" name="Picture 8" descr="L1_Phase-Venus_Ptolemy-syst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32" y="1071546"/>
            <a:ext cx="5029200" cy="3167327"/>
          </a:xfrm>
          <a:prstGeom prst="rect">
            <a:avLst/>
          </a:prstGeom>
        </p:spPr>
      </p:pic>
      <p:pic>
        <p:nvPicPr>
          <p:cNvPr id="10" name="Picture 9" descr="L1_Phase-Venus_Copernician-syst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32" y="4218561"/>
            <a:ext cx="5029200" cy="26394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20" y="4857760"/>
            <a:ext cx="37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2060"/>
                </a:solidFill>
                <a:latin typeface="+mn-lt"/>
              </a:rPr>
              <a:t>… but the </a:t>
            </a:r>
            <a:r>
              <a:rPr lang="en-US" dirty="0" err="1" smtClean="0">
                <a:solidFill>
                  <a:srgbClr val="002060"/>
                </a:solidFill>
                <a:latin typeface="+mn-lt"/>
              </a:rPr>
              <a:t>Copernician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model does explain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267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3266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0"/>
            <a:ext cx="6472254" cy="632666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Orbital </a:t>
            </a:r>
            <a:r>
              <a:rPr lang="fr-CH" sz="3600" dirty="0" err="1" smtClean="0">
                <a:solidFill>
                  <a:schemeClr val="bg1"/>
                </a:solidFill>
              </a:rPr>
              <a:t>parameters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7" name="Picture 6" descr="L02_orbital-parameters-carto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4368" y="2756475"/>
            <a:ext cx="6192260" cy="220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411" y="838200"/>
            <a:ext cx="8818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r-CH" sz="2400" dirty="0" smtClean="0">
                <a:solidFill>
                  <a:srgbClr val="002060"/>
                </a:solidFill>
                <a:latin typeface="+mn-lt"/>
              </a:rPr>
              <a:t>The location of a </a:t>
            </a:r>
            <a:r>
              <a:rPr lang="fr-CH" sz="2400" dirty="0" err="1" smtClean="0">
                <a:solidFill>
                  <a:srgbClr val="002060"/>
                </a:solidFill>
                <a:latin typeface="+mn-lt"/>
              </a:rPr>
              <a:t>planet</a:t>
            </a:r>
            <a:r>
              <a:rPr lang="fr-CH" sz="2400" dirty="0" smtClean="0">
                <a:solidFill>
                  <a:srgbClr val="002060"/>
                </a:solidFill>
                <a:latin typeface="+mn-lt"/>
              </a:rPr>
              <a:t> on </a:t>
            </a:r>
            <a:r>
              <a:rPr lang="fr-CH" sz="2400" dirty="0" err="1" smtClean="0">
                <a:solidFill>
                  <a:srgbClr val="002060"/>
                </a:solidFill>
                <a:latin typeface="+mn-lt"/>
              </a:rPr>
              <a:t>its</a:t>
            </a:r>
            <a:r>
              <a:rPr lang="fr-CH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2060"/>
                </a:solidFill>
                <a:latin typeface="+mn-lt"/>
              </a:rPr>
              <a:t>orbit</a:t>
            </a:r>
            <a:r>
              <a:rPr lang="fr-CH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2060"/>
                </a:solidFill>
                <a:latin typeface="+mn-lt"/>
              </a:rPr>
              <a:t>is</a:t>
            </a:r>
            <a:r>
              <a:rPr lang="fr-CH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2060"/>
                </a:solidFill>
                <a:latin typeface="+mn-lt"/>
              </a:rPr>
              <a:t>fully</a:t>
            </a:r>
            <a:r>
              <a:rPr lang="fr-CH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2060"/>
                </a:solidFill>
                <a:latin typeface="+mn-lt"/>
              </a:rPr>
              <a:t>described</a:t>
            </a:r>
            <a:r>
              <a:rPr lang="fr-CH" sz="2400" dirty="0" smtClean="0">
                <a:solidFill>
                  <a:srgbClr val="002060"/>
                </a:solidFill>
                <a:latin typeface="+mn-lt"/>
              </a:rPr>
              <a:t> by </a:t>
            </a:r>
            <a:r>
              <a:rPr lang="fr-CH" sz="2400" dirty="0" smtClean="0">
                <a:solidFill>
                  <a:srgbClr val="C00000"/>
                </a:solidFill>
                <a:latin typeface="+mn-lt"/>
              </a:rPr>
              <a:t>6 </a:t>
            </a:r>
            <a:r>
              <a:rPr lang="fr-CH" sz="2400" dirty="0" err="1" smtClean="0">
                <a:solidFill>
                  <a:srgbClr val="C00000"/>
                </a:solidFill>
                <a:latin typeface="+mn-lt"/>
              </a:rPr>
              <a:t>parameters</a:t>
            </a:r>
            <a:r>
              <a:rPr lang="fr-CH" sz="2400" dirty="0" smtClean="0">
                <a:solidFill>
                  <a:srgbClr val="002060"/>
                </a:solidFill>
                <a:latin typeface="+mn-lt"/>
              </a:rPr>
              <a:t>:</a:t>
            </a:r>
            <a:endParaRPr lang="fr-CH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411" y="5181600"/>
            <a:ext cx="8708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fr-CH" sz="1600" dirty="0" smtClean="0"/>
              <a:t>- </a:t>
            </a:r>
            <a:r>
              <a:rPr lang="fr-CH" sz="1600" dirty="0" smtClean="0">
                <a:solidFill>
                  <a:srgbClr val="C00000"/>
                </a:solidFill>
              </a:rPr>
              <a:t>Longitude of the </a:t>
            </a:r>
            <a:r>
              <a:rPr lang="fr-CH" sz="1600" dirty="0" err="1" smtClean="0">
                <a:solidFill>
                  <a:srgbClr val="C00000"/>
                </a:solidFill>
              </a:rPr>
              <a:t>ascending</a:t>
            </a:r>
            <a:r>
              <a:rPr lang="fr-CH" sz="1600" dirty="0" smtClean="0">
                <a:solidFill>
                  <a:srgbClr val="C00000"/>
                </a:solidFill>
              </a:rPr>
              <a:t> </a:t>
            </a:r>
            <a:r>
              <a:rPr lang="fr-CH" sz="1600" dirty="0" err="1" smtClean="0">
                <a:solidFill>
                  <a:srgbClr val="C00000"/>
                </a:solidFill>
              </a:rPr>
              <a:t>node</a:t>
            </a:r>
            <a:r>
              <a:rPr lang="fr-CH" sz="1600" dirty="0" smtClean="0"/>
              <a:t>, </a:t>
            </a:r>
            <a:r>
              <a:rPr lang="fr-CH" sz="1600" dirty="0" smtClean="0">
                <a:solidFill>
                  <a:srgbClr val="C00000"/>
                </a:solidFill>
                <a:latin typeface="Symbol" pitchFamily="18" charset="2"/>
              </a:rPr>
              <a:t>W</a:t>
            </a:r>
            <a:r>
              <a:rPr lang="fr-CH" sz="1600" dirty="0" smtClean="0"/>
              <a:t> : </a:t>
            </a:r>
            <a:r>
              <a:rPr lang="fr-CH" sz="1600" dirty="0" smtClean="0">
                <a:solidFill>
                  <a:srgbClr val="002060"/>
                </a:solidFill>
              </a:rPr>
              <a:t>angle </a:t>
            </a:r>
            <a:r>
              <a:rPr lang="fr-CH" sz="1600" dirty="0" err="1" smtClean="0">
                <a:solidFill>
                  <a:srgbClr val="002060"/>
                </a:solidFill>
              </a:rPr>
              <a:t>between</a:t>
            </a:r>
            <a:r>
              <a:rPr lang="fr-CH" sz="1600" dirty="0" smtClean="0">
                <a:solidFill>
                  <a:srgbClr val="002060"/>
                </a:solidFill>
              </a:rPr>
              <a:t> a </a:t>
            </a:r>
            <a:r>
              <a:rPr lang="fr-CH" sz="1600" dirty="0" err="1" smtClean="0">
                <a:solidFill>
                  <a:srgbClr val="002060"/>
                </a:solidFill>
              </a:rPr>
              <a:t>reference</a:t>
            </a:r>
            <a:r>
              <a:rPr lang="fr-CH" sz="1600" dirty="0" smtClean="0">
                <a:solidFill>
                  <a:srgbClr val="002060"/>
                </a:solidFill>
              </a:rPr>
              <a:t> direction in the </a:t>
            </a:r>
            <a:r>
              <a:rPr lang="fr-CH" sz="1600" dirty="0" err="1" smtClean="0">
                <a:solidFill>
                  <a:srgbClr val="002060"/>
                </a:solidFill>
              </a:rPr>
              <a:t>ecliptic</a:t>
            </a:r>
            <a:r>
              <a:rPr lang="fr-CH" sz="1600" dirty="0" smtClean="0">
                <a:solidFill>
                  <a:srgbClr val="002060"/>
                </a:solidFill>
              </a:rPr>
              <a:t>, and the direction of the </a:t>
            </a:r>
            <a:r>
              <a:rPr lang="fr-CH" sz="1600" dirty="0" err="1" smtClean="0">
                <a:solidFill>
                  <a:srgbClr val="002060"/>
                </a:solidFill>
              </a:rPr>
              <a:t>ascending</a:t>
            </a:r>
            <a:r>
              <a:rPr lang="fr-CH" sz="1600" dirty="0" smtClean="0">
                <a:solidFill>
                  <a:srgbClr val="002060"/>
                </a:solidFill>
              </a:rPr>
              <a:t> </a:t>
            </a:r>
            <a:r>
              <a:rPr lang="fr-CH" sz="1600" dirty="0" err="1" smtClean="0">
                <a:solidFill>
                  <a:srgbClr val="002060"/>
                </a:solidFill>
              </a:rPr>
              <a:t>node</a:t>
            </a:r>
            <a:r>
              <a:rPr lang="fr-CH" sz="1600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fr-CH" sz="1600" dirty="0" smtClean="0"/>
              <a:t>- </a:t>
            </a:r>
            <a:r>
              <a:rPr lang="fr-CH" sz="1600" dirty="0" smtClean="0">
                <a:solidFill>
                  <a:srgbClr val="C00000"/>
                </a:solidFill>
              </a:rPr>
              <a:t>Argument of the </a:t>
            </a:r>
            <a:r>
              <a:rPr lang="fr-CH" sz="1600" dirty="0" err="1" smtClean="0">
                <a:solidFill>
                  <a:srgbClr val="C00000"/>
                </a:solidFill>
              </a:rPr>
              <a:t>perihelion</a:t>
            </a:r>
            <a:r>
              <a:rPr lang="fr-CH" sz="1600" dirty="0" smtClean="0"/>
              <a:t>, </a:t>
            </a:r>
            <a:r>
              <a:rPr lang="fr-CH" sz="1600" dirty="0" smtClean="0">
                <a:solidFill>
                  <a:srgbClr val="C00000"/>
                </a:solidFill>
                <a:latin typeface="Symbol" pitchFamily="18" charset="2"/>
              </a:rPr>
              <a:t>w</a:t>
            </a:r>
            <a:r>
              <a:rPr lang="fr-CH" sz="1600" dirty="0" smtClean="0"/>
              <a:t> </a:t>
            </a:r>
            <a:r>
              <a:rPr lang="fr-CH" sz="1600" dirty="0" smtClean="0">
                <a:solidFill>
                  <a:srgbClr val="002060"/>
                </a:solidFill>
              </a:rPr>
              <a:t>: angle </a:t>
            </a:r>
            <a:r>
              <a:rPr lang="fr-CH" sz="1600" dirty="0" err="1" smtClean="0">
                <a:solidFill>
                  <a:srgbClr val="002060"/>
                </a:solidFill>
              </a:rPr>
              <a:t>between</a:t>
            </a:r>
            <a:r>
              <a:rPr lang="fr-CH" sz="1600" dirty="0" smtClean="0">
                <a:solidFill>
                  <a:srgbClr val="002060"/>
                </a:solidFill>
              </a:rPr>
              <a:t> the direction of the </a:t>
            </a:r>
            <a:r>
              <a:rPr lang="fr-CH" sz="1600" dirty="0" err="1" smtClean="0">
                <a:solidFill>
                  <a:srgbClr val="002060"/>
                </a:solidFill>
              </a:rPr>
              <a:t>ascending</a:t>
            </a:r>
            <a:r>
              <a:rPr lang="fr-CH" sz="1600" dirty="0" smtClean="0">
                <a:solidFill>
                  <a:srgbClr val="002060"/>
                </a:solidFill>
              </a:rPr>
              <a:t> </a:t>
            </a:r>
            <a:r>
              <a:rPr lang="fr-CH" sz="1600" dirty="0" err="1" smtClean="0">
                <a:solidFill>
                  <a:srgbClr val="002060"/>
                </a:solidFill>
              </a:rPr>
              <a:t>node</a:t>
            </a:r>
            <a:r>
              <a:rPr lang="fr-CH" sz="1600" dirty="0" smtClean="0">
                <a:solidFill>
                  <a:srgbClr val="002060"/>
                </a:solidFill>
              </a:rPr>
              <a:t> and </a:t>
            </a:r>
            <a:r>
              <a:rPr lang="fr-CH" sz="1600" dirty="0" err="1" smtClean="0">
                <a:solidFill>
                  <a:srgbClr val="002060"/>
                </a:solidFill>
              </a:rPr>
              <a:t>that</a:t>
            </a:r>
            <a:r>
              <a:rPr lang="fr-CH" sz="1600" dirty="0" smtClean="0">
                <a:solidFill>
                  <a:srgbClr val="002060"/>
                </a:solidFill>
              </a:rPr>
              <a:t> of the </a:t>
            </a:r>
            <a:r>
              <a:rPr lang="fr-CH" sz="1600" dirty="0" err="1" smtClean="0">
                <a:solidFill>
                  <a:srgbClr val="002060"/>
                </a:solidFill>
              </a:rPr>
              <a:t>perihelion</a:t>
            </a:r>
            <a:r>
              <a:rPr lang="fr-CH" sz="1600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fr-CH" sz="1600" dirty="0" smtClean="0"/>
              <a:t>- </a:t>
            </a:r>
            <a:r>
              <a:rPr lang="fr-CH" sz="1600" dirty="0" err="1" smtClean="0">
                <a:solidFill>
                  <a:srgbClr val="C00000"/>
                </a:solidFill>
              </a:rPr>
              <a:t>True</a:t>
            </a:r>
            <a:r>
              <a:rPr lang="fr-CH" sz="1600" dirty="0" smtClean="0">
                <a:solidFill>
                  <a:srgbClr val="C00000"/>
                </a:solidFill>
              </a:rPr>
              <a:t> </a:t>
            </a:r>
            <a:r>
              <a:rPr lang="fr-CH" sz="1600" dirty="0" err="1" smtClean="0">
                <a:solidFill>
                  <a:srgbClr val="C00000"/>
                </a:solidFill>
              </a:rPr>
              <a:t>anomaly</a:t>
            </a:r>
            <a:r>
              <a:rPr lang="fr-CH" sz="1600" dirty="0" smtClean="0">
                <a:solidFill>
                  <a:srgbClr val="002060"/>
                </a:solidFill>
              </a:rPr>
              <a:t>, </a:t>
            </a:r>
            <a:r>
              <a:rPr lang="fr-CH" sz="1600" dirty="0" smtClean="0">
                <a:solidFill>
                  <a:srgbClr val="C00000"/>
                </a:solidFill>
              </a:rPr>
              <a:t>f</a:t>
            </a:r>
            <a:r>
              <a:rPr lang="fr-CH" sz="1600" dirty="0" smtClean="0">
                <a:solidFill>
                  <a:srgbClr val="002060"/>
                </a:solidFill>
              </a:rPr>
              <a:t> : angle </a:t>
            </a:r>
            <a:r>
              <a:rPr lang="fr-CH" sz="1600" dirty="0" err="1" smtClean="0">
                <a:solidFill>
                  <a:srgbClr val="002060"/>
                </a:solidFill>
              </a:rPr>
              <a:t>between</a:t>
            </a:r>
            <a:r>
              <a:rPr lang="fr-CH" sz="1600" dirty="0" smtClean="0">
                <a:solidFill>
                  <a:srgbClr val="002060"/>
                </a:solidFill>
              </a:rPr>
              <a:t> the position of the </a:t>
            </a:r>
            <a:r>
              <a:rPr lang="fr-CH" sz="1600" dirty="0" err="1" smtClean="0">
                <a:solidFill>
                  <a:srgbClr val="002060"/>
                </a:solidFill>
              </a:rPr>
              <a:t>planet</a:t>
            </a:r>
            <a:r>
              <a:rPr lang="fr-CH" sz="1600" dirty="0" smtClean="0">
                <a:solidFill>
                  <a:srgbClr val="002060"/>
                </a:solidFill>
              </a:rPr>
              <a:t> and the </a:t>
            </a:r>
            <a:r>
              <a:rPr lang="fr-CH" sz="1600" dirty="0" err="1" smtClean="0">
                <a:solidFill>
                  <a:srgbClr val="002060"/>
                </a:solidFill>
              </a:rPr>
              <a:t>perihelion</a:t>
            </a:r>
            <a:r>
              <a:rPr lang="fr-CH" sz="1600" dirty="0" smtClean="0">
                <a:solidFill>
                  <a:srgbClr val="002060"/>
                </a:solidFill>
              </a:rPr>
              <a:t>.</a:t>
            </a:r>
            <a:endParaRPr lang="fr-CH" sz="16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464" y="1371600"/>
            <a:ext cx="87780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000" dirty="0" smtClean="0"/>
              <a:t>- </a:t>
            </a:r>
            <a:r>
              <a:rPr lang="fr-CH" sz="2000" dirty="0" smtClean="0">
                <a:solidFill>
                  <a:srgbClr val="C00000"/>
                </a:solidFill>
              </a:rPr>
              <a:t>Semi-major axis</a:t>
            </a:r>
            <a:r>
              <a:rPr lang="fr-CH" sz="2000" dirty="0" smtClean="0">
                <a:solidFill>
                  <a:srgbClr val="002060"/>
                </a:solidFill>
              </a:rPr>
              <a:t>, </a:t>
            </a:r>
            <a:r>
              <a:rPr lang="fr-CH" sz="2000" dirty="0" smtClean="0">
                <a:solidFill>
                  <a:srgbClr val="C00000"/>
                </a:solidFill>
              </a:rPr>
              <a:t>a</a:t>
            </a:r>
            <a:r>
              <a:rPr lang="fr-CH" sz="2000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fr-CH" sz="2000" dirty="0" smtClean="0"/>
              <a:t>- </a:t>
            </a:r>
            <a:r>
              <a:rPr lang="fr-CH" sz="2000" dirty="0" err="1" smtClean="0">
                <a:solidFill>
                  <a:srgbClr val="C00000"/>
                </a:solidFill>
              </a:rPr>
              <a:t>Eccentricity</a:t>
            </a:r>
            <a:r>
              <a:rPr lang="fr-CH" sz="2000" dirty="0" smtClean="0">
                <a:solidFill>
                  <a:srgbClr val="002060"/>
                </a:solidFill>
              </a:rPr>
              <a:t>, </a:t>
            </a:r>
            <a:r>
              <a:rPr lang="fr-CH" sz="2000" dirty="0" smtClean="0">
                <a:solidFill>
                  <a:srgbClr val="C00000"/>
                </a:solidFill>
              </a:rPr>
              <a:t>e</a:t>
            </a:r>
            <a:r>
              <a:rPr lang="fr-CH" sz="2000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fr-CH" sz="2000" dirty="0" smtClean="0"/>
              <a:t>- </a:t>
            </a:r>
            <a:r>
              <a:rPr lang="fr-CH" sz="2000" dirty="0" smtClean="0">
                <a:solidFill>
                  <a:srgbClr val="C00000"/>
                </a:solidFill>
              </a:rPr>
              <a:t>Inclination</a:t>
            </a:r>
            <a:r>
              <a:rPr lang="fr-CH" sz="2000" dirty="0" smtClean="0">
                <a:solidFill>
                  <a:srgbClr val="002060"/>
                </a:solidFill>
              </a:rPr>
              <a:t>, </a:t>
            </a:r>
            <a:r>
              <a:rPr lang="fr-CH" sz="2000" dirty="0" smtClean="0">
                <a:solidFill>
                  <a:srgbClr val="C00000"/>
                </a:solidFill>
              </a:rPr>
              <a:t>i</a:t>
            </a:r>
            <a:r>
              <a:rPr lang="fr-CH" sz="2000" dirty="0" smtClean="0">
                <a:solidFill>
                  <a:srgbClr val="002060"/>
                </a:solidFill>
              </a:rPr>
              <a:t> : angle </a:t>
            </a:r>
            <a:r>
              <a:rPr lang="fr-CH" sz="2000" dirty="0" err="1" smtClean="0">
                <a:solidFill>
                  <a:srgbClr val="002060"/>
                </a:solidFill>
              </a:rPr>
              <a:t>between</a:t>
            </a:r>
            <a:r>
              <a:rPr lang="fr-CH" sz="2000" dirty="0" smtClean="0">
                <a:solidFill>
                  <a:srgbClr val="002060"/>
                </a:solidFill>
              </a:rPr>
              <a:t> the orbital plane and the </a:t>
            </a:r>
            <a:r>
              <a:rPr lang="fr-CH" sz="2000" dirty="0" err="1" smtClean="0">
                <a:solidFill>
                  <a:srgbClr val="002060"/>
                </a:solidFill>
              </a:rPr>
              <a:t>reference</a:t>
            </a:r>
            <a:r>
              <a:rPr lang="fr-CH" sz="2000" dirty="0" smtClean="0">
                <a:solidFill>
                  <a:srgbClr val="002060"/>
                </a:solidFill>
              </a:rPr>
              <a:t> plane (</a:t>
            </a:r>
            <a:r>
              <a:rPr lang="fr-CH" sz="2000" dirty="0" err="1" smtClean="0">
                <a:solidFill>
                  <a:srgbClr val="002060"/>
                </a:solidFill>
              </a:rPr>
              <a:t>ecliptic</a:t>
            </a:r>
            <a:r>
              <a:rPr lang="fr-CH" sz="2000" dirty="0" smtClean="0">
                <a:solidFill>
                  <a:srgbClr val="002060"/>
                </a:solidFill>
              </a:rPr>
              <a:t>).</a:t>
            </a:r>
            <a:r>
              <a:rPr lang="fr-CH" sz="20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7508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144124"/>
            <a:ext cx="8715436" cy="533287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Studying processes on other planets helps us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our own planet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4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US" sz="14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us understand the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and evolution of the Solar System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hence our planet.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4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US" sz="14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risk 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(asteroid impacts etc …)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4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US" sz="14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possible valuable resources 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(Earth’s resources are not infinite !!)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colonnisation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other worlds 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(not enough room on Earth !!).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4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US" sz="14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interesting!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Natural curiosity, popular interest ... 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4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US" sz="14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of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elsewhere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the origin of life on Earth.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143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0052" y="0"/>
            <a:ext cx="8229600" cy="714372"/>
          </a:xfrm>
        </p:spPr>
        <p:txBody>
          <a:bodyPr>
            <a:normAutofit/>
          </a:bodyPr>
          <a:lstStyle/>
          <a:p>
            <a:pPr algn="just" rtl="0" eaLnBrk="1" fontAlgn="base" latinLnBrk="0" hangingPunct="1"/>
            <a:r>
              <a:rPr lang="fr-CH" sz="3600" i="0" kern="1200" spc="0" baseline="0" dirty="0" err="1" smtClean="0">
                <a:solidFill>
                  <a:schemeClr val="bg1"/>
                </a:solidFill>
                <a:ea typeface="+mn-ea"/>
                <a:cs typeface="+mn-cs"/>
              </a:rPr>
              <a:t>Why</a:t>
            </a:r>
            <a:r>
              <a:rPr lang="fr-CH" sz="3600" i="0" kern="1200" spc="0" baseline="0" dirty="0" smtClean="0">
                <a:solidFill>
                  <a:schemeClr val="bg1"/>
                </a:solidFill>
                <a:ea typeface="+mn-ea"/>
                <a:cs typeface="+mn-cs"/>
              </a:rPr>
              <a:t> </a:t>
            </a:r>
            <a:r>
              <a:rPr lang="fr-CH" sz="3600" i="0" kern="1200" spc="0" baseline="0" dirty="0" err="1" smtClean="0">
                <a:solidFill>
                  <a:schemeClr val="bg1"/>
                </a:solidFill>
                <a:ea typeface="+mn-ea"/>
                <a:cs typeface="+mn-cs"/>
              </a:rPr>
              <a:t>study</a:t>
            </a:r>
            <a:r>
              <a:rPr lang="fr-CH" sz="3600" i="0" kern="1200" spc="0" baseline="0" dirty="0" smtClean="0">
                <a:solidFill>
                  <a:schemeClr val="bg1"/>
                </a:solidFill>
                <a:ea typeface="+mn-ea"/>
                <a:cs typeface="+mn-cs"/>
              </a:rPr>
              <a:t> </a:t>
            </a:r>
            <a:r>
              <a:rPr lang="fr-CH" sz="3600" i="0" kern="1200" spc="0" baseline="0" dirty="0" err="1" smtClean="0">
                <a:solidFill>
                  <a:schemeClr val="bg1"/>
                </a:solidFill>
                <a:ea typeface="+mn-ea"/>
                <a:cs typeface="+mn-cs"/>
              </a:rPr>
              <a:t>Planetary</a:t>
            </a:r>
            <a:r>
              <a:rPr lang="fr-CH" sz="3600" i="0" kern="1200" spc="0" baseline="0" dirty="0" smtClean="0">
                <a:solidFill>
                  <a:schemeClr val="bg1"/>
                </a:solidFill>
                <a:ea typeface="+mn-ea"/>
                <a:cs typeface="+mn-cs"/>
              </a:rPr>
              <a:t> Sciences ?</a:t>
            </a:r>
            <a:endParaRPr lang="en-US" sz="3600" i="0" kern="1200" spc="0" baseline="0" dirty="0" smtClean="0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2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63266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76200" y="0"/>
            <a:ext cx="6472254" cy="632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smtClean="0">
                <a:solidFill>
                  <a:schemeClr val="bg1"/>
                </a:solidFill>
              </a:rPr>
              <a:t>Orbital parameters of planets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L02_orbital-parameters-tab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292" y="1600200"/>
            <a:ext cx="87319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8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84010" y="914400"/>
            <a:ext cx="8715404" cy="1076340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Most planets orbit close to the ecliptic plane,  and counter-clockwise …</a:t>
            </a:r>
          </a:p>
          <a:p>
            <a:pPr marL="0" indent="0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… except Mercury and Pluto, which have inclinations of 7° and 17°, respectively.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7048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00052" y="71414"/>
            <a:ext cx="8229600" cy="633428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kern="1200" dirty="0" smtClean="0">
                <a:solidFill>
                  <a:schemeClr val="bg1"/>
                </a:solidFill>
                <a:latin typeface="Calibri"/>
              </a:rPr>
              <a:t>Planetary Orbits: </a:t>
            </a:r>
            <a:r>
              <a:rPr lang="en-US" sz="4000" kern="1200" dirty="0" err="1" smtClean="0">
                <a:solidFill>
                  <a:schemeClr val="bg1"/>
                </a:solidFill>
                <a:latin typeface="Calibri"/>
              </a:rPr>
              <a:t>inclinaisons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" name="Picture 9" descr="L02_Pluto-inclin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124200"/>
            <a:ext cx="8219543" cy="269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928670"/>
            <a:ext cx="8610600" cy="3033730"/>
          </a:xfrm>
        </p:spPr>
        <p:txBody>
          <a:bodyPr>
            <a:normAutofit fontScale="92500"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kumimoji="0" lang="en-US" sz="1400" dirty="0" smtClean="0">
                <a:latin typeface="Wingdings" pitchFamily="2" charset="2"/>
              </a:rPr>
              <a:t>l</a:t>
            </a:r>
            <a:r>
              <a:rPr kumimoji="0" lang="en-US" dirty="0" smtClean="0">
                <a:solidFill>
                  <a:srgbClr val="002060"/>
                </a:solidFill>
              </a:rPr>
              <a:t> </a:t>
            </a:r>
            <a:r>
              <a:rPr kumimoji="0" lang="en-US" sz="2400" dirty="0" err="1" smtClean="0">
                <a:solidFill>
                  <a:srgbClr val="002060"/>
                </a:solidFill>
              </a:rPr>
              <a:t>Kepler’s</a:t>
            </a:r>
            <a:r>
              <a:rPr kumimoji="0" lang="en-US" sz="2400" dirty="0" smtClean="0">
                <a:solidFill>
                  <a:srgbClr val="002060"/>
                </a:solidFill>
              </a:rPr>
              <a:t> Laws say </a:t>
            </a:r>
            <a:r>
              <a:rPr kumimoji="0" lang="en-US" sz="2400" dirty="0" smtClean="0">
                <a:solidFill>
                  <a:srgbClr val="FFC000"/>
                </a:solidFill>
              </a:rPr>
              <a:t>HOW</a:t>
            </a:r>
            <a:r>
              <a:rPr kumimoji="0" lang="en-US" sz="2400" dirty="0" smtClean="0">
                <a:solidFill>
                  <a:srgbClr val="002060"/>
                </a:solidFill>
              </a:rPr>
              <a:t> planets move, </a:t>
            </a:r>
            <a:r>
              <a:rPr kumimoji="0" lang="en-US" sz="2400" dirty="0" smtClean="0">
                <a:solidFill>
                  <a:srgbClr val="FFC000"/>
                </a:solidFill>
              </a:rPr>
              <a:t>not WHY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kumimoji="0" lang="en-US" sz="1400" dirty="0" smtClean="0">
                <a:latin typeface="Wingdings" pitchFamily="2" charset="2"/>
              </a:rPr>
              <a:t>l</a:t>
            </a:r>
            <a:r>
              <a:rPr kumimoji="0" lang="en-US" dirty="0" smtClean="0">
                <a:solidFill>
                  <a:srgbClr val="002060"/>
                </a:solidFill>
              </a:rPr>
              <a:t> </a:t>
            </a:r>
            <a:r>
              <a:rPr kumimoji="0" lang="en-US" sz="2400" dirty="0" smtClean="0">
                <a:solidFill>
                  <a:srgbClr val="C00000"/>
                </a:solidFill>
              </a:rPr>
              <a:t>Isaac Newton</a:t>
            </a:r>
            <a:r>
              <a:rPr kumimoji="0" lang="en-US" sz="2400" dirty="0" smtClean="0">
                <a:solidFill>
                  <a:srgbClr val="002060"/>
                </a:solidFill>
              </a:rPr>
              <a:t> (1687). </a:t>
            </a:r>
            <a:r>
              <a:rPr kumimoji="0" lang="en-US" sz="2400" dirty="0" smtClean="0">
                <a:solidFill>
                  <a:srgbClr val="FFC000"/>
                </a:solidFill>
              </a:rPr>
              <a:t>3 </a:t>
            </a:r>
            <a:r>
              <a:rPr lang="en-US" sz="2400" dirty="0" smtClean="0">
                <a:solidFill>
                  <a:srgbClr val="FFC000"/>
                </a:solidFill>
              </a:rPr>
              <a:t>Laws of motion</a:t>
            </a:r>
            <a:r>
              <a:rPr lang="en-US" sz="2400" dirty="0" smtClean="0">
                <a:solidFill>
                  <a:srgbClr val="002060"/>
                </a:solidFill>
              </a:rPr>
              <a:t>, and </a:t>
            </a:r>
            <a:r>
              <a:rPr kumimoji="0" lang="en-US" sz="2400" dirty="0" smtClean="0">
                <a:solidFill>
                  <a:srgbClr val="002060"/>
                </a:solidFill>
              </a:rPr>
              <a:t>law of </a:t>
            </a:r>
            <a:r>
              <a:rPr kumimoji="0" lang="en-US" sz="2400" dirty="0" smtClean="0">
                <a:solidFill>
                  <a:srgbClr val="FFC000"/>
                </a:solidFill>
              </a:rPr>
              <a:t>gravity</a:t>
            </a:r>
            <a:r>
              <a:rPr kumimoji="0" lang="en-US" sz="2400" dirty="0" smtClean="0">
                <a:solidFill>
                  <a:srgbClr val="002060"/>
                </a:solidFill>
              </a:rPr>
              <a:t> </a:t>
            </a:r>
            <a:r>
              <a:rPr kumimoji="0" lang="en-US" sz="2400" i="1" dirty="0" smtClean="0">
                <a:solidFill>
                  <a:srgbClr val="002060"/>
                </a:solidFill>
              </a:rPr>
              <a:t>(Principia </a:t>
            </a:r>
            <a:r>
              <a:rPr kumimoji="0" lang="en-US" sz="2400" i="1" dirty="0" err="1" smtClean="0">
                <a:solidFill>
                  <a:srgbClr val="002060"/>
                </a:solidFill>
              </a:rPr>
              <a:t>Mathematicae</a:t>
            </a:r>
            <a:r>
              <a:rPr kumimoji="0" lang="en-US" sz="2400" i="1" dirty="0" smtClean="0">
                <a:solidFill>
                  <a:srgbClr val="002060"/>
                </a:solidFill>
              </a:rPr>
              <a:t>, 1687)</a:t>
            </a:r>
            <a:r>
              <a:rPr kumimoji="0" lang="en-US" sz="2400" dirty="0" smtClean="0">
                <a:solidFill>
                  <a:srgbClr val="002060"/>
                </a:solidFill>
              </a:rPr>
              <a:t>. Explain </a:t>
            </a:r>
            <a:r>
              <a:rPr kumimoji="0" lang="en-US" sz="2400" dirty="0" err="1" smtClean="0">
                <a:solidFill>
                  <a:srgbClr val="002060"/>
                </a:solidFill>
              </a:rPr>
              <a:t>Kepler’s</a:t>
            </a:r>
            <a:r>
              <a:rPr kumimoji="0" lang="en-US" sz="2400" dirty="0" smtClean="0">
                <a:solidFill>
                  <a:srgbClr val="002060"/>
                </a:solidFill>
              </a:rPr>
              <a:t> laws from fundamental principals. But some things not explained (e.g., precession of Mercury’s orbit).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kumimoji="0" lang="en-US" sz="1400" dirty="0" smtClean="0">
                <a:latin typeface="Wingdings" pitchFamily="2" charset="2"/>
              </a:rPr>
              <a:t>l</a:t>
            </a:r>
            <a:r>
              <a:rPr kumimoji="0" lang="en-US" dirty="0" smtClean="0">
                <a:solidFill>
                  <a:srgbClr val="002060"/>
                </a:solidFill>
              </a:rPr>
              <a:t> </a:t>
            </a:r>
            <a:r>
              <a:rPr kumimoji="0" lang="en-US" sz="2400" dirty="0" smtClean="0">
                <a:solidFill>
                  <a:srgbClr val="C00000"/>
                </a:solidFill>
              </a:rPr>
              <a:t>Albert Einstein </a:t>
            </a:r>
            <a:r>
              <a:rPr kumimoji="0" lang="en-US" sz="2400" dirty="0" smtClean="0">
                <a:solidFill>
                  <a:srgbClr val="002060"/>
                </a:solidFill>
              </a:rPr>
              <a:t>(1879-1955). Theory of </a:t>
            </a:r>
            <a:r>
              <a:rPr kumimoji="0" lang="en-US" sz="2400" dirty="0" smtClean="0">
                <a:solidFill>
                  <a:srgbClr val="FFC000"/>
                </a:solidFill>
              </a:rPr>
              <a:t>General Relativity </a:t>
            </a:r>
            <a:r>
              <a:rPr kumimoji="0" lang="en-US" sz="2400" dirty="0" smtClean="0">
                <a:solidFill>
                  <a:srgbClr val="002060"/>
                </a:solidFill>
              </a:rPr>
              <a:t>(1906). Distorting space-time continuum. Explains precession of Mercury’ orbit.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040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2886" y="71414"/>
            <a:ext cx="8472518" cy="632666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Fundamental Physics of Planetary Motions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 descr="L1_Newt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4251984"/>
            <a:ext cx="1678779" cy="2615184"/>
          </a:xfrm>
          <a:prstGeom prst="rect">
            <a:avLst/>
          </a:prstGeom>
        </p:spPr>
      </p:pic>
      <p:pic>
        <p:nvPicPr>
          <p:cNvPr id="11" name="Picture 10" descr="L1_general-relativity_manuscrip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5131" y="4251984"/>
            <a:ext cx="2968901" cy="2615184"/>
          </a:xfrm>
          <a:prstGeom prst="rect">
            <a:avLst/>
          </a:prstGeom>
        </p:spPr>
      </p:pic>
      <p:pic>
        <p:nvPicPr>
          <p:cNvPr id="12" name="Picture 11" descr="L1_Principia-Newt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4240560"/>
            <a:ext cx="1867987" cy="2615184"/>
          </a:xfrm>
          <a:prstGeom prst="rect">
            <a:avLst/>
          </a:prstGeom>
        </p:spPr>
      </p:pic>
      <p:pic>
        <p:nvPicPr>
          <p:cNvPr id="13" name="Picture 12" descr="L1_Albert-Einstei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0" y="4251984"/>
            <a:ext cx="2677947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4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42844" y="990600"/>
            <a:ext cx="8715436" cy="2590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Look at many different wavelengths (radio, IR, visible, UV)</a:t>
            </a:r>
          </a:p>
          <a:p>
            <a:pPr marL="0" indent="0" algn="just">
              <a:buNone/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Better resolution and precision (larger mirrors, interferometry)</a:t>
            </a:r>
            <a:endParaRPr lang="en-US" sz="2400" dirty="0" smtClean="0">
              <a:latin typeface="Wingdings" pitchFamily="2" charset="2"/>
            </a:endParaRPr>
          </a:p>
          <a:p>
            <a:pPr marL="0" indent="0" algn="just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Observe surfaces, atmospheres, orbits, shapes, rotation, reflected radiation, emitted radiation, ...</a:t>
            </a:r>
          </a:p>
          <a:p>
            <a:pPr marL="0" indent="0" algn="just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Information about composition (surface &amp; atmosphere), mass, internal mass distribution, temperature, ...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40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5720" y="-24"/>
            <a:ext cx="8501122" cy="704104"/>
          </a:xfrm>
        </p:spPr>
        <p:txBody>
          <a:bodyPr>
            <a:norm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The modern era: telescope observations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 descr="L1_hale-telescope_Mt-Palom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38000"/>
            <a:ext cx="1890001" cy="2520000"/>
          </a:xfrm>
          <a:prstGeom prst="rect">
            <a:avLst/>
          </a:prstGeom>
        </p:spPr>
      </p:pic>
      <p:pic>
        <p:nvPicPr>
          <p:cNvPr id="9" name="Picture 8" descr="L1_VLA_telesco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4338000"/>
            <a:ext cx="3882353" cy="2520000"/>
          </a:xfrm>
          <a:prstGeom prst="rect">
            <a:avLst/>
          </a:prstGeom>
        </p:spPr>
      </p:pic>
      <p:pic>
        <p:nvPicPr>
          <p:cNvPr id="11" name="Picture 10" descr="L1_VLT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3381" y="4338000"/>
            <a:ext cx="369061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6553200" cy="30337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Started in 1959 (Luna 1 to moon- USSR)</a:t>
            </a:r>
          </a:p>
          <a:p>
            <a:pPr marL="0" indent="0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Been to every planet </a:t>
            </a:r>
          </a:p>
          <a:p>
            <a:pPr marL="0" indent="0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Humans have been to Moon (Apollo, USA)</a:t>
            </a:r>
          </a:p>
          <a:p>
            <a:pPr marL="0" indent="0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Observation &amp; study of the Earth</a:t>
            </a:r>
          </a:p>
          <a:p>
            <a:pPr marL="0" indent="0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Spacecraft also landed on Venus (</a:t>
            </a:r>
            <a:r>
              <a:rPr lang="en-US" sz="2000" dirty="0" err="1" smtClean="0">
                <a:solidFill>
                  <a:srgbClr val="002060"/>
                </a:solidFill>
              </a:rPr>
              <a:t>Venera</a:t>
            </a:r>
            <a:r>
              <a:rPr lang="en-US" sz="2000" dirty="0" smtClean="0">
                <a:solidFill>
                  <a:srgbClr val="002060"/>
                </a:solidFill>
              </a:rPr>
              <a:t>; USSR), Mars (Viking, Pathfinder, Rovers), and comets (</a:t>
            </a:r>
            <a:r>
              <a:rPr lang="en-US" sz="2000" dirty="0" err="1" smtClean="0">
                <a:solidFill>
                  <a:srgbClr val="002060"/>
                </a:solidFill>
              </a:rPr>
              <a:t>Tchuri</a:t>
            </a:r>
            <a:r>
              <a:rPr lang="en-US" sz="2000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Probes dropped into Jupiter (Galileo), Titan (moon of Saturn) (Cassini-Huygens 2005)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103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040" y="0"/>
            <a:ext cx="8572560" cy="610344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The modern era: spacecraft exploration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8" descr="L1_spoutni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54841"/>
            <a:ext cx="2786050" cy="2503159"/>
          </a:xfrm>
          <a:prstGeom prst="rect">
            <a:avLst/>
          </a:prstGeom>
        </p:spPr>
      </p:pic>
      <p:pic>
        <p:nvPicPr>
          <p:cNvPr id="10" name="Picture 9" descr="L1_pathfind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1" y="4357694"/>
            <a:ext cx="3437921" cy="2500307"/>
          </a:xfrm>
          <a:prstGeom prst="rect">
            <a:avLst/>
          </a:prstGeom>
        </p:spPr>
      </p:pic>
      <p:pic>
        <p:nvPicPr>
          <p:cNvPr id="11" name="Picture 10" descr="L1_Fusee-Saturn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355" y="785794"/>
            <a:ext cx="2204646" cy="3024206"/>
          </a:xfrm>
          <a:prstGeom prst="rect">
            <a:avLst/>
          </a:prstGeom>
        </p:spPr>
      </p:pic>
      <p:pic>
        <p:nvPicPr>
          <p:cNvPr id="14" name="Picture 13" descr="L1_galileo-spacecraft_artistic-vie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6589" y="4361712"/>
            <a:ext cx="3107443" cy="24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762000"/>
            <a:ext cx="5531296" cy="3733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Apollo 11-17</a:t>
            </a:r>
            <a:r>
              <a:rPr lang="en-US" sz="2000" dirty="0" smtClean="0"/>
              <a:t> (Manned exploration of the Moon) 1969-1972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Viking 1 &amp; 2 </a:t>
            </a:r>
            <a:r>
              <a:rPr lang="en-US" sz="2000" dirty="0" smtClean="0"/>
              <a:t>(First landing on Mars) 1976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Voyager 1 &amp; 2</a:t>
            </a:r>
            <a:r>
              <a:rPr lang="en-US" sz="2000" dirty="0" smtClean="0"/>
              <a:t> (Jupiter, Saturn, Uranus, Neptune) 1970s-1990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Magellan</a:t>
            </a:r>
            <a:r>
              <a:rPr lang="en-US" sz="2000" dirty="0" smtClean="0"/>
              <a:t> (Venus) early 1989-1994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Galileo</a:t>
            </a:r>
            <a:r>
              <a:rPr lang="en-US" sz="2000" dirty="0" smtClean="0"/>
              <a:t> (Jupiter system) late 1989-2003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Mars Global Surveyor</a:t>
            </a:r>
            <a:r>
              <a:rPr lang="en-US" sz="2000" dirty="0" smtClean="0"/>
              <a:t> late 1996-2006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0"/>
            <a:ext cx="8715436" cy="538186"/>
          </a:xfrm>
        </p:spPr>
        <p:txBody>
          <a:bodyPr>
            <a:noAutofit/>
          </a:bodyPr>
          <a:lstStyle/>
          <a:p>
            <a:pPr algn="just"/>
            <a:r>
              <a:rPr lang="en-US" sz="3600" dirty="0" smtClean="0">
                <a:solidFill>
                  <a:schemeClr val="bg1"/>
                </a:solidFill>
              </a:rPr>
              <a:t>Some important dates of space exploration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7" name="Picture 6" descr="L1_Voyager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842401"/>
            <a:ext cx="2709332" cy="2011680"/>
          </a:xfrm>
          <a:prstGeom prst="rect">
            <a:avLst/>
          </a:prstGeom>
        </p:spPr>
      </p:pic>
      <p:pic>
        <p:nvPicPr>
          <p:cNvPr id="8" name="Picture 7" descr="L1_Apollo11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5624" y="4846344"/>
            <a:ext cx="2526442" cy="2011680"/>
          </a:xfrm>
          <a:prstGeom prst="rect">
            <a:avLst/>
          </a:prstGeom>
        </p:spPr>
      </p:pic>
      <p:pic>
        <p:nvPicPr>
          <p:cNvPr id="9" name="Picture 8" descr="L1_Viking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7677" y="4846320"/>
            <a:ext cx="2886323" cy="2011680"/>
          </a:xfrm>
          <a:prstGeom prst="rect">
            <a:avLst/>
          </a:prstGeom>
        </p:spPr>
      </p:pic>
      <p:pic>
        <p:nvPicPr>
          <p:cNvPr id="10" name="Picture 9" descr="L1_Magell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44756" y="609600"/>
            <a:ext cx="3299244" cy="4229800"/>
          </a:xfrm>
          <a:prstGeom prst="rect">
            <a:avLst/>
          </a:prstGeom>
        </p:spPr>
      </p:pic>
      <p:pic>
        <p:nvPicPr>
          <p:cNvPr id="12" name="Picture 11" descr="L1_Cassin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9190" y="4846320"/>
            <a:ext cx="1589227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762000"/>
            <a:ext cx="8229600" cy="3276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300" dirty="0" smtClean="0">
                <a:latin typeface="Wingdings" pitchFamily="2" charset="2"/>
              </a:rPr>
              <a:t>l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Mars Odyssey</a:t>
            </a:r>
            <a:r>
              <a:rPr lang="en-US" sz="1800" dirty="0" smtClean="0"/>
              <a:t> (Mars) 2001-Now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300" dirty="0" smtClean="0">
                <a:latin typeface="Wingdings" pitchFamily="2" charset="2"/>
              </a:rPr>
              <a:t>l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Mars Exploration Rovers</a:t>
            </a:r>
            <a:r>
              <a:rPr lang="en-US" sz="1800" dirty="0" smtClean="0"/>
              <a:t> (Mars) 2003-Now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300" dirty="0" smtClean="0">
                <a:latin typeface="Wingdings" pitchFamily="2" charset="2"/>
              </a:rPr>
              <a:t>l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Cassini/Huygens</a:t>
            </a:r>
            <a:r>
              <a:rPr lang="en-US" sz="1800" dirty="0" smtClean="0"/>
              <a:t> (Saturn system) 1990-Now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300" dirty="0" smtClean="0">
                <a:latin typeface="Wingdings" pitchFamily="2" charset="2"/>
              </a:rPr>
              <a:t>l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Messenger</a:t>
            </a:r>
            <a:r>
              <a:rPr lang="en-US" sz="1800" dirty="0" smtClean="0"/>
              <a:t> (Mercury) 2011-Now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1400" dirty="0"/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Dawn</a:t>
            </a:r>
            <a:r>
              <a:rPr lang="en-US" sz="1800" dirty="0" smtClean="0"/>
              <a:t> (Asteroid belt- Vesta, Ceres) 2010-Now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1400" dirty="0"/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Rosetta</a:t>
            </a:r>
            <a:r>
              <a:rPr lang="en-US" sz="1800" dirty="0" smtClean="0"/>
              <a:t> (comet 67P </a:t>
            </a:r>
            <a:r>
              <a:rPr lang="en-US" sz="1800" dirty="0" err="1" smtClean="0"/>
              <a:t>Churyumov-Gerasimenko</a:t>
            </a:r>
            <a:r>
              <a:rPr lang="en-US" sz="1800" dirty="0" smtClean="0"/>
              <a:t>) Now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/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New-Horizon</a:t>
            </a:r>
            <a:r>
              <a:rPr lang="en-US" sz="1800" dirty="0" smtClean="0"/>
              <a:t> (Pluto, Kuiper belt) Flyby Pluto in July 2015</a:t>
            </a:r>
            <a:endParaRPr lang="en-US" sz="1800" dirty="0" smtClean="0">
              <a:latin typeface="Wingdings" pitchFamily="2" charset="2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300" dirty="0" smtClean="0">
                <a:latin typeface="Wingdings" pitchFamily="2" charset="2"/>
              </a:rPr>
              <a:t>l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More to come</a:t>
            </a:r>
            <a:r>
              <a:rPr lang="en-US" sz="1800" dirty="0" smtClean="0"/>
              <a:t> : </a:t>
            </a:r>
            <a:r>
              <a:rPr lang="en-US" sz="1800" dirty="0" err="1" smtClean="0"/>
              <a:t>InSight</a:t>
            </a:r>
            <a:r>
              <a:rPr lang="en-US" sz="1800" dirty="0" smtClean="0"/>
              <a:t>, Juno, </a:t>
            </a:r>
            <a:r>
              <a:rPr lang="en-US" sz="1800" dirty="0" err="1" smtClean="0"/>
              <a:t>Bepi</a:t>
            </a:r>
            <a:r>
              <a:rPr lang="en-US" sz="1800" dirty="0" smtClean="0"/>
              <a:t> Colombo …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0"/>
            <a:ext cx="8715436" cy="538186"/>
          </a:xfrm>
        </p:spPr>
        <p:txBody>
          <a:bodyPr>
            <a:noAutofit/>
          </a:bodyPr>
          <a:lstStyle/>
          <a:p>
            <a:pPr algn="just"/>
            <a:r>
              <a:rPr lang="en-US" sz="3600" dirty="0" smtClean="0">
                <a:solidFill>
                  <a:schemeClr val="bg1"/>
                </a:solidFill>
              </a:rPr>
              <a:t>Some important dates of space exploration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6900"/>
            <a:ext cx="3683000" cy="245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612058"/>
            <a:ext cx="3276600" cy="3068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406900"/>
            <a:ext cx="3201888" cy="2451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650590"/>
            <a:ext cx="2590799" cy="32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9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4295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Title 10"/>
          <p:cNvSpPr>
            <a:spLocks noGrp="1"/>
          </p:cNvSpPr>
          <p:nvPr>
            <p:ph type="title"/>
          </p:nvPr>
        </p:nvSpPr>
        <p:spPr>
          <a:xfrm>
            <a:off x="214282" y="0"/>
            <a:ext cx="8396318" cy="642958"/>
          </a:xfrm>
        </p:spPr>
        <p:txBody>
          <a:bodyPr>
            <a:noAutofit/>
          </a:bodyPr>
          <a:lstStyle/>
          <a:p>
            <a:pPr algn="just" rtl="0" eaLnBrk="1" fontAlgn="auto" latinLnBrk="0" hangingPunct="1"/>
            <a:r>
              <a:rPr lang="en-US" sz="3600" i="0" kern="1200" spc="0" baseline="0" dirty="0" smtClean="0">
                <a:solidFill>
                  <a:schemeClr val="bg1"/>
                </a:solidFill>
                <a:ea typeface="+mn-ea"/>
                <a:cs typeface="+mn-cs"/>
              </a:rPr>
              <a:t>(preliminary) inventory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33318" y="990600"/>
            <a:ext cx="8605882" cy="5334000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Sun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plus the heliosphere, region filled with solar wind (plasma of electron and proton) and the solar magnetic field.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0" algn="just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Giant planets 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giant gaseous, 2 giant icy).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rocky planets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Satellites of planets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a large range of size and composition. </a:t>
            </a:r>
            <a:endParaRPr kumimoji="0" lang="en-US" sz="200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en-US" sz="200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Asteroids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Small bodies</a:t>
            </a:r>
            <a:r>
              <a:rPr kumimoji="0" lang="en-US" sz="2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with (radius &lt; 500 km), mainly between Mars and Jupiter Mars</a:t>
            </a:r>
            <a:r>
              <a:rPr kumimoji="0" lang="en-US" sz="200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kumimoji="0" lang="en-US" sz="200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0" algn="just" eaLnBrk="1" fontAlgn="auto" hangingPunct="1">
              <a:spcAft>
                <a:spcPts val="0"/>
              </a:spcAft>
              <a:defRPr/>
            </a:pP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0" algn="just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Comets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originating from the </a:t>
            </a:r>
            <a:r>
              <a:rPr lang="en-US" sz="2000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Oort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cloud 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(~10000-50000 AU) 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 the Kuiper belt (~30-50 AU).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en-US" sz="200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Kuiper belt objects</a:t>
            </a:r>
            <a:r>
              <a:rPr kumimoji="0" lang="en-US" sz="200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</a:t>
            </a:r>
            <a:r>
              <a:rPr kumimoji="0" lang="en-US" sz="200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dwarf planets</a:t>
            </a:r>
            <a:r>
              <a:rPr kumimoji="0" lang="en-US" sz="2000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0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(e.g., Pluto).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en-US" sz="200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kumimoji="0" lang="en-US" sz="200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Meteorites</a:t>
            </a: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8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76200" y="0"/>
            <a:ext cx="8715436" cy="538186"/>
          </a:xfrm>
        </p:spPr>
        <p:txBody>
          <a:bodyPr>
            <a:noAutofit/>
          </a:bodyPr>
          <a:lstStyle/>
          <a:p>
            <a:pPr algn="just"/>
            <a:r>
              <a:rPr lang="en-US" sz="3600" dirty="0" smtClean="0">
                <a:solidFill>
                  <a:schemeClr val="bg1"/>
                </a:solidFill>
              </a:rPr>
              <a:t>The new Solar System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10" name="Bild 3" descr="poor_plu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b="1575"/>
          <a:stretch>
            <a:fillRect/>
          </a:stretch>
        </p:blipFill>
        <p:spPr bwMode="auto">
          <a:xfrm>
            <a:off x="4830763" y="762000"/>
            <a:ext cx="3932237" cy="22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6200" y="838200"/>
            <a:ext cx="4038600" cy="5486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000" dirty="0" smtClean="0">
                <a:latin typeface="Wingdings" pitchFamily="2" charset="2"/>
              </a:rPr>
              <a:t>l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Pluto is not a planet anymore, but a dwarf planet.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Other dwarf planets (so far): Ceres, Eris, </a:t>
            </a:r>
            <a:r>
              <a:rPr lang="en-US" sz="1400" dirty="0" err="1" smtClean="0">
                <a:solidFill>
                  <a:srgbClr val="002060"/>
                </a:solidFill>
              </a:rPr>
              <a:t>Makemake</a:t>
            </a:r>
            <a:r>
              <a:rPr lang="en-US" sz="1400" dirty="0" smtClean="0">
                <a:solidFill>
                  <a:srgbClr val="002060"/>
                </a:solidFill>
              </a:rPr>
              <a:t>, Haumea. Many other candidates, mainly from Kuiper belt.</a:t>
            </a: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endParaRPr lang="en-US" sz="14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1200" i="1" dirty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Inner solar system: rocky planets and asteroid belt.</a:t>
            </a:r>
            <a:endParaRPr lang="en-US" sz="1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1200" i="1" dirty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Outer </a:t>
            </a:r>
            <a:r>
              <a:rPr lang="en-US" sz="1800" dirty="0">
                <a:solidFill>
                  <a:srgbClr val="002060"/>
                </a:solidFill>
              </a:rPr>
              <a:t>solar system: </a:t>
            </a:r>
            <a:r>
              <a:rPr lang="en-US" sz="1800" dirty="0" smtClean="0">
                <a:solidFill>
                  <a:srgbClr val="002060"/>
                </a:solidFill>
              </a:rPr>
              <a:t>giant planets </a:t>
            </a:r>
            <a:r>
              <a:rPr lang="en-US" sz="1800" dirty="0">
                <a:solidFill>
                  <a:srgbClr val="002060"/>
                </a:solidFill>
              </a:rPr>
              <a:t>and </a:t>
            </a:r>
            <a:r>
              <a:rPr lang="en-US" sz="1800" dirty="0" smtClean="0">
                <a:solidFill>
                  <a:srgbClr val="002060"/>
                </a:solidFill>
              </a:rPr>
              <a:t>Kuiper belt.</a:t>
            </a:r>
            <a:endParaRPr lang="en-US" sz="1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000" dirty="0">
                <a:latin typeface="Wingdings" pitchFamily="2" charset="2"/>
              </a:rPr>
              <a:t>l</a:t>
            </a:r>
            <a:r>
              <a:rPr lang="en-US" sz="1800" i="1" dirty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Kuiper belt objects (or Trans Neptunian Objects): small bodies, and dwarf planets (Pluto, Eris, Haumea, </a:t>
            </a:r>
            <a:r>
              <a:rPr lang="en-US" sz="1800" dirty="0" err="1" smtClean="0">
                <a:solidFill>
                  <a:srgbClr val="002060"/>
                </a:solidFill>
              </a:rPr>
              <a:t>Makemake</a:t>
            </a:r>
            <a:r>
              <a:rPr lang="en-US" sz="1800" dirty="0">
                <a:solidFill>
                  <a:srgbClr val="002060"/>
                </a:solidFill>
              </a:rPr>
              <a:t>)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Include main belts + scattered disk objects, with much more eccentric orbits, extending over 100 A.U.</a:t>
            </a:r>
            <a:endParaRPr lang="en-US" sz="14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Oort</a:t>
            </a:r>
            <a:r>
              <a:rPr lang="en-US" sz="1800" dirty="0" smtClean="0">
                <a:solidFill>
                  <a:srgbClr val="002060"/>
                </a:solidFill>
              </a:rPr>
              <a:t> cloud (not observed, hypothetical reservoir of comets)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1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2" y="3124200"/>
            <a:ext cx="4181397" cy="358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32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242886" y="0"/>
            <a:ext cx="6561362" cy="6326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fr-CH" sz="3600" dirty="0" err="1" smtClean="0">
                <a:solidFill>
                  <a:srgbClr val="C00000"/>
                </a:solidFill>
              </a:rPr>
              <a:t>Largest</a:t>
            </a:r>
            <a:r>
              <a:rPr lang="fr-CH" sz="3600" dirty="0" smtClean="0">
                <a:solidFill>
                  <a:srgbClr val="C00000"/>
                </a:solidFill>
              </a:rPr>
              <a:t> (</a:t>
            </a:r>
            <a:r>
              <a:rPr lang="fr-CH" sz="3600" dirty="0" err="1" smtClean="0">
                <a:solidFill>
                  <a:srgbClr val="C00000"/>
                </a:solidFill>
              </a:rPr>
              <a:t>known</a:t>
            </a:r>
            <a:r>
              <a:rPr lang="fr-CH" sz="3600" dirty="0" smtClean="0">
                <a:solidFill>
                  <a:srgbClr val="C00000"/>
                </a:solidFill>
              </a:rPr>
              <a:t>) KBO</a:t>
            </a:r>
            <a:endParaRPr lang="fr-CH" sz="36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" y="1062367"/>
            <a:ext cx="9144000" cy="579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15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1143000" y="357172"/>
            <a:ext cx="6781800" cy="633428"/>
          </a:xfrm>
        </p:spPr>
        <p:txBody>
          <a:bodyPr>
            <a:noAutofit/>
          </a:bodyPr>
          <a:lstStyle/>
          <a:p>
            <a:r>
              <a:rPr lang="en-US" sz="3600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solar system</a:t>
            </a:r>
            <a:endParaRPr lang="fr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1_solar_system_pictur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900" y="1524000"/>
            <a:ext cx="7620000" cy="42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1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214282" y="0"/>
            <a:ext cx="6357982" cy="642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smtClean="0">
                <a:solidFill>
                  <a:srgbClr val="FF0000"/>
                </a:solidFill>
                <a:ea typeface="+mn-ea"/>
                <a:cs typeface="+mn-cs"/>
              </a:rPr>
              <a:t>KBO’s distribution and orbits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8229600" cy="41148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6200" y="838200"/>
            <a:ext cx="8915400" cy="1143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000" dirty="0" smtClean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1800" i="1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Large inclination and eccentricities, especially scattered disk object.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000" dirty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Scattered disk objects: semi-major axis </a:t>
            </a:r>
            <a:r>
              <a:rPr lang="en-US" sz="1800" dirty="0" err="1" smtClean="0">
                <a:solidFill>
                  <a:schemeClr val="bg1"/>
                </a:solidFill>
              </a:rPr>
              <a:t>arger</a:t>
            </a:r>
            <a:r>
              <a:rPr lang="en-US" sz="1800" dirty="0" smtClean="0">
                <a:solidFill>
                  <a:schemeClr val="bg1"/>
                </a:solidFill>
              </a:rPr>
              <a:t> than 50 A.U., but eccentricities implies that their perihelion is within the Kuiper belt.  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10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0832" y="838199"/>
            <a:ext cx="8643998" cy="371619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Earth-Sun radius is taken as reference :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= 1 AU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~ 150×10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km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4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14282" y="0"/>
            <a:ext cx="6357982" cy="642958"/>
          </a:xfrm>
        </p:spPr>
        <p:txBody>
          <a:bodyPr>
            <a:noAutofit/>
          </a:bodyPr>
          <a:lstStyle/>
          <a:p>
            <a:pPr algn="just" rtl="0" eaLnBrk="1" fontAlgn="auto" latinLnBrk="0" hangingPunct="1"/>
            <a:r>
              <a:rPr lang="en-US" sz="3600" i="0" kern="1200" spc="0" baseline="0" dirty="0" smtClean="0">
                <a:solidFill>
                  <a:srgbClr val="FF0000"/>
                </a:solidFill>
                <a:ea typeface="+mn-ea"/>
                <a:cs typeface="+mn-cs"/>
              </a:rPr>
              <a:t>Distances in the Solar system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47800"/>
            <a:ext cx="5105400" cy="5105400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76200" y="1524000"/>
            <a:ext cx="3810000" cy="510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000" dirty="0" smtClean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1800" i="1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FFC000"/>
                </a:solidFill>
              </a:rPr>
              <a:t>Inner solar system</a:t>
            </a:r>
            <a:r>
              <a:rPr lang="en-US" sz="1800" dirty="0" smtClean="0">
                <a:solidFill>
                  <a:schemeClr val="bg1"/>
                </a:solidFill>
              </a:rPr>
              <a:t> (Mercury-Mars) : 0.4 – 1.5 A.U.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000" dirty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FFC000"/>
                </a:solidFill>
              </a:rPr>
              <a:t>Asteroid belt</a:t>
            </a:r>
            <a:r>
              <a:rPr lang="en-US" sz="1800" dirty="0" smtClean="0">
                <a:solidFill>
                  <a:schemeClr val="bg1"/>
                </a:solidFill>
              </a:rPr>
              <a:t>: 1.7 – 4.5 A.U.  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000" dirty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FFC000"/>
                </a:solidFill>
              </a:rPr>
              <a:t>Giant planets</a:t>
            </a:r>
            <a:r>
              <a:rPr lang="en-US" sz="1800" dirty="0" smtClean="0">
                <a:solidFill>
                  <a:schemeClr val="bg1"/>
                </a:solidFill>
              </a:rPr>
              <a:t>: 5.2 – 30 A.U.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000" dirty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rgbClr val="FFC000"/>
                </a:solidFill>
              </a:rPr>
              <a:t>Kuiper belt</a:t>
            </a:r>
            <a:r>
              <a:rPr lang="en-US" sz="1800" dirty="0">
                <a:solidFill>
                  <a:schemeClr val="bg1"/>
                </a:solidFill>
              </a:rPr>
              <a:t> (main belt): 30-50 A.U. </a:t>
            </a:r>
            <a:r>
              <a:rPr lang="en-US" sz="1800" dirty="0" smtClean="0">
                <a:solidFill>
                  <a:schemeClr val="bg1"/>
                </a:solidFill>
              </a:rPr>
              <a:t>+ scattered objects (e.g., Eris) with orbits extending well beyond 100 A.U.  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0" lvl="0" indent="0" algn="just">
              <a:spcBef>
                <a:spcPts val="0"/>
              </a:spcBef>
              <a:buClr>
                <a:schemeClr val="accent3"/>
              </a:buClr>
              <a:buSzPct val="95000"/>
              <a:buNone/>
              <a:defRPr/>
            </a:pPr>
            <a:r>
              <a:rPr lang="en-US" sz="1100" dirty="0" smtClean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rgbClr val="FFC000"/>
                </a:solidFill>
              </a:rPr>
              <a:t>Heliopause</a:t>
            </a:r>
            <a:r>
              <a:rPr lang="en-US" sz="1800" i="1" dirty="0" smtClean="0">
                <a:solidFill>
                  <a:schemeClr val="bg1"/>
                </a:solidFill>
              </a:rPr>
              <a:t> </a:t>
            </a:r>
            <a:r>
              <a:rPr lang="en-US" sz="1800" i="1" spc="-80" dirty="0">
                <a:solidFill>
                  <a:schemeClr val="bg1"/>
                </a:solidFill>
              </a:rPr>
              <a:t>(boundary between the heliosphere and the interstellar medium)</a:t>
            </a:r>
            <a:r>
              <a:rPr lang="en-US" sz="1800" spc="-80" dirty="0">
                <a:solidFill>
                  <a:schemeClr val="bg1"/>
                </a:solidFill>
              </a:rPr>
              <a:t>: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about 200 A.U.. </a:t>
            </a:r>
          </a:p>
          <a:p>
            <a:pPr marL="0" lvl="0" indent="0" algn="just">
              <a:spcBef>
                <a:spcPts val="600"/>
              </a:spcBef>
              <a:buClr>
                <a:schemeClr val="accent3"/>
              </a:buClr>
              <a:buSzPct val="95000"/>
              <a:buNone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Voyager </a:t>
            </a:r>
            <a:r>
              <a:rPr lang="en-US" sz="1400" dirty="0">
                <a:solidFill>
                  <a:schemeClr val="bg1"/>
                </a:solidFill>
              </a:rPr>
              <a:t>1 just crossed the </a:t>
            </a:r>
            <a:r>
              <a:rPr lang="en-US" sz="1400" dirty="0" err="1">
                <a:solidFill>
                  <a:schemeClr val="bg1"/>
                </a:solidFill>
              </a:rPr>
              <a:t>heliopause</a:t>
            </a:r>
            <a:r>
              <a:rPr lang="en-US" sz="1400" dirty="0">
                <a:solidFill>
                  <a:schemeClr val="bg1"/>
                </a:solidFill>
              </a:rPr>
              <a:t> in 2010</a:t>
            </a:r>
            <a:r>
              <a:rPr lang="en-US" sz="1400" dirty="0" smtClean="0">
                <a:solidFill>
                  <a:schemeClr val="bg1"/>
                </a:solidFill>
              </a:rPr>
              <a:t>!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000" dirty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rgbClr val="FFC000"/>
                </a:solidFill>
              </a:rPr>
              <a:t>Oort</a:t>
            </a:r>
            <a:r>
              <a:rPr lang="en-US" sz="1800" dirty="0">
                <a:solidFill>
                  <a:srgbClr val="FFC000"/>
                </a:solidFill>
              </a:rPr>
              <a:t> cloud</a:t>
            </a:r>
            <a:r>
              <a:rPr lang="en-US" sz="1800" dirty="0">
                <a:solidFill>
                  <a:schemeClr val="bg1"/>
                </a:solidFill>
              </a:rPr>
              <a:t> (reservoir of comets): 10</a:t>
            </a:r>
            <a:r>
              <a:rPr lang="en-US" sz="1800" baseline="30000" dirty="0">
                <a:solidFill>
                  <a:schemeClr val="bg1"/>
                </a:solidFill>
              </a:rPr>
              <a:t>4</a:t>
            </a:r>
            <a:r>
              <a:rPr lang="en-US" sz="1800" dirty="0">
                <a:solidFill>
                  <a:schemeClr val="bg1"/>
                </a:solidFill>
              </a:rPr>
              <a:t> to 5.0×10</a:t>
            </a:r>
            <a:r>
              <a:rPr lang="en-US" sz="1800" baseline="30000" dirty="0">
                <a:solidFill>
                  <a:schemeClr val="bg1"/>
                </a:solidFill>
              </a:rPr>
              <a:t>4</a:t>
            </a:r>
            <a:r>
              <a:rPr lang="en-US" sz="1800" dirty="0">
                <a:solidFill>
                  <a:schemeClr val="bg1"/>
                </a:solidFill>
              </a:rPr>
              <a:t> A.U</a:t>
            </a:r>
            <a:r>
              <a:rPr lang="en-US" sz="1800" dirty="0" smtClean="0">
                <a:solidFill>
                  <a:schemeClr val="bg1"/>
                </a:solidFill>
              </a:rPr>
              <a:t>..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295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Title 10"/>
          <p:cNvSpPr>
            <a:spLocks noGrp="1"/>
          </p:cNvSpPr>
          <p:nvPr>
            <p:ph type="title"/>
          </p:nvPr>
        </p:nvSpPr>
        <p:spPr>
          <a:xfrm>
            <a:off x="214282" y="0"/>
            <a:ext cx="8396318" cy="642958"/>
          </a:xfrm>
        </p:spPr>
        <p:txBody>
          <a:bodyPr>
            <a:noAutofit/>
          </a:bodyPr>
          <a:lstStyle/>
          <a:p>
            <a:pPr algn="just" rtl="0" eaLnBrk="1" fontAlgn="auto" latinLnBrk="0" hangingPunct="1"/>
            <a:r>
              <a:rPr lang="en-US" sz="3600" i="0" kern="1200" spc="0" baseline="0" dirty="0" smtClean="0">
                <a:solidFill>
                  <a:schemeClr val="bg1"/>
                </a:solidFill>
                <a:ea typeface="+mn-ea"/>
                <a:cs typeface="+mn-cs"/>
              </a:rPr>
              <a:t>More planets ?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6200" y="685800"/>
            <a:ext cx="8915400" cy="2743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000" dirty="0" smtClean="0">
                <a:latin typeface="Wingdings" pitchFamily="2" charset="2"/>
              </a:rPr>
              <a:t>l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Scattered disk objects</a:t>
            </a:r>
            <a:r>
              <a:rPr lang="en-US" sz="1800" dirty="0" smtClean="0">
                <a:solidFill>
                  <a:srgbClr val="002060"/>
                </a:solidFill>
              </a:rPr>
              <a:t>: large eccentricities and semi-major axis, but perihelion within the Kuiper belt. Orbits may result from perturbations of Neptune.</a:t>
            </a:r>
            <a:endParaRPr lang="en-US" sz="1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Detached objects</a:t>
            </a:r>
            <a:r>
              <a:rPr lang="en-US" sz="1800" dirty="0" smtClean="0">
                <a:solidFill>
                  <a:srgbClr val="002060"/>
                </a:solidFill>
              </a:rPr>
              <a:t>: perihelion further away than Kuiper belt’s outer edge, and very large eccentricities: e.g., Sedna a = 542 A.U., e = 0.859, perihelion = 76 A.U.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1200" i="1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Orbits of detached objects cannot be due to perturbations from Neptune. These objects may be </a:t>
            </a:r>
            <a:r>
              <a:rPr lang="en-US" sz="1800" dirty="0" err="1" smtClean="0">
                <a:solidFill>
                  <a:srgbClr val="002060"/>
                </a:solidFill>
              </a:rPr>
              <a:t>Oort</a:t>
            </a:r>
            <a:r>
              <a:rPr lang="en-US" sz="1800" dirty="0" smtClean="0">
                <a:solidFill>
                  <a:srgbClr val="002060"/>
                </a:solidFill>
              </a:rPr>
              <a:t> cloud objects sent on inward orbits by gravitational perturbations due a hypothetic, far away giant planet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79276"/>
            <a:ext cx="3667002" cy="3720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79276"/>
            <a:ext cx="3505200" cy="355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0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295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214282" y="0"/>
            <a:ext cx="8396318" cy="642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smtClean="0">
                <a:solidFill>
                  <a:schemeClr val="bg1"/>
                </a:solidFill>
                <a:ea typeface="+mn-ea"/>
                <a:cs typeface="+mn-cs"/>
              </a:rPr>
              <a:t>Planet 9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4282" y="892979"/>
            <a:ext cx="4891118" cy="23074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000" dirty="0" smtClean="0">
                <a:latin typeface="Wingdings" pitchFamily="2" charset="2"/>
              </a:rPr>
              <a:t>l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More hints for a 9</a:t>
            </a:r>
            <a:r>
              <a:rPr lang="en-US" sz="1800" baseline="30000" dirty="0" smtClean="0">
                <a:solidFill>
                  <a:srgbClr val="002060"/>
                </a:solidFill>
              </a:rPr>
              <a:t>th</a:t>
            </a:r>
            <a:r>
              <a:rPr lang="en-US" sz="1800" dirty="0" smtClean="0">
                <a:solidFill>
                  <a:srgbClr val="002060"/>
                </a:solidFill>
              </a:rPr>
              <a:t> planet : direction (argument) of perihelion and longitude of ascending node of detached objects are all within a narrow range of values.</a:t>
            </a:r>
            <a:endParaRPr lang="en-US" sz="1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This maybe related to gravitational perturbations due to the presence of a giant planet in opposite direction.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0"/>
            <a:ext cx="4616070" cy="2489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19" y="761999"/>
            <a:ext cx="3763060" cy="5005641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3110" y="5767640"/>
            <a:ext cx="8791703" cy="10399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Possible properties :   - eccentricity : 0.5-0.8;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                                          - semi-major axis 500-1500 A.U.;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800">
                <a:solidFill>
                  <a:srgbClr val="002060"/>
                </a:solidFill>
              </a:rPr>
              <a:t> </a:t>
            </a:r>
            <a:r>
              <a:rPr lang="en-US" sz="1800" smtClean="0">
                <a:solidFill>
                  <a:srgbClr val="002060"/>
                </a:solidFill>
              </a:rPr>
              <a:t>                                         - mass </a:t>
            </a:r>
            <a:r>
              <a:rPr lang="en-US" sz="1800" dirty="0" smtClean="0">
                <a:solidFill>
                  <a:srgbClr val="002060"/>
                </a:solidFill>
              </a:rPr>
              <a:t>: 5-15 </a:t>
            </a:r>
            <a:r>
              <a:rPr lang="en-US" sz="1800" smtClean="0">
                <a:solidFill>
                  <a:srgbClr val="002060"/>
                </a:solidFill>
              </a:rPr>
              <a:t>Earth masses.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99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170806" y="1859074"/>
            <a:ext cx="7929586" cy="17859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Composition can be deduced from</a:t>
            </a:r>
          </a:p>
          <a:p>
            <a:pPr lvl="1">
              <a:spcBef>
                <a:spcPts val="600"/>
              </a:spcBef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- </a:t>
            </a:r>
            <a:r>
              <a:rPr lang="en-US" sz="1800" dirty="0" smtClean="0">
                <a:solidFill>
                  <a:srgbClr val="C00000"/>
                </a:solidFill>
              </a:rPr>
              <a:t>Density</a:t>
            </a:r>
            <a:r>
              <a:rPr lang="en-US" sz="1800" dirty="0" smtClean="0">
                <a:solidFill>
                  <a:srgbClr val="002060"/>
                </a:solidFill>
              </a:rPr>
              <a:t>, combined with …</a:t>
            </a:r>
          </a:p>
          <a:p>
            <a:pPr lvl="1">
              <a:spcBef>
                <a:spcPts val="600"/>
              </a:spcBef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- </a:t>
            </a:r>
            <a:r>
              <a:rPr lang="en-US" sz="1800" dirty="0" smtClean="0">
                <a:solidFill>
                  <a:srgbClr val="C00000"/>
                </a:solidFill>
              </a:rPr>
              <a:t>Cosmic abundances of the elements</a:t>
            </a:r>
            <a:r>
              <a:rPr lang="en-US" sz="1800" dirty="0" smtClean="0">
                <a:solidFill>
                  <a:srgbClr val="002060"/>
                </a:solidFill>
              </a:rPr>
              <a:t>, and</a:t>
            </a:r>
          </a:p>
          <a:p>
            <a:pPr lvl="1">
              <a:spcBef>
                <a:spcPts val="600"/>
              </a:spcBef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- </a:t>
            </a:r>
            <a:r>
              <a:rPr lang="en-US" sz="1800" dirty="0" smtClean="0">
                <a:solidFill>
                  <a:srgbClr val="C00000"/>
                </a:solidFill>
              </a:rPr>
              <a:t>Composition of the surface</a:t>
            </a:r>
            <a:r>
              <a:rPr lang="en-US" sz="1800" dirty="0" smtClean="0">
                <a:solidFill>
                  <a:srgbClr val="002060"/>
                </a:solidFill>
              </a:rPr>
              <a:t> (e.g., from spectra)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4282" y="857232"/>
            <a:ext cx="8750206" cy="928686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Wingdings" pitchFamily="2" charset="2"/>
                <a:ea typeface="+mj-ea"/>
                <a:cs typeface="+mj-cs"/>
              </a:rPr>
              <a:t>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What are the compositions of these planets and moons, and how</a:t>
            </a:r>
            <a:r>
              <a:rPr kumimoji="0" lang="en-US" sz="2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to determine them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4282" y="3793600"/>
            <a:ext cx="8643998" cy="571504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lvl="0" eaLnBrk="1" fontAlgn="auto" hangingPunct="1">
              <a:lnSpc>
                <a:spcPts val="3000"/>
              </a:lnSpc>
              <a:spcAft>
                <a:spcPts val="0"/>
              </a:spcAft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Wingdings" pitchFamily="2" charset="2"/>
                <a:ea typeface="+mj-ea"/>
                <a:cs typeface="+mj-cs"/>
              </a:rPr>
              <a:t>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lang="en-US" sz="2500" spc="-150" dirty="0" smtClean="0">
                <a:solidFill>
                  <a:srgbClr val="002060"/>
                </a:solidFill>
                <a:latin typeface="+mn-lt"/>
              </a:rPr>
              <a:t>How can we measure density of planets and moons?</a:t>
            </a:r>
            <a:endParaRPr kumimoji="0" lang="en-US" sz="2500" b="0" i="0" u="none" strike="noStrike" kern="1200" cap="none" spc="-1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1448" y="71414"/>
            <a:ext cx="5757874" cy="538186"/>
          </a:xfrm>
        </p:spPr>
        <p:txBody>
          <a:bodyPr>
            <a:noAutofit/>
          </a:bodyPr>
          <a:lstStyle/>
          <a:p>
            <a:pPr algn="just"/>
            <a:r>
              <a:rPr lang="en-US" sz="3600" dirty="0" smtClean="0">
                <a:solidFill>
                  <a:schemeClr val="bg1"/>
                </a:solidFill>
              </a:rPr>
              <a:t>Composition &amp; density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1406" y="4502850"/>
            <a:ext cx="8749066" cy="223851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defTabSz="9144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</a:rPr>
              <a:t>                            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Density = Mass/Volume</a:t>
            </a:r>
          </a:p>
          <a:p>
            <a:pPr marR="0" lvl="0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</a:endParaRP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</a:pPr>
            <a:r>
              <a:rPr kumimoji="0" lang="en-US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-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Volume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: calculated from diameter, easily observed/measured.</a:t>
            </a:r>
            <a:endParaRPr kumimoji="0" lang="en-US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  <a:p>
            <a:pPr marL="0" lvl="1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5000"/>
            </a:pPr>
            <a:r>
              <a:rPr kumimoji="0" lang="en-US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-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Mass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: need to observe gravitational influence on surrounding objects, e.g., orbital period of moon =&gt; mass of planet (</a:t>
            </a:r>
            <a:r>
              <a:rPr lang="en-US" dirty="0" err="1" smtClean="0">
                <a:solidFill>
                  <a:srgbClr val="002060"/>
                </a:solidFill>
                <a:latin typeface="+mn-lt"/>
              </a:rPr>
              <a:t>Kepler’s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3</a:t>
            </a:r>
            <a:r>
              <a:rPr lang="en-US" baseline="30000" dirty="0" smtClean="0">
                <a:solidFill>
                  <a:srgbClr val="002060"/>
                </a:solidFill>
                <a:latin typeface="+mn-lt"/>
              </a:rPr>
              <a:t>rd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law). Or if no moon, gravitational influence on other objects.</a:t>
            </a:r>
          </a:p>
        </p:txBody>
      </p:sp>
    </p:spTree>
    <p:extLst>
      <p:ext uri="{BB962C8B-B14F-4D97-AF65-F5344CB8AC3E}">
        <p14:creationId xmlns:p14="http://schemas.microsoft.com/office/powerpoint/2010/main" val="32036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142844" y="81690"/>
            <a:ext cx="8786874" cy="632666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</a:rPr>
              <a:t>Large planets: self-compression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4953000"/>
            <a:ext cx="8153400" cy="15736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The pressure inside a planet can </a:t>
            </a:r>
            <a:r>
              <a:rPr lang="en-US" sz="2000" dirty="0" smtClean="0">
                <a:solidFill>
                  <a:srgbClr val="C00000"/>
                </a:solidFill>
              </a:rPr>
              <a:t>compress</a:t>
            </a:r>
            <a:r>
              <a:rPr lang="en-US" sz="2000" dirty="0" smtClean="0">
                <a:solidFill>
                  <a:srgbClr val="002060"/>
                </a:solidFill>
              </a:rPr>
              <a:t> materials in this interior.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This can significantly </a:t>
            </a:r>
            <a:r>
              <a:rPr lang="en-US" sz="2000" dirty="0" smtClean="0">
                <a:solidFill>
                  <a:srgbClr val="C00000"/>
                </a:solidFill>
              </a:rPr>
              <a:t>increase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the density of minerals within the planet, and the density of the planet as a whole.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09600" y="1447800"/>
          <a:ext cx="8170046" cy="325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9536400" imgH="3796560" progId="">
                  <p:embed/>
                </p:oleObj>
              </mc:Choice>
              <mc:Fallback>
                <p:oleObj r:id="rId4" imgW="9536400" imgH="3796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447800"/>
                        <a:ext cx="8170046" cy="325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02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57356" y="1357298"/>
            <a:ext cx="5227036" cy="50292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326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575" y="13541"/>
            <a:ext cx="5614998" cy="632666"/>
          </a:xfrm>
        </p:spPr>
        <p:txBody>
          <a:bodyPr>
            <a:noAutofit/>
          </a:bodyPr>
          <a:lstStyle/>
          <a:p>
            <a:pPr algn="l"/>
            <a:r>
              <a:rPr lang="fr-FR" sz="3600" kern="1200" dirty="0" err="1" smtClean="0">
                <a:solidFill>
                  <a:schemeClr val="bg1"/>
                </a:solidFill>
                <a:latin typeface="+mn-lt"/>
              </a:rPr>
              <a:t>Planets</a:t>
            </a:r>
            <a:r>
              <a:rPr lang="fr-FR" sz="3600" kern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3600" kern="1200" dirty="0" err="1" smtClean="0">
                <a:solidFill>
                  <a:schemeClr val="bg1"/>
                </a:solidFill>
                <a:latin typeface="+mn-lt"/>
              </a:rPr>
              <a:t>sizes</a:t>
            </a:r>
            <a:r>
              <a:rPr lang="fr-FR" sz="3600" kern="1200" dirty="0" smtClean="0">
                <a:solidFill>
                  <a:schemeClr val="bg1"/>
                </a:solidFill>
                <a:latin typeface="+mn-lt"/>
              </a:rPr>
              <a:t> &amp; </a:t>
            </a:r>
            <a:r>
              <a:rPr lang="fr-FR" sz="3600" kern="1200" dirty="0" err="1" smtClean="0">
                <a:solidFill>
                  <a:schemeClr val="bg1"/>
                </a:solidFill>
                <a:latin typeface="+mn-lt"/>
              </a:rPr>
              <a:t>densities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08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752600"/>
            <a:ext cx="8583488" cy="44624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Abundances of different elements in the solar system is mostly H and He (+ other, less abundant elements; see Sun lecture), but needs modification:</a:t>
            </a:r>
          </a:p>
          <a:p>
            <a:pPr marL="0" indent="0" algn="just">
              <a:buNone/>
            </a:pPr>
            <a:endParaRPr lang="en-US" sz="24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1. Elements join together to make compounds </a:t>
            </a:r>
            <a:r>
              <a:rPr lang="en-US" sz="2400" i="1" dirty="0" smtClean="0">
                <a:solidFill>
                  <a:srgbClr val="002060"/>
                </a:solidFill>
              </a:rPr>
              <a:t>(water, carbon dioxide, quartz, calcite, …)</a:t>
            </a:r>
          </a:p>
          <a:p>
            <a:pPr marL="0" indent="0" algn="just">
              <a:buNone/>
            </a:pPr>
            <a:endParaRPr lang="en-US" sz="12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2. Solid planets are made of substances that were solid at the (</a:t>
            </a:r>
            <a:r>
              <a:rPr lang="en-US" sz="2400" dirty="0" smtClean="0">
                <a:solidFill>
                  <a:srgbClr val="C00000"/>
                </a:solidFill>
              </a:rPr>
              <a:t>HOT</a:t>
            </a:r>
            <a:r>
              <a:rPr lang="en-US" sz="2400" dirty="0" smtClean="0">
                <a:solidFill>
                  <a:srgbClr val="002060"/>
                </a:solidFill>
              </a:rPr>
              <a:t>) temperature that they formed … so </a:t>
            </a:r>
            <a:r>
              <a:rPr lang="en-US" sz="2400" dirty="0" smtClean="0">
                <a:solidFill>
                  <a:srgbClr val="C00000"/>
                </a:solidFill>
              </a:rPr>
              <a:t>gases and ‘volatiles’ are missing</a:t>
            </a:r>
            <a:r>
              <a:rPr lang="en-US" sz="2400" dirty="0" smtClean="0">
                <a:solidFill>
                  <a:srgbClr val="002060"/>
                </a:solidFill>
              </a:rPr>
              <a:t>, and ‘icy’ substances only found in outer solar system.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882" y="0"/>
            <a:ext cx="8777318" cy="533400"/>
          </a:xfrm>
        </p:spPr>
        <p:txBody>
          <a:bodyPr>
            <a:noAutofit/>
          </a:bodyPr>
          <a:lstStyle/>
          <a:p>
            <a:pPr algn="just" rtl="0" eaLnBrk="1" fontAlgn="auto" latinLnBrk="0" hangingPunct="1">
              <a:lnSpc>
                <a:spcPts val="4000"/>
              </a:lnSpc>
            </a:pPr>
            <a:r>
              <a:rPr lang="en-US" sz="3600" i="0" kern="1200" spc="-5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What materials are available to make a planet?</a:t>
            </a:r>
            <a:endParaRPr lang="en-US" sz="3600" spc="-5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785794"/>
            <a:ext cx="6461551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510334"/>
          </a:xfrm>
        </p:spPr>
        <p:txBody>
          <a:bodyPr>
            <a:noAutofit/>
          </a:bodyPr>
          <a:lstStyle/>
          <a:p>
            <a:pPr algn="just" rtl="0" eaLnBrk="0" fontAlgn="base" hangingPunct="0"/>
            <a:r>
              <a:rPr lang="en-US" sz="3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Cosmic abundances of elements</a:t>
            </a:r>
          </a:p>
        </p:txBody>
      </p:sp>
    </p:spTree>
    <p:extLst>
      <p:ext uri="{BB962C8B-B14F-4D97-AF65-F5344CB8AC3E}">
        <p14:creationId xmlns:p14="http://schemas.microsoft.com/office/powerpoint/2010/main" val="36180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838200"/>
            <a:ext cx="8401080" cy="220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Gas</a:t>
            </a:r>
            <a:r>
              <a:rPr lang="en-US" sz="2000" dirty="0" smtClean="0">
                <a:solidFill>
                  <a:srgbClr val="002060"/>
                </a:solidFill>
              </a:rPr>
              <a:t>: mostly H and He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Ice</a:t>
            </a:r>
            <a:r>
              <a:rPr lang="en-US" sz="2000" dirty="0" smtClean="0">
                <a:solidFill>
                  <a:srgbClr val="002060"/>
                </a:solidFill>
              </a:rPr>
              <a:t> (‘volatiles’): e.g., H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O, CO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, CO, NH</a:t>
            </a:r>
            <a:r>
              <a:rPr lang="en-US" sz="2000" baseline="-25000" dirty="0" smtClean="0">
                <a:solidFill>
                  <a:srgbClr val="002060"/>
                </a:solidFill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, CH</a:t>
            </a:r>
            <a:r>
              <a:rPr lang="en-US" sz="2000" baseline="-25000" dirty="0" smtClean="0">
                <a:solidFill>
                  <a:srgbClr val="002060"/>
                </a:solidFill>
              </a:rPr>
              <a:t>4</a:t>
            </a:r>
            <a:r>
              <a:rPr lang="en-US" sz="2000" dirty="0" smtClean="0">
                <a:solidFill>
                  <a:srgbClr val="002060"/>
                </a:solidFill>
              </a:rPr>
              <a:t>. Solid at low temperature, density ~1 g/cm</a:t>
            </a:r>
            <a:r>
              <a:rPr lang="en-US" sz="2000" baseline="30000" dirty="0" smtClean="0">
                <a:solidFill>
                  <a:srgbClr val="002060"/>
                </a:solidFill>
              </a:rPr>
              <a:t>3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Rock</a:t>
            </a:r>
            <a:r>
              <a:rPr lang="en-US" sz="2000" dirty="0" smtClean="0">
                <a:solidFill>
                  <a:srgbClr val="002060"/>
                </a:solidFill>
              </a:rPr>
              <a:t>: silicates (silicon oxides with Mg, Fe, Al). Density ~3 g/cm</a:t>
            </a:r>
            <a:r>
              <a:rPr lang="en-US" sz="2000" baseline="30000" dirty="0" smtClean="0">
                <a:solidFill>
                  <a:srgbClr val="002060"/>
                </a:solidFill>
              </a:rPr>
              <a:t>3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Metal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002060"/>
                </a:solidFill>
              </a:rPr>
              <a:t>mostly Fe, with some Ni. Density ~ 8 g/cm</a:t>
            </a:r>
            <a:r>
              <a:rPr lang="en-US" sz="2000" baseline="30000" dirty="0" smtClean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326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632666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</a:rPr>
              <a:t>Four planet-forming types of matter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 descr="L1_snow-flake-crys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14818"/>
            <a:ext cx="4061381" cy="2651760"/>
          </a:xfrm>
          <a:prstGeom prst="rect">
            <a:avLst/>
          </a:prstGeom>
        </p:spPr>
      </p:pic>
      <p:pic>
        <p:nvPicPr>
          <p:cNvPr id="10" name="Picture 9" descr="L1_iron-meteori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735716" y="4471440"/>
            <a:ext cx="2651760" cy="2121408"/>
          </a:xfrm>
          <a:prstGeom prst="rect">
            <a:avLst/>
          </a:prstGeom>
        </p:spPr>
      </p:pic>
      <p:pic>
        <p:nvPicPr>
          <p:cNvPr id="11" name="Picture 10" descr="L1_olivine-in-basal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4214818"/>
            <a:ext cx="2983229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980728"/>
            <a:ext cx="8715404" cy="554461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kumimoji="0" lang="en-US" sz="1200" dirty="0" smtClean="0">
                <a:latin typeface="Wingdings" panose="05000000000000000000" pitchFamily="2" charset="2"/>
                <a:cs typeface="Arial" panose="020B0604020202020204" pitchFamily="34" charset="0"/>
              </a:rPr>
              <a:t>l</a:t>
            </a:r>
            <a:r>
              <a:rPr kumimoji="0"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Stars are fixed with respect to each other but appear to rotate through the sky on a daily basis, with seasonal changes.</a:t>
            </a:r>
          </a:p>
          <a:p>
            <a:pPr marL="0" indent="0" algn="just">
              <a:spcBef>
                <a:spcPts val="0"/>
              </a:spcBef>
              <a:buNone/>
            </a:pPr>
            <a:endParaRPr kumimoji="0"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anose="05000000000000000000" pitchFamily="2" charset="2"/>
                <a:cs typeface="Arial" panose="020B0604020202020204" pitchFamily="34" charset="0"/>
              </a:rPr>
              <a:t>l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 &amp; Moon move through the sky on a restricted path called the </a:t>
            </a:r>
            <a:r>
              <a:rPr kumimoji="0"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Zodiac</a:t>
            </a:r>
            <a:r>
              <a:rPr kumimoji="0"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(ecliptic for the Sun).</a:t>
            </a:r>
          </a:p>
          <a:p>
            <a:pPr marL="0" indent="0" algn="just">
              <a:spcBef>
                <a:spcPts val="0"/>
              </a:spcBef>
              <a:buNone/>
            </a:pPr>
            <a:endParaRPr kumimoji="0"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anose="05000000000000000000" pitchFamily="2" charset="2"/>
                <a:cs typeface="Arial" panose="020B0604020202020204" pitchFamily="34" charset="0"/>
              </a:rPr>
              <a:t>l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Planets (wanderers) move relatively to stars through Zodiac.</a:t>
            </a:r>
          </a:p>
          <a:p>
            <a:pPr marL="0" indent="0" algn="just">
              <a:spcBef>
                <a:spcPts val="0"/>
              </a:spcBef>
              <a:buNone/>
            </a:pPr>
            <a:endParaRPr kumimoji="0"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anose="05000000000000000000" pitchFamily="2" charset="2"/>
                <a:cs typeface="Arial" panose="020B0604020202020204" pitchFamily="34" charset="0"/>
              </a:rPr>
              <a:t>l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planets move backwards (</a:t>
            </a:r>
            <a:r>
              <a:rPr kumimoji="0"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retrograde motion</a:t>
            </a:r>
            <a:r>
              <a:rPr kumimoji="0"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 algn="just">
              <a:spcBef>
                <a:spcPts val="0"/>
              </a:spcBef>
              <a:buNone/>
            </a:pPr>
            <a:endParaRPr kumimoji="0"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anose="05000000000000000000" pitchFamily="2" charset="2"/>
                <a:cs typeface="Arial" panose="020B0604020202020204" pitchFamily="34" charset="0"/>
              </a:rPr>
              <a:t>l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Venus and Mercury always stay </a:t>
            </a:r>
            <a:r>
              <a:rPr kumimoji="0"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to horizon </a:t>
            </a:r>
            <a:r>
              <a:rPr kumimoji="0"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(visible just after sunset or before sunrise), i.e., their angular distance from the Sun  is never larger than a given value (maximum elongation).</a:t>
            </a:r>
          </a:p>
          <a:p>
            <a:pPr marL="0" indent="0" algn="just">
              <a:spcBef>
                <a:spcPts val="0"/>
              </a:spcBef>
              <a:buNone/>
            </a:pPr>
            <a:endParaRPr kumimoji="0"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anose="05000000000000000000" pitchFamily="2" charset="2"/>
                <a:cs typeface="Arial" panose="020B0604020202020204" pitchFamily="34" charset="0"/>
              </a:rPr>
              <a:t>l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Apparition from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comets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time to time, some of them being periodic (Halley,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Encke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Tuttle, …).</a:t>
            </a:r>
          </a:p>
          <a:p>
            <a:pPr marL="0" indent="0" algn="just">
              <a:spcBef>
                <a:spcPts val="0"/>
              </a:spcBef>
              <a:buNone/>
            </a:pPr>
            <a:endParaRPr kumimoji="0" lang="en-US" sz="2400" dirty="0" smtClean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0052" y="48372"/>
            <a:ext cx="8694864" cy="561228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</a:rPr>
              <a:t>Basic Solar System observations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2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262058"/>
            <a:ext cx="8482876" cy="2952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H and O two of most abundant and reactive elements, e.g., CH</a:t>
            </a:r>
            <a:r>
              <a:rPr lang="en-US" sz="2400" baseline="-25000" dirty="0" smtClean="0">
                <a:solidFill>
                  <a:srgbClr val="002060"/>
                </a:solidFill>
              </a:rPr>
              <a:t>4</a:t>
            </a:r>
            <a:r>
              <a:rPr lang="en-US" sz="2400" dirty="0" smtClean="0">
                <a:solidFill>
                  <a:srgbClr val="002060"/>
                </a:solidFill>
              </a:rPr>
              <a:t>, CO</a:t>
            </a:r>
            <a:r>
              <a:rPr lang="en-US" sz="2400" baseline="-25000" dirty="0" smtClean="0">
                <a:solidFill>
                  <a:srgbClr val="002060"/>
                </a:solidFill>
              </a:rPr>
              <a:t>2</a:t>
            </a:r>
            <a:r>
              <a:rPr lang="en-US" sz="2400" dirty="0" smtClean="0">
                <a:solidFill>
                  <a:srgbClr val="002060"/>
                </a:solidFill>
              </a:rPr>
              <a:t>, H</a:t>
            </a:r>
            <a:r>
              <a:rPr lang="en-US" sz="2400" baseline="-25000" dirty="0" smtClean="0">
                <a:solidFill>
                  <a:srgbClr val="002060"/>
                </a:solidFill>
              </a:rPr>
              <a:t>2</a:t>
            </a:r>
            <a:r>
              <a:rPr lang="en-US" sz="2400" dirty="0" smtClean="0">
                <a:solidFill>
                  <a:srgbClr val="002060"/>
                </a:solidFill>
              </a:rPr>
              <a:t>O, NH</a:t>
            </a:r>
            <a:r>
              <a:rPr lang="en-US" sz="2400" baseline="-25000" dirty="0" smtClean="0">
                <a:solidFill>
                  <a:srgbClr val="002060"/>
                </a:solidFill>
              </a:rPr>
              <a:t>3</a:t>
            </a:r>
            <a:r>
              <a:rPr lang="en-US" sz="2400" dirty="0" smtClean="0">
                <a:solidFill>
                  <a:srgbClr val="002060"/>
                </a:solidFill>
              </a:rPr>
              <a:t>, O</a:t>
            </a:r>
            <a:r>
              <a:rPr lang="en-US" sz="2400" baseline="-25000" dirty="0" smtClean="0">
                <a:solidFill>
                  <a:srgbClr val="002060"/>
                </a:solidFill>
              </a:rPr>
              <a:t>2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sz="1400" dirty="0" smtClean="0">
              <a:solidFill>
                <a:srgbClr val="002060"/>
              </a:solidFill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If O is more abundant : ‘oxidizing’ environment, lots of O compounds (</a:t>
            </a:r>
            <a:r>
              <a:rPr lang="en-US" sz="2400" dirty="0" err="1" smtClean="0">
                <a:solidFill>
                  <a:srgbClr val="002060"/>
                </a:solidFill>
              </a:rPr>
              <a:t>oxydes</a:t>
            </a:r>
            <a:r>
              <a:rPr lang="en-US" sz="2400" dirty="0" smtClean="0">
                <a:solidFill>
                  <a:srgbClr val="002060"/>
                </a:solidFill>
              </a:rPr>
              <a:t>) form. Inner planets tend to be oxidized.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sz="1400" dirty="0" smtClean="0"/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If H is more abundant : ‘reducing’ environment, lots of H compounds form. Outer planets tend to be reduced.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282" y="0"/>
            <a:ext cx="7472386" cy="632666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H and O; ‘reducing’ vs. ‘oxidizing’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214282" y="0"/>
            <a:ext cx="7472386" cy="632666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Snowline (or frost line)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76600"/>
            <a:ext cx="5372945" cy="3305175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762000"/>
            <a:ext cx="8772402" cy="2209800"/>
          </a:xfrm>
        </p:spPr>
        <p:txBody>
          <a:bodyPr>
            <a:normAutofit fontScale="925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2000" spc="-40" dirty="0" smtClean="0">
                <a:solidFill>
                  <a:srgbClr val="002060"/>
                </a:solidFill>
              </a:rPr>
              <a:t>In proto-solar nebula, the temperature decreases with increases distance from the Sun. </a:t>
            </a:r>
            <a:endParaRPr lang="en-US" sz="20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US" sz="1200" dirty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Snow line: distance from the star at which water can condensate. For the Sun, about 3.0-4.0 A.U. (</a:t>
            </a:r>
            <a:r>
              <a:rPr lang="en-US" sz="2000" smtClean="0">
                <a:solidFill>
                  <a:srgbClr val="002060"/>
                </a:solidFill>
              </a:rPr>
              <a:t>some estimates up to 5.0 A.U.).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US" sz="12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Volatiles (CH</a:t>
            </a:r>
            <a:r>
              <a:rPr lang="en-US" sz="2000" baseline="-25000" dirty="0" smtClean="0">
                <a:solidFill>
                  <a:srgbClr val="002060"/>
                </a:solidFill>
              </a:rPr>
              <a:t>4</a:t>
            </a:r>
            <a:r>
              <a:rPr lang="en-US" sz="2000" dirty="0" smtClean="0">
                <a:solidFill>
                  <a:srgbClr val="002060"/>
                </a:solidFill>
              </a:rPr>
              <a:t>, NH</a:t>
            </a:r>
            <a:r>
              <a:rPr lang="en-US" sz="2000" baseline="-25000" dirty="0" smtClean="0">
                <a:solidFill>
                  <a:srgbClr val="002060"/>
                </a:solidFill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, N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, CO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) condensate at larger distances.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2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Metal and rocks condensate at shorter distances.</a:t>
            </a:r>
          </a:p>
        </p:txBody>
      </p:sp>
    </p:spTree>
    <p:extLst>
      <p:ext uri="{BB962C8B-B14F-4D97-AF65-F5344CB8AC3E}">
        <p14:creationId xmlns:p14="http://schemas.microsoft.com/office/powerpoint/2010/main" val="171746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3838"/>
            <a:ext cx="9144000" cy="5953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282" y="76200"/>
            <a:ext cx="7786718" cy="519130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Terrestrial planets: densities &amp; formation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1406" y="3429000"/>
            <a:ext cx="8929718" cy="301469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11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Wingdings" pitchFamily="2" charset="2"/>
              </a:rPr>
              <a:t>l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Formed hot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 primitive rocks differentiated into rock + metal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11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Wingdings" pitchFamily="2" charset="2"/>
              </a:rPr>
              <a:t>l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Basically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metal core + rocky mantle &amp; crust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11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Wingdings" pitchFamily="2" charset="2"/>
              </a:rPr>
              <a:t>l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Fraction of metal (</a:t>
            </a:r>
            <a:r>
              <a:rPr kumimoji="0" 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i.e.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size of core) decreases getting further from the Sun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11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Wingdings" pitchFamily="2" charset="2"/>
              </a:rPr>
              <a:t>l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Moon much less metal than Earth even though same distance from Sun!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11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Wingdings" pitchFamily="2" charset="2"/>
              </a:rPr>
              <a:t>l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Venus and Earth seem similar but surfaces quite different!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82" y="1071546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Densities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716228"/>
              </p:ext>
            </p:extLst>
          </p:nvPr>
        </p:nvGraphicFramePr>
        <p:xfrm>
          <a:off x="2071670" y="1142984"/>
          <a:ext cx="6462729" cy="2143141"/>
        </p:xfrm>
        <a:graphic>
          <a:graphicData uri="http://schemas.openxmlformats.org/drawingml/2006/table">
            <a:tbl>
              <a:tblPr/>
              <a:tblGrid>
                <a:gridCol w="2154243"/>
                <a:gridCol w="2154243"/>
                <a:gridCol w="2154243"/>
              </a:tblGrid>
              <a:tr h="306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6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Planet</a:t>
                      </a:r>
                      <a:endParaRPr lang="fr-CH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6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Density</a:t>
                      </a:r>
                      <a:endParaRPr lang="fr-CH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6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Uncompressed</a:t>
                      </a:r>
                      <a:r>
                        <a:rPr lang="fr-CH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CH" sz="16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density</a:t>
                      </a:r>
                      <a:endParaRPr lang="fr-CH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(g/cm</a:t>
                      </a:r>
                      <a:r>
                        <a:rPr lang="fr-CH" sz="1400" baseline="30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(g/cm</a:t>
                      </a:r>
                      <a:r>
                        <a:rPr lang="fr-CH" sz="1400" baseline="30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6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Mercury</a:t>
                      </a:r>
                      <a:endParaRPr lang="fr-CH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5.43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6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Venus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5.24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6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4.0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6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Earth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5.515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6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4.1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6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Moon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3.36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6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Mars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6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3.94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953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214282" y="0"/>
            <a:ext cx="8243918" cy="519130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Where does the </a:t>
            </a:r>
            <a:r>
              <a:rPr lang="en-US" sz="3600" kern="1200" dirty="0" err="1" smtClean="0">
                <a:solidFill>
                  <a:schemeClr val="bg1"/>
                </a:solidFill>
                <a:latin typeface="Calibri"/>
              </a:rPr>
              <a:t>Earth’swater</a:t>
            </a:r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 come from 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14282" y="762000"/>
            <a:ext cx="8772402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2000" spc="-40" dirty="0" smtClean="0">
                <a:solidFill>
                  <a:srgbClr val="002060"/>
                </a:solidFill>
              </a:rPr>
              <a:t>Earth formed too close from the Sun to be able to condense water. </a:t>
            </a:r>
            <a:endParaRPr lang="en-US" sz="20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>
              <a:latin typeface="Wingdings" pitchFamily="2" charset="2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Water was brought by other objects :</a:t>
            </a:r>
          </a:p>
          <a:p>
            <a:pPr marL="360000" indent="0" algn="just">
              <a:spcBef>
                <a:spcPts val="120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- </a:t>
            </a:r>
            <a:r>
              <a:rPr lang="en-US" sz="1800" dirty="0" smtClean="0">
                <a:solidFill>
                  <a:srgbClr val="C00000"/>
                </a:solidFill>
              </a:rPr>
              <a:t>Comets</a:t>
            </a:r>
            <a:r>
              <a:rPr lang="en-US" sz="1800" dirty="0" smtClean="0">
                <a:solidFill>
                  <a:srgbClr val="002060"/>
                </a:solidFill>
              </a:rPr>
              <a:t>, during the heavy bombardment phase.</a:t>
            </a:r>
          </a:p>
          <a:p>
            <a:pPr marL="360000" indent="0" algn="just">
              <a:spcBef>
                <a:spcPts val="120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- </a:t>
            </a:r>
            <a:r>
              <a:rPr lang="en-US" sz="1800" dirty="0" err="1" smtClean="0">
                <a:solidFill>
                  <a:srgbClr val="C00000"/>
                </a:solidFill>
              </a:rPr>
              <a:t>Planetesimals</a:t>
            </a:r>
            <a:r>
              <a:rPr lang="en-US" sz="1800" dirty="0" smtClean="0">
                <a:solidFill>
                  <a:srgbClr val="C00000"/>
                </a:solidFill>
              </a:rPr>
              <a:t> migrating</a:t>
            </a:r>
            <a:r>
              <a:rPr lang="en-US" sz="1800" dirty="0" smtClean="0">
                <a:solidFill>
                  <a:srgbClr val="002060"/>
                </a:solidFill>
              </a:rPr>
              <a:t> from other regions and accreting to the proto-Earth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>
              <a:solidFill>
                <a:srgbClr val="00206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85799" y="2838586"/>
            <a:ext cx="3700401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Hints from </a:t>
            </a:r>
            <a:r>
              <a:rPr lang="en-US" sz="2000" dirty="0" smtClean="0">
                <a:solidFill>
                  <a:srgbClr val="C00000"/>
                </a:solidFill>
              </a:rPr>
              <a:t>D/H ratio</a:t>
            </a:r>
            <a:r>
              <a:rPr lang="en-US" sz="2000" dirty="0" smtClean="0">
                <a:solidFill>
                  <a:srgbClr val="002060"/>
                </a:solidFill>
              </a:rPr>
              <a:t> in comets :</a:t>
            </a:r>
          </a:p>
          <a:p>
            <a:pPr marL="360000" indent="0" algn="just">
              <a:spcBef>
                <a:spcPts val="120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- D/H twice that in oceans.</a:t>
            </a:r>
          </a:p>
          <a:p>
            <a:pPr marL="360000" indent="0" algn="just">
              <a:spcBef>
                <a:spcPts val="120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- But recent measurements in comet 103P Hartley indicate D/H similar to that in oceans.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590800"/>
            <a:ext cx="4910137" cy="413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7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4071942"/>
            <a:ext cx="5572164" cy="16430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Composition</a:t>
            </a:r>
            <a:r>
              <a:rPr lang="en-US" sz="2400" dirty="0" smtClean="0">
                <a:solidFill>
                  <a:srgbClr val="002060"/>
                </a:solidFill>
              </a:rPr>
              <a:t>:</a:t>
            </a:r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002060"/>
                </a:solidFill>
              </a:rPr>
              <a:t>- Mostly gas (H and He), similar to Sun</a:t>
            </a:r>
          </a:p>
          <a:p>
            <a:pPr algn="just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	- Must have dense ‘cores’, probably rock and 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29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14282" y="1285860"/>
            <a:ext cx="4143404" cy="64294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Radius, mass, &amp; density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1832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0"/>
            <a:ext cx="5000660" cy="561228"/>
          </a:xfrm>
        </p:spPr>
        <p:txBody>
          <a:bodyPr>
            <a:noAutofit/>
          </a:bodyPr>
          <a:lstStyle/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Jupiter &amp; </a:t>
            </a:r>
            <a:r>
              <a:rPr lang="fr-CH" sz="3600" dirty="0" err="1" smtClean="0">
                <a:solidFill>
                  <a:schemeClr val="bg1"/>
                </a:solidFill>
              </a:rPr>
              <a:t>Saturn</a:t>
            </a:r>
            <a:endParaRPr lang="fr-CH" sz="3600" dirty="0">
              <a:solidFill>
                <a:schemeClr val="bg1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436181"/>
              </p:ext>
            </p:extLst>
          </p:nvPr>
        </p:nvGraphicFramePr>
        <p:xfrm>
          <a:off x="285720" y="2000240"/>
          <a:ext cx="4500592" cy="1428761"/>
        </p:xfrm>
        <a:graphic>
          <a:graphicData uri="http://schemas.openxmlformats.org/drawingml/2006/table">
            <a:tbl>
              <a:tblPr/>
              <a:tblGrid>
                <a:gridCol w="1125148"/>
                <a:gridCol w="1125148"/>
                <a:gridCol w="1125148"/>
                <a:gridCol w="1125148"/>
              </a:tblGrid>
              <a:tr h="354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700" b="1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Planet</a:t>
                      </a:r>
                      <a:endParaRPr lang="fr-CH" sz="13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7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Radius</a:t>
                      </a:r>
                      <a:endParaRPr lang="fr-CH" sz="13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7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Mass</a:t>
                      </a:r>
                      <a:endParaRPr lang="fr-CH" sz="13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7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Density</a:t>
                      </a:r>
                      <a:endParaRPr lang="fr-CH" sz="13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58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CH" sz="17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5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(km)</a:t>
                      </a:r>
                      <a:endParaRPr lang="fr-CH" sz="13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5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(10</a:t>
                      </a:r>
                      <a:r>
                        <a:rPr lang="fr-CH" sz="1500" baseline="30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fr-CH" sz="15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kg)</a:t>
                      </a:r>
                      <a:endParaRPr lang="fr-CH" sz="13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5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(g/cm</a:t>
                      </a:r>
                      <a:r>
                        <a:rPr lang="fr-CH" sz="1500" baseline="30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CH" sz="15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fr-CH" sz="13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58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7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Jupiter</a:t>
                      </a:r>
                      <a:endParaRPr lang="fr-CH" sz="13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7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66854</a:t>
                      </a:r>
                      <a:endParaRPr lang="fr-CH" sz="13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7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1898.6</a:t>
                      </a:r>
                      <a:endParaRPr lang="fr-CH" sz="13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7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1.326</a:t>
                      </a:r>
                      <a:endParaRPr lang="fr-CH" sz="13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58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7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Saturn</a:t>
                      </a:r>
                      <a:endParaRPr lang="fr-CH" sz="13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54364</a:t>
                      </a:r>
                      <a:endParaRPr lang="fr-CH" sz="13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7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568.5</a:t>
                      </a:r>
                      <a:endParaRPr lang="fr-CH" sz="13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7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0.687</a:t>
                      </a:r>
                      <a:endParaRPr lang="fr-CH" sz="13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440" marR="3030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L1_Jupiter_interi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59" y="3878892"/>
            <a:ext cx="2952000" cy="2732342"/>
          </a:xfrm>
          <a:prstGeom prst="rect">
            <a:avLst/>
          </a:prstGeom>
        </p:spPr>
      </p:pic>
      <p:pic>
        <p:nvPicPr>
          <p:cNvPr id="13" name="Picture 12" descr="Saturn_composi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7718" y="1340438"/>
            <a:ext cx="2952000" cy="22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282" y="71414"/>
            <a:ext cx="4614866" cy="461986"/>
          </a:xfrm>
        </p:spPr>
        <p:txBody>
          <a:bodyPr>
            <a:noAutofit/>
          </a:bodyPr>
          <a:lstStyle/>
          <a:p>
            <a:r>
              <a:rPr lang="fr-CH" sz="3600" dirty="0" smtClean="0">
                <a:solidFill>
                  <a:schemeClr val="bg1"/>
                </a:solidFill>
              </a:rPr>
              <a:t>Uranus &amp; Neptune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4857760"/>
            <a:ext cx="6643734" cy="16430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Composition</a:t>
            </a:r>
            <a:r>
              <a:rPr lang="en-US" sz="2400" dirty="0" smtClean="0">
                <a:solidFill>
                  <a:srgbClr val="002060"/>
                </a:solidFill>
              </a:rPr>
              <a:t>:</a:t>
            </a:r>
          </a:p>
          <a:p>
            <a:pPr>
              <a:buNone/>
            </a:pPr>
            <a:r>
              <a:rPr lang="en-US" sz="1800" dirty="0" smtClean="0"/>
              <a:t>	</a:t>
            </a:r>
            <a:r>
              <a:rPr lang="en-US" sz="1800" dirty="0" smtClean="0">
                <a:solidFill>
                  <a:srgbClr val="002060"/>
                </a:solidFill>
              </a:rPr>
              <a:t>- Much less compressed than Jupiter &amp; Saturn</a:t>
            </a:r>
          </a:p>
          <a:p>
            <a:pPr algn="just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	- Must have more heavy stuff (ice &amp; rock)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14282" y="1285860"/>
            <a:ext cx="4143404" cy="64294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Radius, mass, &amp; density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020745"/>
              </p:ext>
            </p:extLst>
          </p:nvPr>
        </p:nvGraphicFramePr>
        <p:xfrm>
          <a:off x="285720" y="2024252"/>
          <a:ext cx="4857783" cy="1476186"/>
        </p:xfrm>
        <a:graphic>
          <a:graphicData uri="http://schemas.openxmlformats.org/drawingml/2006/table">
            <a:tbl>
              <a:tblPr/>
              <a:tblGrid>
                <a:gridCol w="1242399"/>
                <a:gridCol w="1173654"/>
                <a:gridCol w="1220865"/>
                <a:gridCol w="1220865"/>
              </a:tblGrid>
              <a:tr h="358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Planet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Radius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Mass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Density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81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CH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5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(km)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5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(10</a:t>
                      </a:r>
                      <a:r>
                        <a:rPr lang="fr-CH" sz="1500" baseline="30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fr-CH" sz="15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kg)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5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(g/cm</a:t>
                      </a:r>
                      <a:r>
                        <a:rPr lang="fr-CH" sz="1500" baseline="30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CH" sz="15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77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Uranus</a:t>
                      </a: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25559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86.8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1.318</a:t>
                      </a: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58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8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Neptune</a:t>
                      </a: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24973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102.4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1.638</a:t>
                      </a: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428" marR="3213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 descr="L1_Neptune_internal-struc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1643050"/>
            <a:ext cx="33337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8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71470" y="5715016"/>
            <a:ext cx="8929686" cy="857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Pluto  &amp; </a:t>
            </a:r>
            <a:r>
              <a:rPr lang="en-US" sz="2000" dirty="0" err="1" smtClean="0">
                <a:solidFill>
                  <a:srgbClr val="C00000"/>
                </a:solidFill>
              </a:rPr>
              <a:t>Charo</a:t>
            </a:r>
            <a:r>
              <a:rPr lang="en-US" sz="2000" dirty="0" smtClean="0">
                <a:solidFill>
                  <a:srgbClr val="002060"/>
                </a:solidFill>
              </a:rPr>
              <a:t>: not moons, but composition similar to ice + rock (density are 1.9 and 1.5 g/cm</a:t>
            </a:r>
            <a:r>
              <a:rPr lang="en-US" sz="2000" baseline="30000" dirty="0" smtClean="0">
                <a:solidFill>
                  <a:srgbClr val="002060"/>
                </a:solidFill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, respectively).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282" y="71414"/>
            <a:ext cx="7115196" cy="632666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Major outer solar system moons</a:t>
            </a:r>
            <a:endParaRPr lang="fr-CH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012869"/>
              </p:ext>
            </p:extLst>
          </p:nvPr>
        </p:nvGraphicFramePr>
        <p:xfrm>
          <a:off x="857226" y="1857358"/>
          <a:ext cx="7358112" cy="3571906"/>
        </p:xfrm>
        <a:graphic>
          <a:graphicData uri="http://schemas.openxmlformats.org/drawingml/2006/table">
            <a:tbl>
              <a:tblPr/>
              <a:tblGrid>
                <a:gridCol w="1601391"/>
                <a:gridCol w="1049186"/>
                <a:gridCol w="1049186"/>
                <a:gridCol w="1049186"/>
                <a:gridCol w="2609163"/>
              </a:tblGrid>
              <a:tr h="274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Satellite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Radius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Mass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Density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Composition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2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(km)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2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(10</a:t>
                      </a:r>
                      <a:r>
                        <a:rPr lang="fr-CH" sz="1200" baseline="30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r>
                        <a:rPr lang="fr-CH" sz="12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kg)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2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(g/cm</a:t>
                      </a:r>
                      <a:r>
                        <a:rPr lang="fr-CH" sz="1200" baseline="30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CH" sz="12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CH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i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Jupiter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Io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1821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893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3.53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Transition from rock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Europa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1565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480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3.02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to ice + rock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Ganymede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2634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1482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1.94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as getting further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Callisto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2403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1076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1.85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from Jupiter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i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Saturn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Titan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2575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1346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1.88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Ice + rock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i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Uranus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Titania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789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1.71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Ice</a:t>
                      </a: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+ rock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i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Neptune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Triton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1353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2.05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4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Ice</a:t>
                      </a: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+ rock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920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42876" y="928670"/>
            <a:ext cx="8786842" cy="8572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Densities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between 1.5 and 3.5 g/cm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3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, indicating composition between ice + rocks and rocks.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566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30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785794"/>
            <a:ext cx="5283716" cy="6072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1902" y="914400"/>
            <a:ext cx="3595718" cy="262973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The Sun 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 smtClean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 … is 4.0×10</a:t>
            </a:r>
            <a:r>
              <a:rPr kumimoji="0" lang="en-US" sz="220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8</a:t>
            </a:r>
            <a:r>
              <a:rPr kumimoji="0" lang="en-US" sz="22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times more luminous than Jupiter.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20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 … represents 99.9% of the total mass of the Solar System !</a:t>
            </a:r>
          </a:p>
        </p:txBody>
      </p:sp>
      <p:sp>
        <p:nvSpPr>
          <p:cNvPr id="6" name="Rectangle 5"/>
          <p:cNvSpPr/>
          <p:nvPr/>
        </p:nvSpPr>
        <p:spPr>
          <a:xfrm>
            <a:off x="32" y="0"/>
            <a:ext cx="9144000" cy="6326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1448" y="0"/>
            <a:ext cx="3186106" cy="632666"/>
          </a:xfrm>
        </p:spPr>
        <p:txBody>
          <a:bodyPr>
            <a:noAutofit/>
          </a:bodyPr>
          <a:lstStyle/>
          <a:p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Sun </a:t>
            </a:r>
            <a:r>
              <a:rPr lang="en-US" sz="3600" i="1" kern="1200" dirty="0" err="1" smtClean="0">
                <a:solidFill>
                  <a:schemeClr val="bg1"/>
                </a:solidFill>
                <a:latin typeface="Calibri"/>
              </a:rPr>
              <a:t>vs</a:t>
            </a:r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 Planets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55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71800"/>
            <a:ext cx="7620000" cy="3810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" y="685800"/>
            <a:ext cx="8915400" cy="2286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Mass 2.0×10</a:t>
            </a:r>
            <a:r>
              <a:rPr lang="en-US" sz="18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kg; Radius : 7.0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km.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mainly hydrogen and helium.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1200" i="1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Powered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Hydrogen into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 following proton-proton cycle.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high-temperatures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(1.5×10</a:t>
            </a:r>
            <a:r>
              <a:rPr lang="en-US" sz="18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K) and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high-pressures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(2.5×10</a:t>
            </a:r>
            <a:r>
              <a:rPr lang="en-US" sz="18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Pa) to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overcome Coulomb repulsive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forces.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1200" i="1" dirty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transferred by radiation, and convection in the outer 20% 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" y="0"/>
            <a:ext cx="9144000" cy="6326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71448" y="0"/>
            <a:ext cx="5543552" cy="632666"/>
          </a:xfrm>
        </p:spPr>
        <p:txBody>
          <a:bodyPr>
            <a:no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Calibri"/>
              </a:rPr>
              <a:t>The Sun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7324725" cy="5497415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04800" y="152399"/>
            <a:ext cx="7361627" cy="64880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Mercury: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= 0.39 A.U.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 = 0.055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endParaRPr lang="en-US" sz="18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 = 2440 km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Density: 5340 kg/m</a:t>
            </a:r>
            <a:r>
              <a:rPr lang="en-US" sz="1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6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600200"/>
            <a:ext cx="548254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1448" y="71414"/>
            <a:ext cx="8816294" cy="53818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</a:pPr>
            <a:r>
              <a:rPr lang="en-US" sz="3600" kern="1200" spc="-40" dirty="0" smtClean="0">
                <a:solidFill>
                  <a:schemeClr val="bg1"/>
                </a:solidFill>
              </a:rPr>
              <a:t>Seasonal variation of constellations appearance</a:t>
            </a:r>
            <a:endParaRPr lang="en-US" sz="3600" spc="-4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914400"/>
            <a:ext cx="877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given latitude, the constellations visible and their position in the sky vary on a yearly basis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906" y="2252642"/>
            <a:ext cx="3462357" cy="346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01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838200"/>
            <a:ext cx="4886325" cy="32766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Size (i.e. much smaller than Earth)</a:t>
            </a:r>
          </a:p>
          <a:p>
            <a:pPr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Heavily cratered</a:t>
            </a:r>
          </a:p>
          <a:p>
            <a:pPr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Highlands similar to lunar highlands</a:t>
            </a:r>
          </a:p>
          <a:p>
            <a:pPr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Crater density indicates similar age</a:t>
            </a:r>
          </a:p>
          <a:p>
            <a:pPr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Also has smooth lowland regions</a:t>
            </a:r>
          </a:p>
          <a:p>
            <a:pPr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Negligible atmosphere</a:t>
            </a:r>
          </a:p>
          <a:p>
            <a:pPr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Large variation in surface temperature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0964" name="Title 5"/>
          <p:cNvSpPr>
            <a:spLocks noGrp="1"/>
          </p:cNvSpPr>
          <p:nvPr>
            <p:ph type="title"/>
          </p:nvPr>
        </p:nvSpPr>
        <p:spPr>
          <a:xfrm>
            <a:off x="142875" y="0"/>
            <a:ext cx="8229600" cy="561975"/>
          </a:xfrm>
        </p:spPr>
        <p:txBody>
          <a:bodyPr>
            <a:noAutofit/>
          </a:bodyPr>
          <a:lstStyle/>
          <a:p>
            <a:pPr algn="just" eaLnBrk="1" hangingPunct="1"/>
            <a:r>
              <a:rPr lang="en-US" sz="3600" dirty="0" smtClean="0">
                <a:solidFill>
                  <a:schemeClr val="bg1"/>
                </a:solidFill>
              </a:rPr>
              <a:t>Mercury’s similarities to Moon</a:t>
            </a:r>
            <a:endParaRPr lang="fr-CH" sz="36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85800"/>
            <a:ext cx="2971800" cy="297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06" y="3733799"/>
            <a:ext cx="3030794" cy="3030794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42875" y="4495801"/>
            <a:ext cx="5267325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Wingdings 2" pitchFamily="18" charset="2"/>
              <a:buNone/>
            </a:pP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But:</a:t>
            </a:r>
          </a:p>
          <a:p>
            <a:pPr marL="0" indent="0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Mercury as a big core, the Moon a small one.</a:t>
            </a:r>
          </a:p>
          <a:p>
            <a:pPr marL="0" indent="0" algn="just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Mercury has a permanent magnetic field (although small), the Moon none (but had one in the past)</a:t>
            </a:r>
          </a:p>
        </p:txBody>
      </p:sp>
    </p:spTree>
    <p:extLst>
      <p:ext uri="{BB962C8B-B14F-4D97-AF65-F5344CB8AC3E}">
        <p14:creationId xmlns:p14="http://schemas.microsoft.com/office/powerpoint/2010/main" val="35405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70" y="2209799"/>
            <a:ext cx="5025060" cy="45098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42875" y="0"/>
            <a:ext cx="8229600" cy="561975"/>
          </a:xfrm>
        </p:spPr>
        <p:txBody>
          <a:bodyPr>
            <a:noAutofit/>
          </a:bodyPr>
          <a:lstStyle/>
          <a:p>
            <a:pPr algn="just" eaLnBrk="1" hangingPunct="1"/>
            <a:r>
              <a:rPr lang="en-US" sz="3600" dirty="0" smtClean="0">
                <a:solidFill>
                  <a:schemeClr val="bg1"/>
                </a:solidFill>
              </a:rPr>
              <a:t>Mercury’s core</a:t>
            </a:r>
            <a:endParaRPr lang="fr-CH" sz="3600" dirty="0" smtClean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685800"/>
            <a:ext cx="8772525" cy="1447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Large core : about 1800 km, i.e., 75% of Mercury’s size</a:t>
            </a:r>
          </a:p>
          <a:p>
            <a:pPr marL="0" indent="0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Partially molten (magnetic field).</a:t>
            </a:r>
          </a:p>
          <a:p>
            <a:pPr marL="0" indent="0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Possible layer or sulfur iron (</a:t>
            </a:r>
            <a:r>
              <a:rPr lang="en-US" sz="2000" dirty="0" err="1" smtClean="0">
                <a:solidFill>
                  <a:srgbClr val="002060"/>
                </a:solidFill>
              </a:rPr>
              <a:t>FeS</a:t>
            </a:r>
            <a:r>
              <a:rPr lang="en-US" sz="2000" dirty="0" smtClean="0">
                <a:solidFill>
                  <a:srgbClr val="002060"/>
                </a:solidFill>
              </a:rPr>
              <a:t>) between the outer liquid core and the mantle.</a:t>
            </a:r>
          </a:p>
        </p:txBody>
      </p:sp>
    </p:spTree>
    <p:extLst>
      <p:ext uri="{BB962C8B-B14F-4D97-AF65-F5344CB8AC3E}">
        <p14:creationId xmlns:p14="http://schemas.microsoft.com/office/powerpoint/2010/main" val="22380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42875" y="0"/>
            <a:ext cx="8229600" cy="561975"/>
          </a:xfrm>
        </p:spPr>
        <p:txBody>
          <a:bodyPr>
            <a:noAutofit/>
          </a:bodyPr>
          <a:lstStyle/>
          <a:p>
            <a:pPr algn="just" eaLnBrk="1" hangingPunct="1"/>
            <a:r>
              <a:rPr lang="en-US" sz="3600" dirty="0" smtClean="0">
                <a:solidFill>
                  <a:schemeClr val="bg1"/>
                </a:solidFill>
              </a:rPr>
              <a:t>Measuring Mercury’s outer core</a:t>
            </a:r>
            <a:endParaRPr lang="fr-CH" sz="36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0"/>
            <a:ext cx="6254015" cy="283612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7959" y="866775"/>
            <a:ext cx="8772525" cy="106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Libration</a:t>
            </a:r>
            <a:r>
              <a:rPr lang="en-US" sz="2000" dirty="0" smtClean="0">
                <a:solidFill>
                  <a:srgbClr val="002060"/>
                </a:solidFill>
              </a:rPr>
              <a:t>: small perturbation in the direction of the axis of rotation. Due to external gravitational coupling. Period and amplitude depends on internal structure</a:t>
            </a:r>
            <a:endParaRPr lang="en-US" sz="2000" dirty="0" smtClean="0">
              <a:latin typeface="Wingdings" pitchFamily="2" charset="2"/>
            </a:endParaRPr>
          </a:p>
          <a:p>
            <a:pPr marL="0" indent="0" algn="just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Mercury’s </a:t>
            </a:r>
            <a:r>
              <a:rPr lang="en-US" sz="2000" dirty="0" err="1" smtClean="0">
                <a:solidFill>
                  <a:srgbClr val="002060"/>
                </a:solidFill>
              </a:rPr>
              <a:t>libration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is due to gravitational torque exerted by the Sun. </a:t>
            </a:r>
          </a:p>
          <a:p>
            <a:pPr marL="0" indent="0" algn="just">
              <a:spcBef>
                <a:spcPts val="1200"/>
              </a:spcBef>
              <a:buFont typeface="Wingdings 2" pitchFamily="18" charset="2"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Main period: 88 days. Amplitude indicate decoupling between mantle and core, thus the presence of a liquid layer (only the mantle is affected by </a:t>
            </a:r>
            <a:r>
              <a:rPr lang="en-US" sz="1600" dirty="0" err="1" smtClean="0">
                <a:solidFill>
                  <a:srgbClr val="002060"/>
                </a:solidFill>
              </a:rPr>
              <a:t>libration</a:t>
            </a:r>
            <a:r>
              <a:rPr lang="en-US" sz="1600" dirty="0" smtClean="0">
                <a:solidFill>
                  <a:srgbClr val="002060"/>
                </a:solidFill>
              </a:rPr>
              <a:t>).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7959" y="6096000"/>
            <a:ext cx="8772525" cy="457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Detailed study of other Mercury’s </a:t>
            </a:r>
            <a:r>
              <a:rPr lang="en-US" sz="2000" dirty="0" err="1" smtClean="0">
                <a:solidFill>
                  <a:srgbClr val="002060"/>
                </a:solidFill>
              </a:rPr>
              <a:t>libration</a:t>
            </a:r>
            <a:r>
              <a:rPr lang="en-US" sz="2000" dirty="0" smtClean="0">
                <a:solidFill>
                  <a:srgbClr val="002060"/>
                </a:solidFill>
              </a:rPr>
              <a:t> put a constraint on the size of the outer core.</a:t>
            </a:r>
          </a:p>
        </p:txBody>
      </p:sp>
    </p:spTree>
    <p:extLst>
      <p:ext uri="{BB962C8B-B14F-4D97-AF65-F5344CB8AC3E}">
        <p14:creationId xmlns:p14="http://schemas.microsoft.com/office/powerpoint/2010/main" val="27028913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1_Venus_from_Galile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9682" y="142852"/>
            <a:ext cx="5831918" cy="6572272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800" y="304800"/>
            <a:ext cx="7361627" cy="2362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Venus: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= 0.72 A.U.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 = 0.851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endParaRPr lang="en-US" sz="18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 = 6051 km</a:t>
            </a:r>
            <a:endParaRPr lang="en-US" sz="18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9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00206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4191000" cy="422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2844" y="0"/>
            <a:ext cx="8643998" cy="632666"/>
          </a:xfrm>
        </p:spPr>
        <p:txBody>
          <a:bodyPr>
            <a:noAutofit/>
          </a:bodyPr>
          <a:lstStyle/>
          <a:p>
            <a:pPr algn="just"/>
            <a:r>
              <a:rPr lang="en-US" sz="3600" dirty="0" smtClean="0">
                <a:solidFill>
                  <a:schemeClr val="bg1"/>
                </a:solidFill>
              </a:rPr>
              <a:t>Venus seen </a:t>
            </a:r>
            <a:r>
              <a:rPr lang="en-US" sz="3600" dirty="0" smtClean="0">
                <a:solidFill>
                  <a:schemeClr val="bg1"/>
                </a:solidFill>
              </a:rPr>
              <a:t>by </a:t>
            </a:r>
            <a:r>
              <a:rPr lang="en-US" sz="3600" dirty="0" smtClean="0">
                <a:solidFill>
                  <a:schemeClr val="bg1"/>
                </a:solidFill>
              </a:rPr>
              <a:t>radar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00" y="762000"/>
            <a:ext cx="7696200" cy="103822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000" dirty="0" smtClean="0">
                <a:latin typeface="Wingdings" pitchFamily="2" charset="2"/>
              </a:rPr>
              <a:t>l</a:t>
            </a:r>
            <a:r>
              <a:rPr lang="en-US" sz="1800" i="1" dirty="0" smtClean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Venus is covered by a thick atmosphere, mainly of CO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 (95%).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n-US" sz="1000" dirty="0">
                <a:latin typeface="Wingdings" pitchFamily="2" charset="2"/>
              </a:rPr>
              <a:t>l</a:t>
            </a:r>
            <a:r>
              <a:rPr lang="en-US" sz="1800" i="1" dirty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Strong greenhouse effect: surface temperature ~700-750 K.</a:t>
            </a:r>
            <a:r>
              <a:rPr lang="en-US" sz="1800" dirty="0" smtClean="0"/>
              <a:t>  </a:t>
            </a:r>
            <a:endParaRPr lang="en-US" sz="1800" dirty="0"/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200" dirty="0" smtClean="0"/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34822" y="1929561"/>
            <a:ext cx="4360977" cy="21090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1000" dirty="0" smtClean="0">
                <a:latin typeface="Wingdings" pitchFamily="2" charset="2"/>
              </a:rPr>
              <a:t>l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Radar maps give access to surface structure and topography (Magellan</a:t>
            </a:r>
            <a:r>
              <a:rPr lang="en-US" sz="2000" dirty="0" smtClean="0">
                <a:solidFill>
                  <a:srgbClr val="002060"/>
                </a:solidFill>
              </a:rPr>
              <a:t>):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2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- Few impact craters.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1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- </a:t>
            </a:r>
            <a:r>
              <a:rPr lang="en-US" sz="2000" spc="-60" dirty="0" smtClean="0">
                <a:solidFill>
                  <a:srgbClr val="002060"/>
                </a:solidFill>
              </a:rPr>
              <a:t>Many volcanic features: shield volcanoes,</a:t>
            </a:r>
            <a:r>
              <a:rPr lang="en-US" sz="2000" dirty="0" smtClean="0">
                <a:solidFill>
                  <a:srgbClr val="002060"/>
                </a:solidFill>
              </a:rPr>
              <a:t> domes, coronae, lava channels.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03866" y="4191000"/>
            <a:ext cx="4360977" cy="21090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1000" dirty="0" smtClean="0">
                <a:latin typeface="Wingdings" pitchFamily="2" charset="2"/>
              </a:rPr>
              <a:t>l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No plate tectonics.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2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- One piece lithosphere.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1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- </a:t>
            </a:r>
            <a:r>
              <a:rPr lang="en-US" sz="2000" spc="-60" dirty="0" smtClean="0">
                <a:solidFill>
                  <a:srgbClr val="002060"/>
                </a:solidFill>
              </a:rPr>
              <a:t>Global resurfacing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1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- Surface age ~ 700 </a:t>
            </a:r>
            <a:r>
              <a:rPr lang="en-US" sz="2000" dirty="0" err="1" smtClean="0">
                <a:solidFill>
                  <a:srgbClr val="002060"/>
                </a:solidFill>
              </a:rPr>
              <a:t>Myr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6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79" y="632666"/>
            <a:ext cx="7829127" cy="599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42844" y="0"/>
            <a:ext cx="8643998" cy="632666"/>
          </a:xfrm>
        </p:spPr>
        <p:txBody>
          <a:bodyPr>
            <a:no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</a:rPr>
              <a:t>Pancake volcanic domes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1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3477"/>
            <a:ext cx="9144000" cy="3809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142844" y="0"/>
            <a:ext cx="8643998" cy="632666"/>
          </a:xfrm>
        </p:spPr>
        <p:txBody>
          <a:bodyPr>
            <a:no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</a:rPr>
              <a:t>Pancake volcanic domes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3477"/>
            <a:ext cx="9144000" cy="3809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142844" y="0"/>
            <a:ext cx="8643998" cy="632666"/>
          </a:xfrm>
        </p:spPr>
        <p:txBody>
          <a:bodyPr>
            <a:no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</a:rPr>
              <a:t>Pancake volcanic domes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800" y="152400"/>
            <a:ext cx="7361627" cy="2362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Moon: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 = 0.0123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endParaRPr lang="en-US" sz="18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 = 1736 km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906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839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64080"/>
            <a:ext cx="50292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082" y="1010137"/>
            <a:ext cx="37147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ea typeface="ＭＳ Ｐゴシック" charset="-128"/>
              </a:rPr>
              <a:t>- </a:t>
            </a:r>
            <a:r>
              <a:rPr lang="en-US" sz="2000" dirty="0">
                <a:solidFill>
                  <a:srgbClr val="FFC000"/>
                </a:solidFill>
                <a:latin typeface="+mn-lt"/>
                <a:ea typeface="ＭＳ Ｐゴシック" charset="-128"/>
              </a:rPr>
              <a:t>Maria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ＭＳ Ｐゴシック" charset="-128"/>
              </a:rPr>
              <a:t>: dark, flat,  approx. circular plains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00" y="5857875"/>
            <a:ext cx="3429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ea typeface="ＭＳ Ｐゴシック" charset="-128"/>
              </a:rPr>
              <a:t>- </a:t>
            </a:r>
            <a:r>
              <a:rPr lang="en-US" sz="2000" dirty="0">
                <a:solidFill>
                  <a:srgbClr val="FFC000"/>
                </a:solidFill>
                <a:latin typeface="+mn-lt"/>
                <a:ea typeface="ＭＳ Ｐゴシック" charset="-128"/>
              </a:rPr>
              <a:t>Highlands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ＭＳ Ｐゴシック" charset="-128"/>
              </a:rPr>
              <a:t>: light,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ea typeface="ＭＳ Ｐゴシック" charset="-128"/>
              </a:rPr>
              <a:t>cratered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ＭＳ Ｐゴシック" charset="-128"/>
              </a:rPr>
              <a:t>, and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ＭＳ Ｐゴシック" charset="-128"/>
              </a:rPr>
              <a:t>mountained</a:t>
            </a:r>
            <a:endParaRPr lang="en-US" sz="200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2114" y="1010137"/>
            <a:ext cx="36195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ea typeface="ＭＳ Ｐゴシック" charset="-128"/>
              </a:rPr>
              <a:t>The far-side does not have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ＭＳ Ｐゴシック" charset="-128"/>
              </a:rPr>
              <a:t>maria</a:t>
            </a:r>
            <a:endParaRPr lang="en-US" sz="200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71688" y="1571625"/>
            <a:ext cx="1285875" cy="857250"/>
          </a:xfrm>
          <a:prstGeom prst="straightConnector1">
            <a:avLst/>
          </a:prstGeom>
          <a:ln w="38100">
            <a:solidFill>
              <a:srgbClr val="C00000"/>
            </a:solidFill>
            <a:bevel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1214437" y="2428876"/>
            <a:ext cx="1643063" cy="214312"/>
          </a:xfrm>
          <a:prstGeom prst="straightConnector1">
            <a:avLst/>
          </a:prstGeom>
          <a:ln w="38100">
            <a:solidFill>
              <a:srgbClr val="C00000"/>
            </a:solidFill>
            <a:bevel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14914" y="4953000"/>
            <a:ext cx="914400" cy="904875"/>
          </a:xfrm>
          <a:prstGeom prst="straightConnector1">
            <a:avLst/>
          </a:prstGeom>
          <a:ln w="38100">
            <a:solidFill>
              <a:srgbClr val="C00000"/>
            </a:solidFill>
            <a:bevel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714998" y="2536032"/>
            <a:ext cx="427126" cy="3321843"/>
          </a:xfrm>
          <a:prstGeom prst="straightConnector1">
            <a:avLst/>
          </a:prstGeom>
          <a:ln w="38100">
            <a:solidFill>
              <a:srgbClr val="C00000"/>
            </a:solidFill>
            <a:bevel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1"/>
            <a:ext cx="9144000" cy="642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5" name="Title 4"/>
          <p:cNvSpPr>
            <a:spLocks noGrp="1"/>
          </p:cNvSpPr>
          <p:nvPr>
            <p:ph type="title" idx="4294967295"/>
          </p:nvPr>
        </p:nvSpPr>
        <p:spPr>
          <a:xfrm>
            <a:off x="57525" y="0"/>
            <a:ext cx="4028325" cy="60245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Two types of terrain</a:t>
            </a:r>
            <a:endParaRPr lang="fr-CH" sz="3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8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6551" y="990600"/>
            <a:ext cx="8521729" cy="70960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Sun, Moon, &amp; planets move along fixed line through stars, within a narrow band: the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zodiac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4770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2844" y="76200"/>
            <a:ext cx="8086756" cy="571504"/>
          </a:xfrm>
        </p:spPr>
        <p:txBody>
          <a:bodyPr>
            <a:noAutofit/>
          </a:bodyPr>
          <a:lstStyle/>
          <a:p>
            <a:pPr algn="just"/>
            <a:r>
              <a:rPr lang="en-US" sz="3600" dirty="0" smtClean="0">
                <a:solidFill>
                  <a:schemeClr val="bg1"/>
                </a:solidFill>
              </a:rPr>
              <a:t>Yearly planetary motion along the zodiac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8" descr="L1_Zodiac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2057400"/>
            <a:ext cx="7243222" cy="393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1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Picture 7" descr="L1_Moon-apollo17-schmitt_boulder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6851" y="1571612"/>
            <a:ext cx="5625743" cy="4500594"/>
          </a:xfrm>
          <a:prstGeom prst="rect">
            <a:avLst/>
          </a:prstGeom>
        </p:spPr>
      </p:pic>
      <p:pic>
        <p:nvPicPr>
          <p:cNvPr id="9" name="Picture 8" descr="L1_Moon-apollo17-schmitt_digg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94" y="1214422"/>
            <a:ext cx="3238522" cy="2428892"/>
          </a:xfrm>
          <a:prstGeom prst="rect">
            <a:avLst/>
          </a:prstGeom>
        </p:spPr>
      </p:pic>
      <p:pic>
        <p:nvPicPr>
          <p:cNvPr id="10" name="Picture 9" descr="L1_Moon-apollo17-schmitt_rov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8" y="3929657"/>
            <a:ext cx="3286116" cy="24997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14282" y="71414"/>
            <a:ext cx="8686800" cy="571504"/>
          </a:xfrm>
        </p:spPr>
        <p:txBody>
          <a:bodyPr>
            <a:noAutofit/>
          </a:bodyPr>
          <a:lstStyle/>
          <a:p>
            <a:pPr algn="l" rtl="0" eaLnBrk="0" fontAlgn="base" hangingPunct="0"/>
            <a:r>
              <a:rPr lang="en-US" sz="3600" kern="1200" spc="-90" dirty="0" smtClean="0">
                <a:solidFill>
                  <a:srgbClr val="FF0000"/>
                </a:solidFill>
                <a:ea typeface="+mn-ea"/>
                <a:cs typeface="+mn-cs"/>
              </a:rPr>
              <a:t>A geologist on the Moon</a:t>
            </a:r>
            <a:endParaRPr lang="en-US" sz="3200" kern="1200" spc="-90" dirty="0" smtClean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231488" y="758358"/>
            <a:ext cx="4530335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/>
            <a:r>
              <a:rPr lang="en-US" sz="2800" spc="-90" dirty="0" smtClean="0">
                <a:solidFill>
                  <a:schemeClr val="bg1"/>
                </a:solidFill>
                <a:ea typeface="+mn-ea"/>
                <a:cs typeface="+mn-cs"/>
              </a:rPr>
              <a:t>Harrison Schmitt, Apollo 17</a:t>
            </a:r>
          </a:p>
        </p:txBody>
      </p:sp>
    </p:spTree>
    <p:extLst>
      <p:ext uri="{BB962C8B-B14F-4D97-AF65-F5344CB8AC3E}">
        <p14:creationId xmlns:p14="http://schemas.microsoft.com/office/powerpoint/2010/main" val="1043206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685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145241" y="52015"/>
            <a:ext cx="8853518" cy="5817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/>
                <a:ea typeface="ＭＳ Ｐゴシック"/>
                <a:cs typeface="+mn-cs"/>
              </a:rPr>
              <a:t>Isotopic similarity Moon/Earth mantle</a:t>
            </a:r>
            <a:endParaRPr lang="fr-CH" sz="3600" dirty="0" smtClean="0">
              <a:solidFill>
                <a:schemeClr val="bg1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9436" y="838200"/>
            <a:ext cx="87006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just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+mn-ea"/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Moon and Earth mantle rocks have similar isotopic abundances of oxygen (stable isotopes </a:t>
            </a:r>
            <a:r>
              <a:rPr lang="en-US" sz="2400" baseline="30000" dirty="0" smtClean="0">
                <a:solidFill>
                  <a:srgbClr val="002060"/>
                </a:solidFill>
              </a:rPr>
              <a:t>16</a:t>
            </a:r>
            <a:r>
              <a:rPr lang="en-US" sz="2400" dirty="0" smtClean="0">
                <a:solidFill>
                  <a:srgbClr val="002060"/>
                </a:solidFill>
              </a:rPr>
              <a:t>O, </a:t>
            </a:r>
            <a:r>
              <a:rPr lang="en-US" sz="2400" baseline="30000" dirty="0" smtClean="0">
                <a:solidFill>
                  <a:srgbClr val="002060"/>
                </a:solidFill>
              </a:rPr>
              <a:t>17</a:t>
            </a:r>
            <a:r>
              <a:rPr lang="en-US" sz="2400" dirty="0" smtClean="0">
                <a:solidFill>
                  <a:srgbClr val="002060"/>
                </a:solidFill>
              </a:rPr>
              <a:t>O, and </a:t>
            </a:r>
            <a:r>
              <a:rPr lang="en-US" sz="2400" baseline="30000" dirty="0" smtClean="0">
                <a:solidFill>
                  <a:srgbClr val="002060"/>
                </a:solidFill>
              </a:rPr>
              <a:t>18</a:t>
            </a:r>
            <a:r>
              <a:rPr lang="en-US" sz="2400" dirty="0" smtClean="0">
                <a:solidFill>
                  <a:srgbClr val="002060"/>
                </a:solidFill>
              </a:rPr>
              <a:t>O):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1669" y="5513024"/>
            <a:ext cx="87006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+mn-ea"/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Isotopic similarities also for other elements: Fe, Ti, K, Mg, … 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55811"/>
            <a:ext cx="4322826" cy="324154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1669" y="6096000"/>
            <a:ext cx="87006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+mn-ea"/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Moon and Earth mantle are made from the same source.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" y="2286000"/>
            <a:ext cx="3588559" cy="200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just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en-US" baseline="30000" dirty="0" smtClean="0">
                <a:solidFill>
                  <a:srgbClr val="002060"/>
                </a:solidFill>
              </a:rPr>
              <a:t>17</a:t>
            </a:r>
            <a:r>
              <a:rPr lang="en-US" dirty="0" smtClean="0">
                <a:solidFill>
                  <a:srgbClr val="002060"/>
                </a:solidFill>
              </a:rPr>
              <a:t>O/</a:t>
            </a:r>
            <a:r>
              <a:rPr lang="en-US" baseline="30000" dirty="0" smtClean="0">
                <a:solidFill>
                  <a:srgbClr val="002060"/>
                </a:solidFill>
              </a:rPr>
              <a:t>16</a:t>
            </a:r>
            <a:r>
              <a:rPr lang="en-US" dirty="0" smtClean="0">
                <a:solidFill>
                  <a:srgbClr val="002060"/>
                </a:solidFill>
              </a:rPr>
              <a:t>O and </a:t>
            </a:r>
            <a:r>
              <a:rPr lang="en-US" baseline="30000" dirty="0" smtClean="0">
                <a:solidFill>
                  <a:srgbClr val="002060"/>
                </a:solidFill>
              </a:rPr>
              <a:t>18</a:t>
            </a:r>
            <a:r>
              <a:rPr lang="en-US" dirty="0" smtClean="0">
                <a:solidFill>
                  <a:srgbClr val="002060"/>
                </a:solidFill>
              </a:rPr>
              <a:t>O/</a:t>
            </a:r>
            <a:r>
              <a:rPr lang="en-US" baseline="30000" dirty="0" smtClean="0">
                <a:solidFill>
                  <a:srgbClr val="002060"/>
                </a:solidFill>
              </a:rPr>
              <a:t>16</a:t>
            </a:r>
            <a:r>
              <a:rPr lang="en-US" dirty="0" smtClean="0">
                <a:solidFill>
                  <a:srgbClr val="002060"/>
                </a:solidFill>
              </a:rPr>
              <a:t>O ratios follow the same trend (they align on a single straight line).</a:t>
            </a:r>
          </a:p>
          <a:p>
            <a:pPr algn="just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>
                <a:solidFill>
                  <a:srgbClr val="002060"/>
                </a:solidFill>
              </a:rPr>
              <a:t>- </a:t>
            </a:r>
            <a:r>
              <a:rPr lang="en-US" dirty="0" smtClean="0">
                <a:solidFill>
                  <a:srgbClr val="002060"/>
                </a:solidFill>
              </a:rPr>
              <a:t>Other bodies (Mars, </a:t>
            </a:r>
            <a:r>
              <a:rPr lang="en-US" dirty="0" err="1" smtClean="0">
                <a:solidFill>
                  <a:srgbClr val="002060"/>
                </a:solidFill>
              </a:rPr>
              <a:t>Vesta</a:t>
            </a:r>
            <a:r>
              <a:rPr lang="en-US" dirty="0" smtClean="0">
                <a:solidFill>
                  <a:srgbClr val="002060"/>
                </a:solidFill>
              </a:rPr>
              <a:t>) follow different trends.</a:t>
            </a:r>
            <a:endParaRPr lang="en-US" dirty="0">
              <a:solidFill>
                <a:srgbClr val="002060"/>
              </a:solidFill>
            </a:endParaRPr>
          </a:p>
          <a:p>
            <a:pPr algn="just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740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66" y="3164248"/>
            <a:ext cx="4868334" cy="350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18361" y="35707"/>
            <a:ext cx="86868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/>
            <a:r>
              <a:rPr lang="en-US" sz="3600" spc="-90" dirty="0" smtClean="0">
                <a:solidFill>
                  <a:srgbClr val="FF0000"/>
                </a:solidFill>
                <a:ea typeface="+mn-ea"/>
                <a:cs typeface="+mn-cs"/>
              </a:rPr>
              <a:t>Moon formation: giant impact</a:t>
            </a:r>
            <a:endParaRPr lang="en-US" sz="3200" spc="-90" dirty="0" smtClean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400" y="3167002"/>
            <a:ext cx="3886200" cy="3386198"/>
          </a:xfrm>
          <a:prstGeom prst="rect">
            <a:avLst/>
          </a:prstGeom>
        </p:spPr>
        <p:txBody>
          <a:bodyPr lIns="90487" tIns="44450" rIns="90487" bIns="44450"/>
          <a:lstStyle/>
          <a:p>
            <a:pPr indent="-273050"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dirty="0" smtClean="0">
                <a:solidFill>
                  <a:schemeClr val="bg1"/>
                </a:solidFill>
                <a:latin typeface="+mn-lt"/>
                <a:ea typeface="+mn-ea"/>
              </a:rPr>
              <a:t>Explain several observations:</a:t>
            </a:r>
          </a:p>
          <a:p>
            <a:pPr indent="-273050" algn="just" eaLnBrk="1" hangingPunct="1">
              <a:spcBef>
                <a:spcPts val="1200"/>
              </a:spcBef>
              <a:buClr>
                <a:srgbClr val="0BD0D9"/>
              </a:buClr>
              <a:buSzPct val="95000"/>
              <a:defRPr/>
            </a:pP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 err="1" smtClean="0">
                <a:solidFill>
                  <a:schemeClr val="bg1"/>
                </a:solidFill>
              </a:rPr>
              <a:t>Anorthositic</a:t>
            </a:r>
            <a:r>
              <a:rPr lang="en-US" dirty="0" smtClean="0">
                <a:solidFill>
                  <a:schemeClr val="bg1"/>
                </a:solidFill>
              </a:rPr>
              <a:t> crust </a:t>
            </a:r>
            <a:r>
              <a:rPr lang="en-US" spc="-50" dirty="0" smtClean="0">
                <a:solidFill>
                  <a:schemeClr val="bg1"/>
                </a:solidFill>
              </a:rPr>
              <a:t>(Moon had a magmatic ocean, requesting large amount of heat)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indent="-273050"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 smtClean="0">
                <a:solidFill>
                  <a:schemeClr val="bg1"/>
                </a:solidFill>
              </a:rPr>
              <a:t>- Similarity in isotopic composition.</a:t>
            </a:r>
          </a:p>
          <a:p>
            <a:pPr indent="-273050"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lobal depletion in iron). </a:t>
            </a:r>
          </a:p>
          <a:p>
            <a:pPr indent="-273050"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spc="-50" dirty="0" smtClean="0">
                <a:solidFill>
                  <a:schemeClr val="bg1"/>
                </a:solidFill>
              </a:rPr>
              <a:t>High angular momentum of Earth/Moon system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indent="-273050"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 smtClean="0">
                <a:solidFill>
                  <a:schemeClr val="bg1"/>
                </a:solidFill>
              </a:rPr>
              <a:t>- No (or few) </a:t>
            </a:r>
            <a:r>
              <a:rPr lang="en-US" dirty="0" err="1" smtClean="0">
                <a:solidFill>
                  <a:schemeClr val="bg1"/>
                </a:solidFill>
              </a:rPr>
              <a:t>volatils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indent="-273050"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 smtClean="0">
                <a:solidFill>
                  <a:schemeClr val="bg1"/>
                </a:solidFill>
              </a:rPr>
              <a:t>- Tilt of Earth rotation axis.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5" y="791798"/>
            <a:ext cx="8417329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865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685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145241" y="52015"/>
            <a:ext cx="8853518" cy="5817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/>
                <a:ea typeface="ＭＳ Ｐゴシック"/>
                <a:cs typeface="+mn-cs"/>
              </a:rPr>
              <a:t>Other hypotheses (before Apollo missions)</a:t>
            </a:r>
            <a:endParaRPr lang="fr-CH" sz="3600" dirty="0" smtClean="0">
              <a:solidFill>
                <a:schemeClr val="bg1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1669" y="4701105"/>
            <a:ext cx="87006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sz="10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Capture: do not explain the similarity in isotopic composition and is very difficult to achieve in practice.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1669" y="3803234"/>
            <a:ext cx="8700662" cy="89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sz="10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+mn-ea"/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Fission: requires rotation period less than 4 hours, which implies larger angular momentum than Earth/Moon system value.</a:t>
            </a:r>
            <a:r>
              <a:rPr lang="en-US" sz="2400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1669" y="5463105"/>
            <a:ext cx="8700662" cy="109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sz="10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Co-accretion: not possible if Earth and Moon formed too close (the two objects would accrete together). Moon have to form further away, and isotopic similarity is not satisfied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8458200" cy="25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685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145241" y="52015"/>
            <a:ext cx="8853518" cy="5817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/>
                <a:ea typeface="ＭＳ Ｐゴシック"/>
                <a:cs typeface="+mn-cs"/>
              </a:rPr>
              <a:t>Giant impact simulations</a:t>
            </a:r>
            <a:endParaRPr lang="fr-CH" sz="3600" dirty="0" smtClean="0">
              <a:solidFill>
                <a:schemeClr val="bg1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73" y="1752600"/>
            <a:ext cx="4245937" cy="50292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9436" y="838200"/>
            <a:ext cx="87006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sz="12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+mn-ea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+mn-lt"/>
                <a:ea typeface="+mn-ea"/>
              </a:rPr>
              <a:t>Demonstrate feasibility of giant impact, but imply that Moon is composed at 70-80 % from </a:t>
            </a:r>
            <a:r>
              <a:rPr lang="en-US" sz="2400" dirty="0" err="1" smtClean="0">
                <a:solidFill>
                  <a:srgbClr val="002060"/>
                </a:solidFill>
                <a:latin typeface="+mn-lt"/>
                <a:ea typeface="+mn-ea"/>
              </a:rPr>
              <a:t>impactor</a:t>
            </a:r>
            <a:r>
              <a:rPr lang="en-US" sz="2400" dirty="0" smtClean="0">
                <a:solidFill>
                  <a:srgbClr val="002060"/>
                </a:solidFill>
                <a:latin typeface="+mn-lt"/>
                <a:ea typeface="+mn-ea"/>
              </a:rPr>
              <a:t> material.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8094" y="1752600"/>
            <a:ext cx="435055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</a:rPr>
              <a:t>Difficult to reconcile with isotopic similarity, unless the </a:t>
            </a:r>
            <a:r>
              <a:rPr lang="en-US" dirty="0" err="1" smtClean="0">
                <a:solidFill>
                  <a:srgbClr val="002060"/>
                </a:solidFill>
                <a:latin typeface="+mn-lt"/>
                <a:ea typeface="+mn-ea"/>
              </a:rPr>
              <a:t>impactor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</a:rPr>
              <a:t> was formed in same environment as the proto-Earth. </a:t>
            </a:r>
            <a:endParaRPr lang="en-US" dirty="0">
              <a:solidFill>
                <a:srgbClr val="002060"/>
              </a:solidFill>
              <a:latin typeface="+mn-lt"/>
              <a:ea typeface="+mn-ea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200" y="2895600"/>
            <a:ext cx="435055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just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1100" dirty="0" smtClean="0">
                <a:latin typeface="Wingdings" panose="05000000000000000000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Possible solutions</a:t>
            </a:r>
          </a:p>
          <a:p>
            <a:pPr algn="just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</a:rPr>
              <a:t>- Impact with larger velocity and/or </a:t>
            </a:r>
            <a:r>
              <a:rPr lang="en-US" dirty="0" err="1" smtClean="0">
                <a:solidFill>
                  <a:srgbClr val="002060"/>
                </a:solidFill>
                <a:latin typeface="+mn-lt"/>
                <a:ea typeface="+mn-ea"/>
              </a:rPr>
              <a:t>impactor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</a:rPr>
              <a:t> size … but increases angular momentum too much.</a:t>
            </a:r>
          </a:p>
          <a:p>
            <a:pPr algn="just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</a:rPr>
              <a:t>- Multiple impacts: the composition of each </a:t>
            </a:r>
            <a:r>
              <a:rPr lang="en-US" dirty="0" err="1" smtClean="0">
                <a:solidFill>
                  <a:srgbClr val="002060"/>
                </a:solidFill>
                <a:latin typeface="+mn-lt"/>
                <a:ea typeface="+mn-ea"/>
              </a:rPr>
              <a:t>impactor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</a:rPr>
              <a:t> is diluted. </a:t>
            </a:r>
          </a:p>
          <a:p>
            <a:pPr algn="just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</a:rPr>
              <a:t>- Impact occurs while Earth had a magma ocean: more Earth material can be sent to orbit.</a:t>
            </a:r>
          </a:p>
          <a:p>
            <a:pPr algn="just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</a:rPr>
              <a:t>- Inner solar System (inside Mars orbit) was more </a:t>
            </a:r>
            <a:r>
              <a:rPr lang="en-US" dirty="0" err="1" smtClean="0">
                <a:solidFill>
                  <a:srgbClr val="002060"/>
                </a:solidFill>
                <a:latin typeface="+mn-lt"/>
                <a:ea typeface="+mn-ea"/>
              </a:rPr>
              <a:t>isotopically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</a:rPr>
              <a:t> homogeneous than expected.</a:t>
            </a:r>
            <a:endParaRPr lang="en-US" dirty="0">
              <a:solidFill>
                <a:srgbClr val="00206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42282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011418"/>
            <a:ext cx="7586632" cy="47703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685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4282" y="142852"/>
            <a:ext cx="8305800" cy="581772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/>
                <a:ea typeface="ＭＳ Ｐゴシック"/>
                <a:cs typeface="+mn-cs"/>
              </a:rPr>
              <a:t>Moon cross-section</a:t>
            </a:r>
            <a:endParaRPr lang="fr-CH" sz="3600" dirty="0" smtClean="0">
              <a:solidFill>
                <a:schemeClr val="bg1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1656" y="838200"/>
            <a:ext cx="8617544" cy="1371600"/>
          </a:xfrm>
          <a:prstGeom prst="rect">
            <a:avLst/>
          </a:prstGeom>
        </p:spPr>
        <p:txBody>
          <a:bodyPr lIns="90487" tIns="44450" rIns="90487" bIns="44450"/>
          <a:lstStyle/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1100" dirty="0">
                <a:latin typeface="Wingdings" pitchFamily="2" charset="2"/>
                <a:ea typeface="ＭＳ Ｐゴシック" charset="-128"/>
              </a:rPr>
              <a:t>l</a:t>
            </a:r>
            <a:r>
              <a:rPr lang="en-US" sz="2000" dirty="0">
                <a:solidFill>
                  <a:srgbClr val="00206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Small core, about 350 km in radius, possibly surrounded by a partially molten mantle layer ~500 km in radius. </a:t>
            </a:r>
            <a:endParaRPr lang="en-US" sz="20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1100" dirty="0">
                <a:latin typeface="Wingdings" pitchFamily="2" charset="2"/>
                <a:ea typeface="ＭＳ Ｐゴシック" charset="-128"/>
              </a:rPr>
              <a:t>l</a:t>
            </a:r>
            <a:r>
              <a:rPr lang="en-US" sz="2000" dirty="0">
                <a:solidFill>
                  <a:srgbClr val="00206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Crust is thicker (by 15 km) and denser (iron and </a:t>
            </a:r>
            <a:r>
              <a:rPr lang="en-US" sz="2000" dirty="0" err="1" smtClean="0">
                <a:solidFill>
                  <a:srgbClr val="002060"/>
                </a:solidFill>
              </a:rPr>
              <a:t>titane</a:t>
            </a:r>
            <a:r>
              <a:rPr lang="en-US" sz="2000" dirty="0" smtClean="0">
                <a:solidFill>
                  <a:srgbClr val="002060"/>
                </a:solidFill>
              </a:rPr>
              <a:t> rich) on the far side than on the near side.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44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928688"/>
            <a:ext cx="8715375" cy="1714500"/>
          </a:xfrm>
        </p:spPr>
        <p:txBody>
          <a:bodyPr lIns="90487" tIns="44450" rIns="90487" bIns="44450"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Made of </a:t>
            </a:r>
            <a:r>
              <a:rPr lang="en-US" sz="2400" dirty="0" err="1" smtClean="0">
                <a:solidFill>
                  <a:srgbClr val="C00000"/>
                </a:solidFill>
              </a:rPr>
              <a:t>anorthosite</a:t>
            </a:r>
            <a:r>
              <a:rPr lang="en-US" sz="2400" dirty="0" smtClean="0">
                <a:solidFill>
                  <a:srgbClr val="002060"/>
                </a:solidFill>
              </a:rPr>
              <a:t>, a rock normally crystallized deep inside a planet.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Probably formed from the crystallization of a global ocean of molten rock, or magma ocean, at early stage of the Moon: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6868" name="Title 6"/>
          <p:cNvSpPr>
            <a:spLocks noGrp="1"/>
          </p:cNvSpPr>
          <p:nvPr>
            <p:ph type="title"/>
          </p:nvPr>
        </p:nvSpPr>
        <p:spPr>
          <a:xfrm>
            <a:off x="142875" y="71438"/>
            <a:ext cx="5500688" cy="633412"/>
          </a:xfrm>
        </p:spPr>
        <p:txBody>
          <a:bodyPr>
            <a:normAutofit fontScale="90000"/>
          </a:bodyPr>
          <a:lstStyle/>
          <a:p>
            <a:pPr algn="just"/>
            <a:r>
              <a:rPr lang="fr-CH" sz="4000" dirty="0" smtClean="0">
                <a:solidFill>
                  <a:schemeClr val="bg1"/>
                </a:solidFill>
              </a:rPr>
              <a:t>Highlands (</a:t>
            </a:r>
            <a:r>
              <a:rPr lang="fr-CH" sz="4000" dirty="0" err="1" smtClean="0">
                <a:solidFill>
                  <a:schemeClr val="bg1"/>
                </a:solidFill>
              </a:rPr>
              <a:t>crust</a:t>
            </a:r>
            <a:r>
              <a:rPr lang="fr-CH" sz="4000" dirty="0" smtClean="0">
                <a:solidFill>
                  <a:schemeClr val="bg1"/>
                </a:solidFill>
              </a:rPr>
              <a:t>) formation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14313" y="2643188"/>
            <a:ext cx="87153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sz="2000" dirty="0">
                <a:latin typeface="+mn-lt"/>
                <a:ea typeface="+mn-ea"/>
              </a:rPr>
              <a:t>-</a:t>
            </a:r>
            <a:r>
              <a:rPr lang="en-US" sz="2000" dirty="0">
                <a:solidFill>
                  <a:srgbClr val="002060"/>
                </a:solidFill>
                <a:latin typeface="+mn-lt"/>
                <a:ea typeface="+mn-ea"/>
              </a:rPr>
              <a:t> Magma ocean ~400 km deep.</a:t>
            </a:r>
          </a:p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sz="2000" dirty="0">
                <a:latin typeface="+mn-lt"/>
                <a:ea typeface="+mn-ea"/>
              </a:rPr>
              <a:t>- </a:t>
            </a:r>
            <a:r>
              <a:rPr lang="en-US" sz="2000" dirty="0">
                <a:solidFill>
                  <a:srgbClr val="002060"/>
                </a:solidFill>
                <a:latin typeface="+mn-lt"/>
                <a:ea typeface="+mn-ea"/>
              </a:rPr>
              <a:t>As it cooled, crystals of different densities went to top or bottom.</a:t>
            </a:r>
          </a:p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000" dirty="0">
                <a:latin typeface="+mn-lt"/>
                <a:ea typeface="ＭＳ Ｐゴシック" charset="-128"/>
              </a:rPr>
              <a:t>- </a:t>
            </a:r>
            <a:r>
              <a:rPr lang="en-US" sz="2000" dirty="0">
                <a:solidFill>
                  <a:srgbClr val="002060"/>
                </a:solidFill>
                <a:latin typeface="+mn-lt"/>
                <a:ea typeface="+mn-ea"/>
              </a:rPr>
              <a:t>Feldspar crystals went to top.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733800"/>
            <a:ext cx="4724400" cy="28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86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3186112"/>
            <a:ext cx="9004300" cy="3519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685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1656" y="838200"/>
            <a:ext cx="8617544" cy="2133600"/>
          </a:xfrm>
          <a:prstGeom prst="rect">
            <a:avLst/>
          </a:prstGeom>
        </p:spPr>
        <p:txBody>
          <a:bodyPr lIns="90487" tIns="44450" rIns="90487" bIns="44450"/>
          <a:lstStyle/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1100" dirty="0">
                <a:latin typeface="Wingdings" pitchFamily="2" charset="2"/>
                <a:ea typeface="ＭＳ Ｐゴシック" charset="-128"/>
              </a:rPr>
              <a:t>l</a:t>
            </a:r>
            <a:r>
              <a:rPr lang="en-US" sz="2000" dirty="0">
                <a:solidFill>
                  <a:srgbClr val="00206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M</a:t>
            </a:r>
            <a:r>
              <a:rPr lang="en-US" sz="2000" dirty="0" err="1">
                <a:solidFill>
                  <a:srgbClr val="002060"/>
                </a:solidFill>
              </a:rPr>
              <a:t>ade</a:t>
            </a:r>
            <a:r>
              <a:rPr lang="en-US" sz="2000" dirty="0">
                <a:solidFill>
                  <a:srgbClr val="002060"/>
                </a:solidFill>
              </a:rPr>
              <a:t> of a dense rock called basalt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1100" dirty="0">
                <a:latin typeface="Wingdings" pitchFamily="2" charset="2"/>
                <a:ea typeface="ＭＳ Ｐゴシック" charset="-128"/>
              </a:rPr>
              <a:t>l</a:t>
            </a:r>
            <a:r>
              <a:rPr lang="en-US" sz="2000" dirty="0">
                <a:solidFill>
                  <a:srgbClr val="00206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Basalt is found on Earth and forms from solidification of lava flowing out of </a:t>
            </a:r>
            <a:r>
              <a:rPr lang="en-US" sz="2000" dirty="0" smtClean="0">
                <a:solidFill>
                  <a:srgbClr val="002060"/>
                </a:solidFill>
              </a:rPr>
              <a:t>volcano. Lunar basalt similar to flood basalts on Earth</a:t>
            </a:r>
            <a:endParaRPr lang="en-US" sz="20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Mare </a:t>
            </a:r>
            <a:r>
              <a:rPr lang="en-US" sz="2000" dirty="0">
                <a:solidFill>
                  <a:srgbClr val="002060"/>
                </a:solidFill>
              </a:rPr>
              <a:t>basalts formed by outpouring of lava into low-lying </a:t>
            </a:r>
            <a:r>
              <a:rPr lang="en-US" sz="2000" dirty="0" smtClean="0">
                <a:solidFill>
                  <a:srgbClr val="002060"/>
                </a:solidFill>
              </a:rPr>
              <a:t>craters subsequent to impact.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4282" y="76200"/>
            <a:ext cx="4686304" cy="561228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fr-CH" sz="3600" dirty="0" smtClean="0">
                <a:solidFill>
                  <a:schemeClr val="bg1"/>
                </a:solidFill>
              </a:rPr>
              <a:t>Formation of maria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72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4267200" cy="4160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902424"/>
            <a:ext cx="4462657" cy="27604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0"/>
            <a:ext cx="9143999" cy="627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76200" y="0"/>
            <a:ext cx="6643718" cy="4897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rgbClr val="C00000"/>
                </a:solidFill>
              </a:rPr>
              <a:t>Lunar</a:t>
            </a:r>
            <a:r>
              <a:rPr lang="fr-CH" sz="3600" dirty="0" smtClean="0">
                <a:solidFill>
                  <a:srgbClr val="C00000"/>
                </a:solidFill>
              </a:rPr>
              <a:t> </a:t>
            </a:r>
            <a:r>
              <a:rPr lang="fr-CH" sz="3600" dirty="0" err="1" smtClean="0">
                <a:solidFill>
                  <a:srgbClr val="C00000"/>
                </a:solidFill>
              </a:rPr>
              <a:t>riles</a:t>
            </a:r>
            <a:endParaRPr lang="fr-CH" sz="3600" dirty="0">
              <a:solidFill>
                <a:srgbClr val="C0000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21656" y="838200"/>
            <a:ext cx="8617544" cy="1143000"/>
          </a:xfrm>
          <a:prstGeom prst="rect">
            <a:avLst/>
          </a:prstGeom>
        </p:spPr>
        <p:txBody>
          <a:bodyPr lIns="90487" tIns="44450" rIns="90487" bIns="44450"/>
          <a:lstStyle/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1100" dirty="0">
                <a:solidFill>
                  <a:schemeClr val="bg1"/>
                </a:solidFill>
                <a:latin typeface="Wingdings" pitchFamily="2" charset="2"/>
                <a:ea typeface="ＭＳ Ｐゴシック" charset="-128"/>
              </a:rPr>
              <a:t>l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Long sinuous channels, up to 170 km long and 4 km wide: </a:t>
            </a:r>
            <a:r>
              <a:rPr lang="en-US" sz="2000" dirty="0" err="1" smtClean="0">
                <a:solidFill>
                  <a:schemeClr val="bg1"/>
                </a:solidFill>
              </a:rPr>
              <a:t>rilles</a:t>
            </a:r>
            <a:endParaRPr lang="en-US" sz="2000" dirty="0">
              <a:solidFill>
                <a:schemeClr val="bg1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1100" dirty="0">
                <a:solidFill>
                  <a:schemeClr val="bg1"/>
                </a:solidFill>
                <a:latin typeface="Wingdings" pitchFamily="2" charset="2"/>
                <a:ea typeface="ＭＳ Ｐゴシック" charset="-128"/>
              </a:rPr>
              <a:t>l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Formed by lava flow, or lava tunnel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495800" y="2512142"/>
            <a:ext cx="4078687" cy="381000"/>
          </a:xfrm>
          <a:prstGeom prst="rect">
            <a:avLst/>
          </a:prstGeom>
        </p:spPr>
        <p:txBody>
          <a:bodyPr lIns="90487" tIns="44450" rIns="90487" bIns="44450"/>
          <a:lstStyle/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Hadley rile, explored by Apollo 15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65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498" y="0"/>
            <a:ext cx="9173497" cy="6273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76200" y="0"/>
            <a:ext cx="6643718" cy="4897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KREEP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9562" y="838200"/>
            <a:ext cx="8715375" cy="2362200"/>
          </a:xfrm>
          <a:prstGeom prst="rect">
            <a:avLst/>
          </a:prstGeom>
        </p:spPr>
        <p:txBody>
          <a:bodyPr lIns="90487" tIns="44450" rIns="90487" bIns="4445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Terrains rich in potassium (K), Rare Earth Element, and phosphorus (P), on the near side of the moon (mainly </a:t>
            </a:r>
            <a:r>
              <a:rPr lang="en-US" sz="2000" dirty="0" err="1" smtClean="0">
                <a:solidFill>
                  <a:srgbClr val="002060"/>
                </a:solidFill>
              </a:rPr>
              <a:t>Procelarum</a:t>
            </a:r>
            <a:r>
              <a:rPr lang="en-US" sz="2000" dirty="0" smtClean="0">
                <a:solidFill>
                  <a:srgbClr val="002060"/>
                </a:solidFill>
              </a:rPr>
              <a:t> ocean).</a:t>
            </a:r>
            <a:endParaRPr lang="en-US" sz="1200" dirty="0" smtClean="0">
              <a:latin typeface="Wingdings" pitchFamily="2" charset="2"/>
            </a:endParaRPr>
          </a:p>
          <a:p>
            <a:pPr marL="0" indent="0" algn="just">
              <a:spcBef>
                <a:spcPts val="600"/>
              </a:spcBef>
              <a:buFont typeface="Wingdings 2" pitchFamily="18" charset="2"/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Also rich is radiogenic elements (thorium).</a:t>
            </a:r>
            <a:endParaRPr lang="en-US" sz="2000" dirty="0">
              <a:latin typeface="Wingdings" pitchFamily="2" charset="2"/>
            </a:endParaRPr>
          </a:p>
          <a:p>
            <a:pPr marL="0" indent="0" algn="just">
              <a:spcBef>
                <a:spcPts val="6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Less dense than highlands, and probably result from the last stages of the crystallization of the magma ocean.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Implies that the mantle and crust temperature on the near side was higher than that on the far side. </a:t>
            </a:r>
            <a:endParaRPr lang="en-US" sz="20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  <a:buFont typeface="Wingdings 2" pitchFamily="18" charset="2"/>
              <a:buNone/>
            </a:pP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9" y="3411248"/>
            <a:ext cx="5791200" cy="29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73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1_Mars_movement_Jan-Aug19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447800"/>
            <a:ext cx="6629400" cy="4229413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8155" y="838200"/>
            <a:ext cx="8072494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Mars, Jupiter, and Saturn experience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retrograde motions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sky.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0"/>
            <a:ext cx="7400948" cy="642942"/>
          </a:xfrm>
        </p:spPr>
        <p:txBody>
          <a:bodyPr>
            <a:normAutofit/>
          </a:bodyPr>
          <a:lstStyle/>
          <a:p>
            <a:pPr algn="just"/>
            <a:r>
              <a:rPr lang="en-US" sz="3600" kern="1200" dirty="0" smtClean="0">
                <a:solidFill>
                  <a:schemeClr val="bg1"/>
                </a:solidFill>
                <a:latin typeface="+mn-lt"/>
              </a:rPr>
              <a:t>Planetary retrograde motions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826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498" y="0"/>
            <a:ext cx="9173497" cy="6273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76200" y="0"/>
            <a:ext cx="6643718" cy="4897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Recent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volcanism</a:t>
            </a:r>
            <a:r>
              <a:rPr lang="fr-CH" sz="3600" dirty="0" smtClean="0">
                <a:solidFill>
                  <a:schemeClr val="bg1"/>
                </a:solidFill>
              </a:rPr>
              <a:t> on the Moon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24000"/>
            <a:ext cx="5492188" cy="52578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2876" y="785794"/>
            <a:ext cx="8772524" cy="7886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Irregular mare patches (IMP)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: irregular terrains including uneven (U) and smooth (S) deposits, about 100-5000 m in dimension.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42876" y="1586760"/>
            <a:ext cx="3362324" cy="35358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About 70 IMP found so far by Lunar Reconnaissance Orbiter.</a:t>
            </a:r>
          </a:p>
          <a:p>
            <a:pPr algn="just">
              <a:spcBef>
                <a:spcPts val="1200"/>
              </a:spcBef>
              <a:buClr>
                <a:schemeClr val="accent3"/>
              </a:buClr>
              <a:buSzPct val="95000"/>
              <a:defRPr/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Crater density indicate relatively young age, around 100 </a:t>
            </a:r>
            <a:r>
              <a:rPr lang="en-US" dirty="0" err="1" smtClean="0">
                <a:solidFill>
                  <a:srgbClr val="002060"/>
                </a:solidFill>
              </a:rPr>
              <a:t>Myr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  <a:p>
            <a:pPr algn="just">
              <a:spcBef>
                <a:spcPts val="1200"/>
              </a:spcBef>
              <a:buClr>
                <a:schemeClr val="accent3"/>
              </a:buClr>
              <a:buSzPct val="95000"/>
              <a:defRPr/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May result from the presence of radiogenic elements in a thin layer at the top of the mantle.</a:t>
            </a:r>
            <a:endParaRPr lang="en-US" dirty="0">
              <a:solidFill>
                <a:srgbClr val="002060"/>
              </a:solidFill>
            </a:endParaRPr>
          </a:p>
          <a:p>
            <a:pPr algn="just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dirty="0" smtClean="0">
                <a:solidFill>
                  <a:srgbClr val="002060"/>
                </a:solidFill>
              </a:rPr>
              <a:t>This layer may further be related to KREEP.</a:t>
            </a:r>
            <a:endParaRPr lang="en-US" dirty="0">
              <a:solidFill>
                <a:srgbClr val="002060"/>
              </a:solidFill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8186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04800" y="304800"/>
            <a:ext cx="7361627" cy="2362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Mars: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= 1.52 A.U.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 = 0.107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endParaRPr lang="en-US" sz="18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 = 3396 km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59" y="762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166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498" y="0"/>
            <a:ext cx="9173497" cy="6273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4282" y="0"/>
            <a:ext cx="8624918" cy="4897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Mars crustal and </a:t>
            </a:r>
            <a:r>
              <a:rPr lang="fr-CH" sz="3600" dirty="0" err="1" smtClean="0">
                <a:solidFill>
                  <a:schemeClr val="bg1"/>
                </a:solidFill>
              </a:rPr>
              <a:t>topographic</a:t>
            </a:r>
            <a:r>
              <a:rPr lang="fr-CH" sz="3600" dirty="0" smtClean="0">
                <a:solidFill>
                  <a:schemeClr val="bg1"/>
                </a:solidFill>
              </a:rPr>
              <a:t>  dichotomies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7953001" cy="4707707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9562" y="838200"/>
            <a:ext cx="8715838" cy="1066800"/>
          </a:xfrm>
          <a:prstGeom prst="rect">
            <a:avLst/>
          </a:prstGeom>
        </p:spPr>
        <p:txBody>
          <a:bodyPr lIns="90487" tIns="44450" rIns="90487" bIns="4445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Plains in the northern hemisphere are lower than highlands in the south by 1-3 km, and are much less </a:t>
            </a:r>
            <a:r>
              <a:rPr lang="en-US" sz="2000" dirty="0" err="1" smtClean="0">
                <a:solidFill>
                  <a:srgbClr val="002060"/>
                </a:solidFill>
              </a:rPr>
              <a:t>craterised</a:t>
            </a:r>
            <a:r>
              <a:rPr lang="en-US" sz="2000" dirty="0" smtClean="0">
                <a:solidFill>
                  <a:srgbClr val="002060"/>
                </a:solidFill>
              </a:rPr>
              <a:t> (thus younger).</a:t>
            </a:r>
            <a:endParaRPr lang="en-US" sz="1200" dirty="0" smtClean="0">
              <a:latin typeface="Wingdings" pitchFamily="2" charset="2"/>
            </a:endParaRPr>
          </a:p>
          <a:p>
            <a:pPr marL="0" indent="0" algn="just">
              <a:spcBef>
                <a:spcPts val="600"/>
              </a:spcBef>
              <a:buFont typeface="Wingdings 2" pitchFamily="18" charset="2"/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Crust in the north hemisphere is only 35 km thick, but 60 km in the south</a:t>
            </a:r>
            <a:endParaRPr lang="en-US" sz="20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  <a:buFont typeface="Wingdings 2" pitchFamily="18" charset="2"/>
              <a:buNone/>
            </a:pPr>
            <a:endParaRPr lang="en-US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939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498" y="0"/>
            <a:ext cx="9173497" cy="6273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4282" y="0"/>
            <a:ext cx="8624918" cy="4897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smtClean="0">
                <a:solidFill>
                  <a:schemeClr val="bg1"/>
                </a:solidFill>
              </a:rPr>
              <a:t>Tharsis bulge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30439"/>
            <a:ext cx="5710238" cy="5127561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9562" y="838200"/>
            <a:ext cx="8792038" cy="1066800"/>
          </a:xfrm>
          <a:prstGeom prst="rect">
            <a:avLst/>
          </a:prstGeom>
        </p:spPr>
        <p:txBody>
          <a:bodyPr lIns="90487" tIns="44450" rIns="90487" bIns="4445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Large volcanic plateau about 5000 km across, with average elevation around 7 km</a:t>
            </a:r>
            <a:endParaRPr lang="en-US" sz="20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Supports largest volcanic shield in Solar System (Olympus, 21 km High; </a:t>
            </a:r>
            <a:r>
              <a:rPr lang="en-US" sz="2000" dirty="0" err="1" smtClean="0">
                <a:solidFill>
                  <a:srgbClr val="002060"/>
                </a:solidFill>
              </a:rPr>
              <a:t>Thrasis</a:t>
            </a:r>
            <a:r>
              <a:rPr lang="en-US" sz="2000" dirty="0" smtClean="0">
                <a:solidFill>
                  <a:srgbClr val="002060"/>
                </a:solidFill>
              </a:rPr>
              <a:t> Montes).</a:t>
            </a:r>
            <a:endParaRPr lang="en-US" sz="20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600"/>
              </a:spcBef>
              <a:buFont typeface="Wingdings 2" pitchFamily="18" charset="2"/>
              <a:buNone/>
            </a:pPr>
            <a:endParaRPr lang="en-US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530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498" y="0"/>
            <a:ext cx="9173497" cy="6273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4282" y="0"/>
            <a:ext cx="8624918" cy="4897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Origin</a:t>
            </a:r>
            <a:r>
              <a:rPr lang="fr-CH" sz="3600" dirty="0" smtClean="0">
                <a:solidFill>
                  <a:schemeClr val="bg1"/>
                </a:solidFill>
              </a:rPr>
              <a:t> of </a:t>
            </a:r>
            <a:r>
              <a:rPr lang="fr-CH" sz="3600" dirty="0" err="1" smtClean="0">
                <a:solidFill>
                  <a:schemeClr val="bg1"/>
                </a:solidFill>
              </a:rPr>
              <a:t>dichotomy</a:t>
            </a:r>
            <a:r>
              <a:rPr lang="fr-CH" sz="3600" dirty="0" smtClean="0">
                <a:solidFill>
                  <a:schemeClr val="bg1"/>
                </a:solidFill>
              </a:rPr>
              <a:t> and Tharsis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6" y="2743200"/>
            <a:ext cx="8399249" cy="2842874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9562" y="838200"/>
            <a:ext cx="8792038" cy="1066800"/>
          </a:xfrm>
          <a:prstGeom prst="rect">
            <a:avLst/>
          </a:prstGeom>
        </p:spPr>
        <p:txBody>
          <a:bodyPr lIns="90487" tIns="44450" rIns="90487" bIns="4445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Related to a large plume rising in the Martian mantle + rigid rotation of the lithosphere as a whole.</a:t>
            </a:r>
          </a:p>
        </p:txBody>
      </p:sp>
    </p:spTree>
    <p:extLst>
      <p:ext uri="{BB962C8B-B14F-4D97-AF65-F5344CB8AC3E}">
        <p14:creationId xmlns:p14="http://schemas.microsoft.com/office/powerpoint/2010/main" val="21955005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498" y="0"/>
            <a:ext cx="9173497" cy="6273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14282" y="0"/>
            <a:ext cx="8624918" cy="4897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Mars’s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remanent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magnetic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field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0" y="1676400"/>
            <a:ext cx="4373469" cy="5040068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9562" y="762000"/>
            <a:ext cx="8639638" cy="1066800"/>
          </a:xfrm>
          <a:prstGeom prst="rect">
            <a:avLst/>
          </a:prstGeom>
        </p:spPr>
        <p:txBody>
          <a:bodyPr lIns="90487" tIns="44450" rIns="90487" bIns="4445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Mars does not have a permanent magnetic field, but had one in the past.</a:t>
            </a:r>
          </a:p>
          <a:p>
            <a:pPr marL="0" indent="0" algn="just">
              <a:spcBef>
                <a:spcPts val="600"/>
              </a:spcBef>
              <a:buFont typeface="Wingdings 2" pitchFamily="18" charset="2"/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This paleo-magnetic field induced a </a:t>
            </a:r>
            <a:r>
              <a:rPr lang="en-US" sz="2000" dirty="0" err="1" smtClean="0">
                <a:solidFill>
                  <a:srgbClr val="002060"/>
                </a:solidFill>
              </a:rPr>
              <a:t>remanent</a:t>
            </a:r>
            <a:r>
              <a:rPr lang="en-US" sz="2000" dirty="0" smtClean="0">
                <a:solidFill>
                  <a:srgbClr val="002060"/>
                </a:solidFill>
              </a:rPr>
              <a:t> field in the crust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869" y="2004386"/>
            <a:ext cx="4011131" cy="4625014"/>
          </a:xfrm>
          <a:prstGeom prst="rect">
            <a:avLst/>
          </a:prstGeom>
        </p:spPr>
        <p:txBody>
          <a:bodyPr lIns="90487" tIns="44450" rIns="90487" bIns="4445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North/south dichotomy: the magnetic field was already extinct when the northern plains and great impact basins (Hellas) formed.</a:t>
            </a:r>
          </a:p>
          <a:p>
            <a:pPr marL="0" indent="0" algn="just">
              <a:spcBef>
                <a:spcPts val="6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Magnetic field went </a:t>
            </a:r>
            <a:r>
              <a:rPr lang="en-US" sz="2000" dirty="0" err="1" smtClean="0">
                <a:solidFill>
                  <a:srgbClr val="002060"/>
                </a:solidFill>
              </a:rPr>
              <a:t>extint</a:t>
            </a:r>
            <a:r>
              <a:rPr lang="en-US" sz="2000" dirty="0" smtClean="0">
                <a:solidFill>
                  <a:srgbClr val="002060"/>
                </a:solidFill>
              </a:rPr>
              <a:t> ~4.0 </a:t>
            </a:r>
            <a:r>
              <a:rPr lang="en-US" sz="2000" dirty="0" err="1" smtClean="0">
                <a:solidFill>
                  <a:srgbClr val="002060"/>
                </a:solidFill>
              </a:rPr>
              <a:t>Gyr</a:t>
            </a:r>
            <a:r>
              <a:rPr lang="en-US" sz="2000" dirty="0" smtClean="0">
                <a:solidFill>
                  <a:srgbClr val="002060"/>
                </a:solidFill>
              </a:rPr>
              <a:t> ago.</a:t>
            </a:r>
          </a:p>
          <a:p>
            <a:pPr marL="0" indent="0" algn="just">
              <a:spcBef>
                <a:spcPts val="600"/>
              </a:spcBef>
              <a:buFont typeface="Wingdings 2" pitchFamily="18" charset="2"/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Possible reason: convection in the mantle became to weak to extract enough heat from the core (e.g., transition from plate-tectonic to stagnant lid convection mode). </a:t>
            </a:r>
          </a:p>
        </p:txBody>
      </p:sp>
    </p:spTree>
    <p:extLst>
      <p:ext uri="{BB962C8B-B14F-4D97-AF65-F5344CB8AC3E}">
        <p14:creationId xmlns:p14="http://schemas.microsoft.com/office/powerpoint/2010/main" val="25694838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114300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632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242886" y="0"/>
            <a:ext cx="6561362" cy="6326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fr-CH" sz="3600" dirty="0" err="1" smtClean="0">
                <a:solidFill>
                  <a:srgbClr val="C00000"/>
                </a:solidFill>
              </a:rPr>
              <a:t>Asteroids’s</a:t>
            </a:r>
            <a:r>
              <a:rPr lang="fr-CH" sz="3600" dirty="0" smtClean="0">
                <a:solidFill>
                  <a:srgbClr val="C00000"/>
                </a:solidFill>
              </a:rPr>
              <a:t> size distribution</a:t>
            </a:r>
            <a:endParaRPr lang="fr-CH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222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804166"/>
            <a:ext cx="5181600" cy="5053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9498" y="0"/>
            <a:ext cx="9173497" cy="6273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214282" y="0"/>
            <a:ext cx="8624918" cy="4897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Asteroid</a:t>
            </a:r>
            <a:r>
              <a:rPr lang="fr-CH" sz="3600" dirty="0" smtClean="0">
                <a:solidFill>
                  <a:schemeClr val="bg1"/>
                </a:solidFill>
              </a:rPr>
              <a:t> distance distribution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9562" y="838200"/>
            <a:ext cx="8792038" cy="1066800"/>
          </a:xfrm>
          <a:prstGeom prst="rect">
            <a:avLst/>
          </a:prstGeom>
        </p:spPr>
        <p:txBody>
          <a:bodyPr lIns="90487" tIns="44450" rIns="90487" bIns="4445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Main belt between 2.1 and 3.3 A.U..</a:t>
            </a:r>
          </a:p>
          <a:p>
            <a:pPr marL="0" indent="0" algn="just">
              <a:buFont typeface="Wingdings 2" pitchFamily="18" charset="2"/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Silicate (S) mostly within 2.5 A.U., metal-rich (M) around 2.7 A.U., and carbonaceous (C) farther than 2.5 A.U..</a:t>
            </a:r>
          </a:p>
        </p:txBody>
      </p:sp>
    </p:spTree>
    <p:extLst>
      <p:ext uri="{BB962C8B-B14F-4D97-AF65-F5344CB8AC3E}">
        <p14:creationId xmlns:p14="http://schemas.microsoft.com/office/powerpoint/2010/main" val="1249497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95" y="685800"/>
            <a:ext cx="6217205" cy="5334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304799"/>
            <a:ext cx="3048000" cy="32004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Vesta: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= 2.36 A.U.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 = 2.6×10</a:t>
            </a:r>
            <a:r>
              <a:rPr lang="en-US" sz="1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kg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 = 262 km (average)</a:t>
            </a: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Density: 3456 kg/m</a:t>
            </a:r>
            <a:r>
              <a:rPr lang="en-US" sz="1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800" y="6027174"/>
            <a:ext cx="8382000" cy="457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largest asteroid. Vesta is made of rocks and metal, and is differentiated</a:t>
            </a:r>
            <a:endParaRPr lang="en-US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3777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7436827" cy="414337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0" y="76200"/>
            <a:ext cx="3048000" cy="2438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Ceres: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= 2.77 A.U.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 = 9.5×10</a:t>
            </a:r>
            <a:r>
              <a:rPr lang="en-US" sz="1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kg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 = 476 km (average)</a:t>
            </a: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Density: 2080 kg/m</a:t>
            </a:r>
            <a:r>
              <a:rPr lang="en-US" sz="1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5943600"/>
            <a:ext cx="8458200" cy="685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Ceres is rich in water, and possibly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volaties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(ammonia): migrating dwarf planet from the outer solar system ?</a:t>
            </a:r>
            <a:endParaRPr lang="en-US" sz="2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4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Title 9"/>
          <p:cNvSpPr txBox="1">
            <a:spLocks/>
          </p:cNvSpPr>
          <p:nvPr/>
        </p:nvSpPr>
        <p:spPr>
          <a:xfrm>
            <a:off x="76200" y="0"/>
            <a:ext cx="740094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smtClean="0">
                <a:solidFill>
                  <a:schemeClr val="bg1"/>
                </a:solidFill>
                <a:latin typeface="+mn-lt"/>
              </a:rPr>
              <a:t>Mercury and Venus: maximum elongation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8154" y="838200"/>
            <a:ext cx="8654845" cy="1066800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Mercury and Venus experience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retrograde motions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their angular distance to the Sun is never larger than a maximum value, or 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maximum elongation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marR="0" lvl="0" indent="-27432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14600"/>
            <a:ext cx="6931809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39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214282" y="71414"/>
            <a:ext cx="86868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/>
            <a:r>
              <a:rPr lang="en-US" sz="3600" spc="-90" dirty="0" smtClean="0">
                <a:solidFill>
                  <a:srgbClr val="C00000"/>
                </a:solidFill>
                <a:ea typeface="+mn-ea"/>
                <a:cs typeface="+mn-cs"/>
              </a:rPr>
              <a:t>Heavily cratered surface</a:t>
            </a:r>
            <a:endParaRPr lang="en-US" sz="3200" spc="-90" dirty="0" smtClean="0">
              <a:solidFill>
                <a:srgbClr val="C00000"/>
              </a:solidFill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260086" cy="526571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66682" y="778659"/>
            <a:ext cx="8382000" cy="457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craters with diameters &gt; 100 km, and up to 280 km (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Kerwan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4351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214282" y="71414"/>
            <a:ext cx="86868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/>
            <a:r>
              <a:rPr lang="en-US" sz="3600" spc="-90" dirty="0" smtClean="0">
                <a:solidFill>
                  <a:srgbClr val="C00000"/>
                </a:solidFill>
                <a:ea typeface="+mn-ea"/>
                <a:cs typeface="+mn-cs"/>
              </a:rPr>
              <a:t>Ceres’ bright spot</a:t>
            </a:r>
            <a:endParaRPr lang="en-US" sz="3200" spc="-90" dirty="0" smtClean="0">
              <a:solidFill>
                <a:srgbClr val="C00000"/>
              </a:solidFill>
              <a:ea typeface="+mn-ea"/>
              <a:cs typeface="+mn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13379"/>
            <a:ext cx="6154239" cy="461549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1000" y="822614"/>
            <a:ext cx="8382000" cy="9739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Several bright spots observed. The strongest one is within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Occator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crater and splits into several spots. 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Magnesium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hydates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maybe related to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-volcanism</a:t>
            </a:r>
          </a:p>
        </p:txBody>
      </p:sp>
    </p:spTree>
    <p:extLst>
      <p:ext uri="{BB962C8B-B14F-4D97-AF65-F5344CB8AC3E}">
        <p14:creationId xmlns:p14="http://schemas.microsoft.com/office/powerpoint/2010/main" val="31762964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214282" y="71414"/>
            <a:ext cx="86868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/>
            <a:r>
              <a:rPr lang="en-US" sz="3600" spc="-90" dirty="0" err="1" smtClean="0">
                <a:solidFill>
                  <a:srgbClr val="C00000"/>
                </a:solidFill>
                <a:ea typeface="+mn-ea"/>
                <a:cs typeface="+mn-cs"/>
              </a:rPr>
              <a:t>Ahuna</a:t>
            </a:r>
            <a:r>
              <a:rPr lang="en-US" sz="3600" spc="-90" dirty="0" smtClean="0">
                <a:solidFill>
                  <a:srgbClr val="C00000"/>
                </a:solidFill>
                <a:ea typeface="+mn-ea"/>
                <a:cs typeface="+mn-cs"/>
              </a:rPr>
              <a:t> Mons</a:t>
            </a:r>
            <a:endParaRPr lang="en-US" sz="3200" spc="-90" dirty="0" smtClean="0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66682" y="778658"/>
            <a:ext cx="8382000" cy="9739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 6 km high, 15 km wide at its base, rising from smooth terrains. No visible tectonic features around. Thin bright rays on western slopes … could be a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-volcano, comparable to volcanic domes on Earth (very viscous lava).</a:t>
            </a:r>
            <a:endParaRPr lang="en-US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6" y="2057400"/>
            <a:ext cx="3995732" cy="441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64" y="3886200"/>
            <a:ext cx="3841242" cy="2792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45" y="1752600"/>
            <a:ext cx="4448281" cy="19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29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9498" y="0"/>
            <a:ext cx="9173497" cy="6273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282" y="76200"/>
            <a:ext cx="447199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Galilean</a:t>
            </a:r>
            <a:r>
              <a:rPr lang="fr-CH" sz="3600" dirty="0" smtClean="0">
                <a:solidFill>
                  <a:schemeClr val="bg1"/>
                </a:solidFill>
              </a:rPr>
              <a:t> satellites</a:t>
            </a:r>
            <a:endParaRPr lang="fr-CH" sz="3600" dirty="0">
              <a:solidFill>
                <a:schemeClr val="bg1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023660"/>
              </p:ext>
            </p:extLst>
          </p:nvPr>
        </p:nvGraphicFramePr>
        <p:xfrm>
          <a:off x="428597" y="1295400"/>
          <a:ext cx="8358245" cy="1775748"/>
        </p:xfrm>
        <a:graphic>
          <a:graphicData uri="http://schemas.openxmlformats.org/drawingml/2006/table">
            <a:tbl>
              <a:tblPr/>
              <a:tblGrid>
                <a:gridCol w="1500197"/>
                <a:gridCol w="1143008"/>
                <a:gridCol w="1214446"/>
                <a:gridCol w="1214446"/>
                <a:gridCol w="3286148"/>
              </a:tblGrid>
              <a:tr h="295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Satellite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Radius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Mass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Density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CH" sz="14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J                         Composition   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95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CH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2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(km)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2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(10</a:t>
                      </a:r>
                      <a:r>
                        <a:rPr lang="fr-CH" sz="1200" baseline="30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r>
                        <a:rPr lang="fr-CH" sz="12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kg)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CH" sz="12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(g/cm</a:t>
                      </a:r>
                      <a:r>
                        <a:rPr lang="fr-CH" sz="1200" baseline="30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CH" sz="12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CH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95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Io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1821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893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3.53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0.370             Transition </a:t>
                      </a:r>
                      <a:r>
                        <a:rPr lang="fr-CH" sz="14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from</a:t>
                      </a: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rock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BE5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95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Europa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1565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480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3.02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0.347                           to </a:t>
                      </a:r>
                      <a:r>
                        <a:rPr lang="fr-CH" sz="14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ice</a:t>
                      </a: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+ </a:t>
                      </a:r>
                      <a:r>
                        <a:rPr lang="fr-CH" sz="14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rock     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95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Ganymede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2634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1482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1.94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0.311                 as </a:t>
                      </a:r>
                      <a:r>
                        <a:rPr lang="fr-CH" sz="14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getting</a:t>
                      </a: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CH" sz="14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further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95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Callisto</a:t>
                      </a:r>
                      <a:endParaRPr lang="fr-CH" sz="11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2403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1076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1.85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0.358</a:t>
                      </a:r>
                      <a:r>
                        <a:rPr lang="fr-CH" sz="1400" baseline="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           </a:t>
                      </a:r>
                      <a:r>
                        <a:rPr lang="fr-CH" sz="1400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from</a:t>
                      </a:r>
                      <a:r>
                        <a:rPr lang="fr-CH" sz="14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CH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Jupiter</a:t>
                      </a:r>
                      <a:endParaRPr lang="fr-CH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717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42876" y="785794"/>
            <a:ext cx="8924924" cy="7886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Densities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between 1.5 and 3.5 g/cm</a:t>
            </a:r>
            <a:r>
              <a:rPr kumimoji="0" 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3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, indicating composition between ice + rocks and rocks.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282" y="3276600"/>
            <a:ext cx="864399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Moment of inertia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indicates that Io and </a:t>
            </a:r>
            <a:r>
              <a:rPr lang="en-US" dirty="0" err="1" smtClean="0">
                <a:solidFill>
                  <a:srgbClr val="002060"/>
                </a:solidFill>
                <a:latin typeface="+mn-lt"/>
              </a:rPr>
              <a:t>Europa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are differentiated. Ganymede and </a:t>
            </a:r>
            <a:r>
              <a:rPr lang="en-US" dirty="0" err="1" smtClean="0">
                <a:solidFill>
                  <a:srgbClr val="002060"/>
                </a:solidFill>
                <a:latin typeface="+mn-lt"/>
              </a:rPr>
              <a:t>Callisto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similar size &amp; composition but different </a:t>
            </a:r>
            <a:r>
              <a:rPr lang="en-US" i="1" dirty="0" smtClean="0">
                <a:solidFill>
                  <a:srgbClr val="002060"/>
                </a:solidFill>
                <a:latin typeface="+mn-lt"/>
              </a:rPr>
              <a:t>J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implies Ganymede completely differentiated but </a:t>
            </a:r>
            <a:r>
              <a:rPr lang="en-US" dirty="0" err="1" smtClean="0">
                <a:solidFill>
                  <a:srgbClr val="002060"/>
                </a:solidFill>
                <a:latin typeface="+mn-lt"/>
              </a:rPr>
              <a:t>Callisto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not</a:t>
            </a:r>
          </a:p>
        </p:txBody>
      </p:sp>
      <p:pic>
        <p:nvPicPr>
          <p:cNvPr id="8" name="Picture 7" descr="galilean-mo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4267200"/>
            <a:ext cx="7405899" cy="238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213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70" y="506730"/>
            <a:ext cx="5737860" cy="58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799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746317"/>
            <a:ext cx="8838381" cy="2073083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About 400 volcanoes found so far.</a:t>
            </a:r>
            <a:endParaRPr lang="en-US" sz="2000" dirty="0" smtClean="0">
              <a:latin typeface="+mj-lt"/>
            </a:endParaRPr>
          </a:p>
          <a:p>
            <a:pPr marL="0" indent="0" algn="just" eaLnBrk="1" hangingPunct="1">
              <a:spcBef>
                <a:spcPts val="6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Plume eruptions </a:t>
            </a:r>
            <a:r>
              <a:rPr lang="en-US" sz="2000" i="1" dirty="0" smtClean="0">
                <a:solidFill>
                  <a:srgbClr val="002060"/>
                </a:solidFill>
              </a:rPr>
              <a:t>(Prometheus)</a:t>
            </a:r>
            <a:r>
              <a:rPr lang="en-US" sz="2000" dirty="0" smtClean="0">
                <a:solidFill>
                  <a:srgbClr val="002060"/>
                </a:solidFill>
              </a:rPr>
              <a:t>:  ‘cold’ (~ 650 K) plumes of S and SO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, 1 km/s, to heights of 100s of km. Entrain rocks fragments (</a:t>
            </a:r>
            <a:r>
              <a:rPr lang="en-US" sz="2000" dirty="0" err="1" smtClean="0">
                <a:solidFill>
                  <a:srgbClr val="002060"/>
                </a:solidFill>
              </a:rPr>
              <a:t>pyroclasts</a:t>
            </a:r>
            <a:r>
              <a:rPr lang="en-US" sz="2000" dirty="0" smtClean="0">
                <a:solidFill>
                  <a:srgbClr val="002060"/>
                </a:solidFill>
              </a:rPr>
              <a:t>), and cover large, circular areas around the volcano as they redeposit on surface. </a:t>
            </a:r>
          </a:p>
          <a:p>
            <a:pPr marL="0" indent="0" algn="just" eaLnBrk="1" hangingPunct="1">
              <a:spcBef>
                <a:spcPts val="6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Lava eruptions </a:t>
            </a:r>
            <a:r>
              <a:rPr lang="en-US" sz="2000" i="1" dirty="0" smtClean="0">
                <a:solidFill>
                  <a:srgbClr val="002060"/>
                </a:solidFill>
              </a:rPr>
              <a:t>(Pele, Loki)</a:t>
            </a:r>
            <a:r>
              <a:rPr lang="en-US" sz="2000" dirty="0" smtClean="0">
                <a:solidFill>
                  <a:srgbClr val="002060"/>
                </a:solidFill>
              </a:rPr>
              <a:t>: ‘hot’ (~ 900-1200 K) lava flows of liquid sulfur (and maybe silicates) with different colors.</a:t>
            </a:r>
          </a:p>
          <a:p>
            <a:pPr algn="just" eaLnBrk="1" hangingPunct="1">
              <a:buFont typeface="Wingdings 2" pitchFamily="18" charset="2"/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619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11620" name="Title 5"/>
          <p:cNvSpPr>
            <a:spLocks noGrp="1"/>
          </p:cNvSpPr>
          <p:nvPr>
            <p:ph type="title"/>
          </p:nvPr>
        </p:nvSpPr>
        <p:spPr>
          <a:xfrm>
            <a:off x="142875" y="0"/>
            <a:ext cx="8229600" cy="561975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dirty="0" smtClean="0">
                <a:solidFill>
                  <a:schemeClr val="bg1"/>
                </a:solidFill>
              </a:rPr>
              <a:t>Io’s volcanism: two types</a:t>
            </a:r>
            <a:endParaRPr lang="fr-CH" sz="4000" dirty="0" smtClean="0">
              <a:solidFill>
                <a:schemeClr val="bg1"/>
              </a:solidFill>
            </a:endParaRPr>
          </a:p>
        </p:txBody>
      </p:sp>
      <p:pic>
        <p:nvPicPr>
          <p:cNvPr id="1116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819400"/>
            <a:ext cx="5686277" cy="377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05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38117"/>
            <a:ext cx="8568952" cy="643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1"/>
            <a:ext cx="9144000" cy="632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42886" y="0"/>
            <a:ext cx="6561362" cy="63266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fr-CH" sz="3600" dirty="0" err="1" smtClean="0">
                <a:solidFill>
                  <a:srgbClr val="C00000"/>
                </a:solidFill>
              </a:rPr>
              <a:t>Prometheus</a:t>
            </a:r>
            <a:r>
              <a:rPr lang="fr-CH" sz="3600" dirty="0" smtClean="0">
                <a:solidFill>
                  <a:srgbClr val="C00000"/>
                </a:solidFill>
              </a:rPr>
              <a:t>’ </a:t>
            </a:r>
            <a:r>
              <a:rPr lang="fr-CH" sz="3600" dirty="0" err="1" smtClean="0">
                <a:solidFill>
                  <a:srgbClr val="C00000"/>
                </a:solidFill>
              </a:rPr>
              <a:t>eruption</a:t>
            </a:r>
            <a:endParaRPr lang="fr-CH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844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8760"/>
            <a:ext cx="416337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1987" y="1556792"/>
            <a:ext cx="451250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632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242886" y="0"/>
            <a:ext cx="6561362" cy="63266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fr-CH" sz="3600" dirty="0" err="1" smtClean="0">
                <a:solidFill>
                  <a:srgbClr val="C00000"/>
                </a:solidFill>
              </a:rPr>
              <a:t>Loki</a:t>
            </a:r>
            <a:r>
              <a:rPr lang="fr-CH" sz="3600" dirty="0" smtClean="0">
                <a:solidFill>
                  <a:srgbClr val="C00000"/>
                </a:solidFill>
              </a:rPr>
              <a:t> </a:t>
            </a:r>
            <a:r>
              <a:rPr lang="fr-CH" sz="3600" dirty="0" err="1" smtClean="0">
                <a:solidFill>
                  <a:srgbClr val="C00000"/>
                </a:solidFill>
              </a:rPr>
              <a:t>Patera</a:t>
            </a:r>
            <a:endParaRPr lang="fr-CH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720724"/>
            <a:ext cx="8229600" cy="1422400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In synchronous orbit so should be no tides.</a:t>
            </a:r>
          </a:p>
          <a:p>
            <a:pPr marL="0" indent="0" algn="just" eaLnBrk="1" hangingPunct="1">
              <a:buFont typeface="Wingdings 2" pitchFamily="18" charset="2"/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But Europa pulls it into a slightly elliptical orbit, resulting in a rocking back and forth, and strong times (up to 100m).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6334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19812" name="Title 5"/>
          <p:cNvSpPr>
            <a:spLocks noGrp="1"/>
          </p:cNvSpPr>
          <p:nvPr>
            <p:ph type="title"/>
          </p:nvPr>
        </p:nvSpPr>
        <p:spPr>
          <a:xfrm>
            <a:off x="214313" y="0"/>
            <a:ext cx="8229600" cy="633412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dirty="0" smtClean="0">
                <a:solidFill>
                  <a:schemeClr val="bg1"/>
                </a:solidFill>
              </a:rPr>
              <a:t>What is driving Io's volcanism?</a:t>
            </a:r>
            <a:endParaRPr lang="fr-CH" dirty="0" smtClean="0">
              <a:solidFill>
                <a:schemeClr val="bg1"/>
              </a:solidFill>
            </a:endParaRPr>
          </a:p>
        </p:txBody>
      </p:sp>
      <p:pic>
        <p:nvPicPr>
          <p:cNvPr id="1198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143125"/>
            <a:ext cx="4357688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4" name="TextBox 7"/>
          <p:cNvSpPr txBox="1">
            <a:spLocks noChangeArrowheads="1"/>
          </p:cNvSpPr>
          <p:nvPr/>
        </p:nvSpPr>
        <p:spPr bwMode="auto">
          <a:xfrm>
            <a:off x="2214563" y="6215063"/>
            <a:ext cx="2259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000" i="1"/>
              <a:t>Io’s orbit and tides</a:t>
            </a:r>
          </a:p>
        </p:txBody>
      </p:sp>
    </p:spTree>
    <p:extLst>
      <p:ext uri="{BB962C8B-B14F-4D97-AF65-F5344CB8AC3E}">
        <p14:creationId xmlns:p14="http://schemas.microsoft.com/office/powerpoint/2010/main" val="188605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7020" y="1071546"/>
            <a:ext cx="403701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0052" y="0"/>
            <a:ext cx="4586262" cy="653210"/>
          </a:xfrm>
        </p:spPr>
        <p:txBody>
          <a:bodyPr>
            <a:normAutofit/>
          </a:bodyPr>
          <a:lstStyle/>
          <a:p>
            <a:pPr algn="just" rtl="0" eaLnBrk="1" fontAlgn="auto" latinLnBrk="0" hangingPunct="1"/>
            <a:r>
              <a:rPr lang="en-US" sz="3600" kern="1200" dirty="0" smtClean="0">
                <a:solidFill>
                  <a:schemeClr val="bg1"/>
                </a:solidFill>
                <a:ea typeface="+mn-ea"/>
                <a:cs typeface="Arial" pitchFamily="34" charset="0"/>
              </a:rPr>
              <a:t>P</a:t>
            </a:r>
            <a:r>
              <a:rPr lang="en-US" sz="3600" i="0" kern="1200" spc="0" baseline="0" dirty="0" smtClean="0">
                <a:solidFill>
                  <a:schemeClr val="bg1"/>
                </a:solidFill>
                <a:ea typeface="+mn-ea"/>
                <a:cs typeface="Arial" pitchFamily="34" charset="0"/>
              </a:rPr>
              <a:t>hases of the Moon</a:t>
            </a:r>
            <a:endParaRPr lang="en-US" sz="36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00372"/>
            <a:ext cx="526315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99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" y="0"/>
            <a:ext cx="9132705" cy="68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969867"/>
            <a:ext cx="3824287" cy="3941060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Smooth, cracked icy surface.</a:t>
            </a:r>
          </a:p>
          <a:p>
            <a:pPr algn="just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Young surface.</a:t>
            </a:r>
          </a:p>
          <a:p>
            <a:pPr algn="just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Small topography (few 100 meters).</a:t>
            </a:r>
          </a:p>
          <a:p>
            <a:pPr marL="0" indent="0" algn="just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Crust is broken by long (up to a few tens of km) and broad cracks.</a:t>
            </a:r>
          </a:p>
          <a:p>
            <a:pPr marL="0" indent="0" algn="just" eaLnBrk="1" hangingPunct="1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</a:rPr>
              <a:t> Some cracks have symmetric ridge pattern: ice plate tectonics (with ice crust a few tens of km thick).</a:t>
            </a:r>
          </a:p>
          <a:p>
            <a:pPr algn="just" eaLnBrk="1" hangingPunct="1">
              <a:spcBef>
                <a:spcPts val="1200"/>
              </a:spcBef>
              <a:buFont typeface="Wingdings 2" pitchFamily="18" charset="2"/>
              <a:buNone/>
            </a:pP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313" y="71438"/>
            <a:ext cx="4572000" cy="633412"/>
          </a:xfrm>
        </p:spPr>
        <p:txBody>
          <a:bodyPr>
            <a:normAutofit fontScale="90000"/>
          </a:bodyPr>
          <a:lstStyle/>
          <a:p>
            <a:pPr algn="just"/>
            <a:r>
              <a:rPr lang="fr-CH" sz="4000" dirty="0" smtClean="0">
                <a:solidFill>
                  <a:schemeClr val="bg1"/>
                </a:solidFill>
              </a:rPr>
              <a:t>Europa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106" y="914400"/>
            <a:ext cx="480049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73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7200"/>
            <a:ext cx="589940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000108"/>
            <a:ext cx="8429625" cy="5572126"/>
          </a:xfrm>
        </p:spPr>
        <p:txBody>
          <a:bodyPr/>
          <a:lstStyle/>
          <a:p>
            <a:pPr marL="0" indent="0" algn="just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Largest moon in solar system (larger than Mercury).</a:t>
            </a:r>
          </a:p>
          <a:p>
            <a:pPr marL="0" indent="0" algn="just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Varied surface: light and dark regions, blocks with relative motion, 'wrinkly' areas, intersecting mount-</a:t>
            </a:r>
            <a:r>
              <a:rPr lang="en-US" sz="2000" dirty="0" err="1" smtClean="0">
                <a:solidFill>
                  <a:srgbClr val="002060"/>
                </a:solidFill>
              </a:rPr>
              <a:t>ain</a:t>
            </a:r>
            <a:r>
              <a:rPr lang="en-US" sz="2000" dirty="0" smtClean="0">
                <a:solidFill>
                  <a:srgbClr val="002060"/>
                </a:solidFill>
              </a:rPr>
              <a:t> ridges.</a:t>
            </a:r>
          </a:p>
          <a:p>
            <a:pPr marL="0" indent="0" algn="just" eaLnBrk="1" hangingPunct="1">
              <a:spcBef>
                <a:spcPts val="1200"/>
              </a:spcBef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Brown color:  from meteorites impacts</a:t>
            </a:r>
          </a:p>
          <a:p>
            <a:pPr marL="0" indent="0" algn="just" eaLnBrk="1" hangingPunct="1">
              <a:spcBef>
                <a:spcPts val="1200"/>
              </a:spcBef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Light areas are younger than dark areas.</a:t>
            </a:r>
          </a:p>
          <a:p>
            <a:pPr marL="0" indent="0" algn="just" eaLnBrk="1" hangingPunct="1">
              <a:spcBef>
                <a:spcPts val="1200"/>
              </a:spcBef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Crater counting indicate that youngest terrains (light areas) are 3 </a:t>
            </a:r>
            <a:r>
              <a:rPr lang="en-US" sz="2000" dirty="0" err="1" smtClean="0">
                <a:solidFill>
                  <a:srgbClr val="002060"/>
                </a:solidFill>
              </a:rPr>
              <a:t>byr</a:t>
            </a:r>
            <a:r>
              <a:rPr lang="en-US" sz="2000" dirty="0" smtClean="0">
                <a:solidFill>
                  <a:srgbClr val="002060"/>
                </a:solidFill>
              </a:rPr>
              <a:t> old.</a:t>
            </a:r>
          </a:p>
          <a:p>
            <a:pPr marL="0" indent="0" algn="just" eaLnBrk="1" hangingPunct="1">
              <a:spcBef>
                <a:spcPts val="1200"/>
              </a:spcBef>
              <a:buNone/>
            </a:pPr>
            <a:r>
              <a:rPr lang="en-US" sz="1400" dirty="0" smtClean="0">
                <a:latin typeface="Wingdings" pitchFamily="2" charset="2"/>
              </a:rPr>
              <a:t>l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Ganymede might have experience </a:t>
            </a:r>
            <a:r>
              <a:rPr lang="en-US" sz="2000" dirty="0" smtClean="0">
                <a:solidFill>
                  <a:srgbClr val="C00000"/>
                </a:solidFill>
              </a:rPr>
              <a:t>plate tectonics </a:t>
            </a:r>
            <a:r>
              <a:rPr lang="en-US" sz="2000" dirty="0" smtClean="0">
                <a:solidFill>
                  <a:srgbClr val="002060"/>
                </a:solidFill>
              </a:rPr>
              <a:t>during its early history  </a:t>
            </a:r>
            <a:r>
              <a:rPr lang="en-US" sz="2000" i="1" dirty="0" smtClean="0">
                <a:solidFill>
                  <a:srgbClr val="002060"/>
                </a:solidFill>
              </a:rPr>
              <a:t>(expansion causing faulting and subsidence, followed by upwelling of new material)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</a:p>
          <a:p>
            <a:pPr marL="0" indent="0" algn="just" eaLnBrk="1" hangingPunct="1">
              <a:spcBef>
                <a:spcPts val="1200"/>
              </a:spcBef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pPr marL="0" indent="0" algn="just" eaLnBrk="1" hangingPunct="1">
              <a:spcBef>
                <a:spcPts val="1200"/>
              </a:spcBef>
              <a:buFont typeface="Wingdings 2" pitchFamily="18" charset="2"/>
              <a:buNone/>
            </a:pP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8004" name="Title 5"/>
          <p:cNvSpPr>
            <a:spLocks noGrp="1"/>
          </p:cNvSpPr>
          <p:nvPr>
            <p:ph type="title"/>
          </p:nvPr>
        </p:nvSpPr>
        <p:spPr>
          <a:xfrm>
            <a:off x="214313" y="71438"/>
            <a:ext cx="4572000" cy="633412"/>
          </a:xfrm>
        </p:spPr>
        <p:txBody>
          <a:bodyPr>
            <a:normAutofit fontScale="90000"/>
          </a:bodyPr>
          <a:lstStyle/>
          <a:p>
            <a:pPr algn="just"/>
            <a:r>
              <a:rPr lang="fr-CH" sz="4000" dirty="0" err="1" smtClean="0">
                <a:solidFill>
                  <a:schemeClr val="bg1"/>
                </a:solidFill>
              </a:rPr>
              <a:t>Ganymede</a:t>
            </a:r>
            <a:endParaRPr lang="fr-CH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8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85800"/>
            <a:ext cx="5503401" cy="56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3124" name="Title 6"/>
          <p:cNvSpPr>
            <a:spLocks noGrp="1"/>
          </p:cNvSpPr>
          <p:nvPr>
            <p:ph type="title"/>
          </p:nvPr>
        </p:nvSpPr>
        <p:spPr>
          <a:xfrm>
            <a:off x="285750" y="142875"/>
            <a:ext cx="3186113" cy="561975"/>
          </a:xfrm>
        </p:spPr>
        <p:txBody>
          <a:bodyPr>
            <a:normAutofit fontScale="90000"/>
          </a:bodyPr>
          <a:lstStyle/>
          <a:p>
            <a:pPr algn="just"/>
            <a:r>
              <a:rPr lang="fr-CH" sz="4000" dirty="0" smtClean="0">
                <a:solidFill>
                  <a:schemeClr val="bg1"/>
                </a:solidFill>
              </a:rPr>
              <a:t>Callisto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55" y="1010272"/>
            <a:ext cx="5966145" cy="356172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0055" y="4610100"/>
            <a:ext cx="8839200" cy="2171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Wingdings 2" pitchFamily="18" charset="2"/>
              <a:buNone/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200" dirty="0" smtClean="0">
                <a:solidFill>
                  <a:srgbClr val="002060"/>
                </a:solidFill>
              </a:rPr>
              <a:t>Surface is heavily cratered but contains no mountains, volcanoes, or cracks.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The most cratered body in the solar system</a:t>
            </a:r>
            <a:r>
              <a:rPr lang="en-US" sz="2200" dirty="0" smtClean="0">
                <a:solidFill>
                  <a:srgbClr val="002060"/>
                </a:solidFill>
              </a:rPr>
              <a:t>.  Surface </a:t>
            </a:r>
            <a:r>
              <a:rPr lang="en-US" sz="2200" dirty="0">
                <a:solidFill>
                  <a:srgbClr val="002060"/>
                </a:solidFill>
              </a:rPr>
              <a:t>age about 4.6 </a:t>
            </a:r>
            <a:r>
              <a:rPr lang="en-US" sz="2200" dirty="0" err="1">
                <a:solidFill>
                  <a:srgbClr val="002060"/>
                </a:solidFill>
              </a:rPr>
              <a:t>byr</a:t>
            </a:r>
            <a:r>
              <a:rPr lang="en-US" sz="2200" dirty="0" smtClean="0">
                <a:solidFill>
                  <a:srgbClr val="002060"/>
                </a:solidFill>
              </a:rPr>
              <a:t>?</a:t>
            </a:r>
            <a:endParaRPr lang="en-US" sz="2200" dirty="0" smtClean="0"/>
          </a:p>
          <a:p>
            <a:pPr marL="0" indent="0">
              <a:spcBef>
                <a:spcPts val="400"/>
              </a:spcBef>
              <a:buNone/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Craters flatter than on terrestrial planets, and large ones erased by ice flows.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200" dirty="0">
                <a:latin typeface="Wingdings" pitchFamily="2" charset="2"/>
              </a:rPr>
              <a:t>l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Huge impact, with central region ~300 km, and concentric rings up to ~1500 km.</a:t>
            </a:r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8956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>
          <a:xfrm>
            <a:off x="140494" y="838200"/>
            <a:ext cx="5229066" cy="12954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1100" dirty="0">
                <a:latin typeface="Wingdings" pitchFamily="2" charset="2"/>
              </a:rPr>
              <a:t>l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Callisto</a:t>
            </a:r>
            <a:r>
              <a:rPr lang="en-US" sz="1800" dirty="0">
                <a:solidFill>
                  <a:srgbClr val="002060"/>
                </a:solidFill>
              </a:rPr>
              <a:t> is a similar size, density to </a:t>
            </a:r>
            <a:r>
              <a:rPr lang="en-US" sz="1800" dirty="0" smtClean="0">
                <a:solidFill>
                  <a:srgbClr val="002060"/>
                </a:solidFill>
              </a:rPr>
              <a:t>Ganymede, but Ganymede is differentiated, and </a:t>
            </a:r>
            <a:r>
              <a:rPr lang="en-US" sz="1800" dirty="0" err="1" smtClean="0">
                <a:solidFill>
                  <a:srgbClr val="002060"/>
                </a:solidFill>
              </a:rPr>
              <a:t>callisto</a:t>
            </a:r>
            <a:r>
              <a:rPr lang="en-US" sz="1800" dirty="0" smtClean="0">
                <a:solidFill>
                  <a:srgbClr val="002060"/>
                </a:solidFill>
              </a:rPr>
              <a:t> is not (rock &amp; ice are mixed together).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43610"/>
            <a:ext cx="88392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</a:rPr>
              <a:t>Why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is</a:t>
            </a:r>
            <a:r>
              <a:rPr lang="fr-CH" sz="3600" dirty="0" smtClean="0">
                <a:solidFill>
                  <a:schemeClr val="bg1"/>
                </a:solidFill>
              </a:rPr>
              <a:t> Callisto </a:t>
            </a:r>
            <a:r>
              <a:rPr lang="fr-CH" sz="3600" dirty="0" err="1" smtClean="0">
                <a:solidFill>
                  <a:schemeClr val="bg1"/>
                </a:solidFill>
              </a:rPr>
              <a:t>different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from</a:t>
            </a:r>
            <a:r>
              <a:rPr lang="fr-CH" sz="3600" dirty="0" smtClean="0">
                <a:solidFill>
                  <a:schemeClr val="bg1"/>
                </a:solidFill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</a:rPr>
              <a:t>Ganymede</a:t>
            </a:r>
            <a:r>
              <a:rPr lang="fr-CH" sz="3600" dirty="0" smtClean="0">
                <a:solidFill>
                  <a:schemeClr val="bg1"/>
                </a:solidFill>
              </a:rPr>
              <a:t> ?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8" name="Picture 7" descr="F05_callisto-interi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886200"/>
            <a:ext cx="2892499" cy="2884374"/>
          </a:xfrm>
          <a:prstGeom prst="rect">
            <a:avLst/>
          </a:prstGeom>
        </p:spPr>
      </p:pic>
      <p:pic>
        <p:nvPicPr>
          <p:cNvPr id="9" name="Picture 4" descr="L04_Callist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4520" y="900225"/>
            <a:ext cx="2831306" cy="287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0494" y="2309886"/>
            <a:ext cx="51816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1200"/>
              </a:spcBef>
              <a:buNone/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Ganymede must have got hotter - why?</a:t>
            </a:r>
          </a:p>
          <a:p>
            <a:pPr lvl="1" eaLnBrk="1" hangingPunct="1">
              <a:spcBef>
                <a:spcPts val="600"/>
              </a:spcBef>
              <a:buNone/>
            </a:pPr>
            <a:r>
              <a:rPr lang="en-US" sz="1600" dirty="0" smtClean="0">
                <a:latin typeface="+mn-lt"/>
              </a:rPr>
              <a:t>-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 Larger, thus more radioactive heating.</a:t>
            </a:r>
          </a:p>
          <a:p>
            <a:pPr lvl="1" eaLnBrk="1" hangingPunct="1">
              <a:buNone/>
            </a:pP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- More tidal heating?</a:t>
            </a:r>
          </a:p>
          <a:p>
            <a:pPr lvl="1" eaLnBrk="1" hangingPunct="1">
              <a:buNone/>
            </a:pPr>
            <a:r>
              <a:rPr lang="en-US" sz="1600" dirty="0" smtClean="0">
                <a:latin typeface="+mn-lt"/>
              </a:rPr>
              <a:t>-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 Formed closer to Jupiter, thus started warmer?</a:t>
            </a:r>
          </a:p>
          <a:p>
            <a:pPr lvl="1" eaLnBrk="1" hangingPunct="1">
              <a:buNone/>
            </a:pPr>
            <a:r>
              <a:rPr lang="en-US" sz="1600" dirty="0" smtClean="0">
                <a:latin typeface="+mn-lt"/>
              </a:rPr>
              <a:t>-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 Small difference in T makes a difference to ice phase transitions, thus divergent path.</a:t>
            </a:r>
          </a:p>
          <a:p>
            <a:pPr algn="just">
              <a:spcBef>
                <a:spcPts val="1200"/>
              </a:spcBef>
            </a:pPr>
            <a:r>
              <a:rPr lang="en-US" sz="1100" dirty="0" smtClean="0">
                <a:latin typeface="Wingdings" pitchFamily="2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Alternative hypothesis: differences in the composition of the initial ocean (</a:t>
            </a:r>
            <a:r>
              <a:rPr lang="en-US" dirty="0" err="1" smtClean="0">
                <a:solidFill>
                  <a:srgbClr val="002060"/>
                </a:solidFill>
                <a:latin typeface="+mn-lt"/>
              </a:rPr>
              <a:t>Callisto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richer in volatile, e.g., NH3). Convection is less efficient in </a:t>
            </a:r>
            <a:r>
              <a:rPr lang="en-US" dirty="0" err="1" smtClean="0">
                <a:solidFill>
                  <a:srgbClr val="002060"/>
                </a:solidFill>
                <a:latin typeface="+mn-lt"/>
              </a:rPr>
              <a:t>Callisto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, hence few surface tectonics.</a:t>
            </a:r>
            <a:endParaRPr lang="fr-CH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020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8600" y="5428327"/>
            <a:ext cx="8496944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zh-TW" sz="1600" dirty="0" smtClean="0">
                <a:solidFill>
                  <a:srgbClr val="002060"/>
                </a:solidFill>
                <a:latin typeface="Arial" charset="0"/>
              </a:rPr>
              <a:t>Cooling is controlled by heat transfer through the outer ice I layer (thus the crystallization of the ocean). </a:t>
            </a: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If it is thick enough, the outer ice I layer may be animated with convection.</a:t>
            </a:r>
          </a:p>
          <a:p>
            <a:pPr algn="just">
              <a:spcBef>
                <a:spcPts val="600"/>
              </a:spcBef>
            </a:pPr>
            <a:r>
              <a:rPr lang="en-US" altLang="zh-TW" sz="1200" dirty="0" smtClean="0">
                <a:latin typeface="Wingdings" pitchFamily="2" charset="2"/>
              </a:rPr>
              <a:t>l</a:t>
            </a:r>
            <a:r>
              <a:rPr lang="en-US" altLang="zh-TW" sz="2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zh-TW" sz="1600" dirty="0" smtClean="0">
                <a:solidFill>
                  <a:srgbClr val="002060"/>
                </a:solidFill>
                <a:latin typeface="Arial" charset="0"/>
              </a:rPr>
              <a:t>If convection in the outer ice layer is not efficient enough, </a:t>
            </a:r>
            <a:r>
              <a:rPr lang="en-US" altLang="zh-TW" sz="1600" spc="-20" dirty="0" smtClean="0">
                <a:solidFill>
                  <a:srgbClr val="002060"/>
                </a:solidFill>
                <a:latin typeface="Arial" charset="0"/>
              </a:rPr>
              <a:t>crystallization stops and a </a:t>
            </a:r>
            <a:r>
              <a:rPr lang="en-US" altLang="zh-TW" sz="1600" dirty="0" smtClean="0">
                <a:solidFill>
                  <a:srgbClr val="002060"/>
                </a:solidFill>
                <a:latin typeface="Arial" charset="0"/>
              </a:rPr>
              <a:t>sub-surface salty water ocean can be maintained.</a:t>
            </a: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-38988"/>
            <a:ext cx="9144000" cy="6665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dirty="0"/>
          </a:p>
        </p:txBody>
      </p:sp>
      <p:sp>
        <p:nvSpPr>
          <p:cNvPr id="17" name="Title 6"/>
          <p:cNvSpPr>
            <a:spLocks noGrp="1"/>
          </p:cNvSpPr>
          <p:nvPr>
            <p:ph type="title"/>
          </p:nvPr>
        </p:nvSpPr>
        <p:spPr>
          <a:xfrm>
            <a:off x="304909" y="0"/>
            <a:ext cx="8534182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chemeClr val="bg1"/>
                </a:solidFill>
                <a:cs typeface="Arial" pitchFamily="34" charset="0"/>
              </a:rPr>
              <a:t>Icy</a:t>
            </a:r>
            <a:r>
              <a:rPr lang="fr-CH" sz="36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  <a:cs typeface="Arial" pitchFamily="34" charset="0"/>
              </a:rPr>
              <a:t>moons</a:t>
            </a:r>
            <a:r>
              <a:rPr lang="fr-CH" sz="3600" dirty="0" smtClean="0">
                <a:solidFill>
                  <a:schemeClr val="bg1"/>
                </a:solidFill>
                <a:cs typeface="Arial" pitchFamily="34" charset="0"/>
              </a:rPr>
              <a:t>: structure and </a:t>
            </a:r>
            <a:r>
              <a:rPr lang="fr-CH" sz="3600" dirty="0" err="1" smtClean="0">
                <a:solidFill>
                  <a:schemeClr val="bg1"/>
                </a:solidFill>
                <a:cs typeface="Arial" pitchFamily="34" charset="0"/>
              </a:rPr>
              <a:t>evolution</a:t>
            </a:r>
            <a:endParaRPr lang="fr-CH" sz="3200" i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9" name="Picture 18" descr="ganymede_titan_i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761278"/>
            <a:ext cx="4730504" cy="3557340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1520" y="4332238"/>
            <a:ext cx="8712968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A possible structure : core of rocks and ice, ice layers (ice I and high pressure), subsurface ocean in between ice I and HP ice layers.   </a:t>
            </a:r>
          </a:p>
          <a:p>
            <a:pPr algn="just">
              <a:spcBef>
                <a:spcPts val="300"/>
              </a:spcBef>
            </a:pPr>
            <a:r>
              <a:rPr lang="en-US" sz="1400" dirty="0" smtClean="0">
                <a:solidFill>
                  <a:srgbClr val="002060"/>
                </a:solidFill>
                <a:latin typeface="Arial" charset="0"/>
              </a:rPr>
              <a:t>   - Ganymede : may have further </a:t>
            </a:r>
            <a:r>
              <a:rPr lang="en-US" sz="1400" dirty="0" err="1" smtClean="0">
                <a:solidFill>
                  <a:srgbClr val="002060"/>
                </a:solidFill>
                <a:latin typeface="Arial" charset="0"/>
              </a:rPr>
              <a:t>diffentiated</a:t>
            </a:r>
            <a:r>
              <a:rPr lang="en-US" sz="1400" dirty="0" smtClean="0">
                <a:solidFill>
                  <a:srgbClr val="002060"/>
                </a:solidFill>
                <a:latin typeface="Arial" charset="0"/>
              </a:rPr>
              <a:t> in a </a:t>
            </a:r>
            <a:r>
              <a:rPr lang="en-US" sz="1400" dirty="0" err="1" smtClean="0">
                <a:solidFill>
                  <a:srgbClr val="002060"/>
                </a:solidFill>
                <a:latin typeface="Arial" charset="0"/>
              </a:rPr>
              <a:t>metalic</a:t>
            </a:r>
            <a:r>
              <a:rPr lang="en-US" sz="1400" dirty="0" smtClean="0">
                <a:solidFill>
                  <a:srgbClr val="002060"/>
                </a:solidFill>
                <a:latin typeface="Arial" charset="0"/>
              </a:rPr>
              <a:t> core.</a:t>
            </a:r>
          </a:p>
          <a:p>
            <a:pPr algn="just">
              <a:spcBef>
                <a:spcPts val="300"/>
              </a:spcBef>
            </a:pPr>
            <a:r>
              <a:rPr lang="en-US" sz="1400" dirty="0" smtClean="0">
                <a:solidFill>
                  <a:srgbClr val="002060"/>
                </a:solidFill>
                <a:latin typeface="Arial" charset="0"/>
              </a:rPr>
              <a:t>   - Smaller bodies (Europa, Pluto) : no high pressure ice between ocean and rocky core.</a:t>
            </a:r>
          </a:p>
        </p:txBody>
      </p:sp>
    </p:spTree>
    <p:extLst>
      <p:ext uri="{BB962C8B-B14F-4D97-AF65-F5344CB8AC3E}">
        <p14:creationId xmlns:p14="http://schemas.microsoft.com/office/powerpoint/2010/main" val="71930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2903" y="6324600"/>
            <a:ext cx="871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zh-TW" sz="1200" dirty="0" smtClean="0">
                <a:latin typeface="Wingdings" pitchFamily="2" charset="2"/>
              </a:rPr>
              <a:t>l</a:t>
            </a:r>
            <a:r>
              <a:rPr lang="en-US" altLang="zh-TW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</a:rPr>
              <a:t>The presence of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 volatiles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</a:rPr>
              <a:t> (</a:t>
            </a:r>
            <a:r>
              <a:rPr lang="en-US" sz="1800" i="1" dirty="0" smtClean="0">
                <a:solidFill>
                  <a:srgbClr val="002060"/>
                </a:solidFill>
                <a:latin typeface="Arial" charset="0"/>
              </a:rPr>
              <a:t>e.g.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</a:rPr>
              <a:t> ammonia, methanol) 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depress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</a:rPr>
              <a:t> the </a:t>
            </a:r>
            <a:r>
              <a:rPr lang="en-US" sz="1800" dirty="0" err="1" smtClean="0">
                <a:solidFill>
                  <a:srgbClr val="002060"/>
                </a:solidFill>
                <a:latin typeface="Arial" charset="0"/>
              </a:rPr>
              <a:t>liquidus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</a:rPr>
              <a:t>.</a:t>
            </a:r>
            <a:endParaRPr lang="en-US" sz="1600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7504" y="764704"/>
            <a:ext cx="882107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Wingdings" pitchFamily="2" charset="2"/>
              </a:rPr>
              <a:t>l</a:t>
            </a:r>
            <a:r>
              <a:rPr lang="en-US" sz="2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</a:rPr>
              <a:t>The phase diagram of water has a 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negative Clapeyron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</a:rPr>
              <a:t> up to 0.21 GPa : the </a:t>
            </a:r>
            <a:r>
              <a:rPr lang="en-US" altLang="zh-TW" sz="1800" dirty="0" smtClean="0">
                <a:solidFill>
                  <a:srgbClr val="002060"/>
                </a:solidFill>
                <a:latin typeface="Arial" charset="0"/>
              </a:rPr>
              <a:t>ocean crystallizes simultaneously at its top and at its bottom.</a:t>
            </a:r>
            <a:endParaRPr lang="en-US" sz="1800" dirty="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7" name="Picture 16" descr="Cristalisation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737724"/>
            <a:ext cx="7840685" cy="3859395"/>
          </a:xfrm>
          <a:prstGeom prst="rect">
            <a:avLst/>
          </a:prstGeom>
        </p:spPr>
      </p:pic>
      <p:pic>
        <p:nvPicPr>
          <p:cNvPr id="18" name="Picture 17" descr="Cristalisation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737725"/>
            <a:ext cx="7840685" cy="3859395"/>
          </a:xfrm>
          <a:prstGeom prst="rect">
            <a:avLst/>
          </a:prstGeom>
        </p:spPr>
      </p:pic>
      <p:pic>
        <p:nvPicPr>
          <p:cNvPr id="19" name="Picture 18" descr="Cristalisation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737725"/>
            <a:ext cx="7840685" cy="38593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24"/>
            <a:ext cx="9144000" cy="7143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152400" y="43610"/>
            <a:ext cx="8915400" cy="489790"/>
          </a:xfrm>
        </p:spPr>
        <p:txBody>
          <a:bodyPr>
            <a:noAutofit/>
          </a:bodyPr>
          <a:lstStyle/>
          <a:p>
            <a:pPr algn="just"/>
            <a:r>
              <a:rPr lang="fr-CH" sz="3600" spc="-150" dirty="0" err="1" smtClean="0">
                <a:solidFill>
                  <a:schemeClr val="bg1"/>
                </a:solidFill>
                <a:cs typeface="Arial" pitchFamily="34" charset="0"/>
              </a:rPr>
              <a:t>Sub</a:t>
            </a:r>
            <a:r>
              <a:rPr lang="fr-CH" sz="3600" spc="-150" dirty="0" smtClean="0">
                <a:solidFill>
                  <a:schemeClr val="bg1"/>
                </a:solidFill>
                <a:cs typeface="Arial" pitchFamily="34" charset="0"/>
              </a:rPr>
              <a:t>-surface </a:t>
            </a:r>
            <a:r>
              <a:rPr lang="fr-CH" sz="3600" spc="-150" dirty="0" err="1" smtClean="0">
                <a:solidFill>
                  <a:schemeClr val="bg1"/>
                </a:solidFill>
                <a:cs typeface="Arial" pitchFamily="34" charset="0"/>
              </a:rPr>
              <a:t>oceans</a:t>
            </a:r>
            <a:r>
              <a:rPr lang="fr-CH" sz="3600" spc="-150" dirty="0" smtClean="0">
                <a:solidFill>
                  <a:schemeClr val="bg1"/>
                </a:solidFill>
                <a:cs typeface="Arial" pitchFamily="34" charset="0"/>
              </a:rPr>
              <a:t> and the phase </a:t>
            </a:r>
            <a:r>
              <a:rPr lang="fr-CH" sz="3600" spc="-150" dirty="0" err="1" smtClean="0">
                <a:solidFill>
                  <a:schemeClr val="bg1"/>
                </a:solidFill>
                <a:cs typeface="Arial" pitchFamily="34" charset="0"/>
              </a:rPr>
              <a:t>diagram</a:t>
            </a:r>
            <a:r>
              <a:rPr lang="fr-CH" sz="3600" spc="-150" dirty="0" smtClean="0">
                <a:solidFill>
                  <a:schemeClr val="bg1"/>
                </a:solidFill>
                <a:cs typeface="Arial" pitchFamily="34" charset="0"/>
              </a:rPr>
              <a:t> of water </a:t>
            </a:r>
            <a:endParaRPr lang="fr-CH" sz="3200" i="1" spc="-15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7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52400" y="43610"/>
            <a:ext cx="5594235" cy="489790"/>
          </a:xfrm>
        </p:spPr>
        <p:txBody>
          <a:bodyPr>
            <a:noAutofit/>
          </a:bodyPr>
          <a:lstStyle/>
          <a:p>
            <a:pPr algn="just"/>
            <a:r>
              <a:rPr lang="fr-CH" sz="3600" dirty="0" err="1" smtClean="0">
                <a:solidFill>
                  <a:srgbClr val="C00000"/>
                </a:solidFill>
              </a:rPr>
              <a:t>Enceladus</a:t>
            </a:r>
            <a:r>
              <a:rPr lang="fr-CH" sz="3600" dirty="0" smtClean="0">
                <a:solidFill>
                  <a:srgbClr val="C00000"/>
                </a:solidFill>
              </a:rPr>
              <a:t>: </a:t>
            </a:r>
            <a:r>
              <a:rPr lang="fr-CH" sz="3600" dirty="0" err="1" smtClean="0">
                <a:solidFill>
                  <a:srgbClr val="C00000"/>
                </a:solidFill>
              </a:rPr>
              <a:t>tiger</a:t>
            </a:r>
            <a:r>
              <a:rPr lang="fr-CH" sz="3600" dirty="0" smtClean="0">
                <a:solidFill>
                  <a:srgbClr val="C00000"/>
                </a:solidFill>
              </a:rPr>
              <a:t> </a:t>
            </a:r>
            <a:r>
              <a:rPr lang="fr-CH" sz="3600" dirty="0" err="1" smtClean="0">
                <a:solidFill>
                  <a:srgbClr val="C00000"/>
                </a:solidFill>
              </a:rPr>
              <a:t>strips</a:t>
            </a:r>
            <a:r>
              <a:rPr lang="fr-CH" sz="3600" dirty="0" smtClean="0">
                <a:solidFill>
                  <a:srgbClr val="C00000"/>
                </a:solidFill>
              </a:rPr>
              <a:t> …</a:t>
            </a:r>
            <a:endParaRPr lang="fr-CH" sz="36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52800"/>
            <a:ext cx="5410200" cy="3265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635" y="3352800"/>
            <a:ext cx="3244965" cy="3265246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720724"/>
            <a:ext cx="8229600" cy="2174876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en-US" sz="1100" dirty="0" smtClean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Tiger stripes : fractures at the south pole of Enceladus.</a:t>
            </a:r>
          </a:p>
          <a:p>
            <a:pPr marL="0" indent="0" algn="just" eaLnBrk="1" hangingPunct="1">
              <a:buFont typeface="Wingdings 2" pitchFamily="18" charset="2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Dimensions : about 130 km long, 2 km wide, and 0.5 km deep</a:t>
            </a:r>
          </a:p>
          <a:p>
            <a:pPr marL="0" indent="0" algn="just" eaLnBrk="1" hangingPunct="1">
              <a:buFont typeface="Wingdings 2" pitchFamily="18" charset="2"/>
              <a:buNone/>
            </a:pPr>
            <a:endParaRPr lang="en-US" sz="1400" dirty="0" smtClean="0">
              <a:solidFill>
                <a:schemeClr val="bg1"/>
              </a:solidFill>
              <a:latin typeface="Wingdings" pitchFamily="2" charset="2"/>
            </a:endParaRPr>
          </a:p>
          <a:p>
            <a:pPr marL="0" indent="0" algn="just" eaLnBrk="1" hangingPunct="1">
              <a:buFont typeface="Wingdings 2" pitchFamily="18" charset="2"/>
              <a:buNone/>
            </a:pPr>
            <a:r>
              <a:rPr lang="en-US" sz="1100" dirty="0" smtClean="0">
                <a:solidFill>
                  <a:schemeClr val="bg1"/>
                </a:solidFill>
                <a:latin typeface="Wingdings" pitchFamily="2" charset="2"/>
              </a:rPr>
              <a:t>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Higher heat flux, and higher temperature (by 10-20 K) than surroundings.</a:t>
            </a:r>
          </a:p>
        </p:txBody>
      </p:sp>
    </p:spTree>
    <p:extLst>
      <p:ext uri="{BB962C8B-B14F-4D97-AF65-F5344CB8AC3E}">
        <p14:creationId xmlns:p14="http://schemas.microsoft.com/office/powerpoint/2010/main" val="3227938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5455</TotalTime>
  <Words>5281</Words>
  <Application>Microsoft Office PowerPoint</Application>
  <PresentationFormat>On-screen Show (4:3)</PresentationFormat>
  <Paragraphs>694</Paragraphs>
  <Slides>111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111</vt:i4>
      </vt:variant>
    </vt:vector>
  </HeadingPairs>
  <TitlesOfParts>
    <vt:vector size="123" baseType="lpstr">
      <vt:lpstr>Arial Unicode MS</vt:lpstr>
      <vt:lpstr>ＭＳ Ｐゴシック</vt:lpstr>
      <vt:lpstr>新細明體</vt:lpstr>
      <vt:lpstr>Arial</vt:lpstr>
      <vt:lpstr>Calibri</vt:lpstr>
      <vt:lpstr>Century Gothic</vt:lpstr>
      <vt:lpstr>Symbol</vt:lpstr>
      <vt:lpstr>Times</vt:lpstr>
      <vt:lpstr>Times New Roman</vt:lpstr>
      <vt:lpstr>Wingdings</vt:lpstr>
      <vt:lpstr>Wingdings 2</vt:lpstr>
      <vt:lpstr>Office Theme</vt:lpstr>
      <vt:lpstr>Introduction to Earth Science Systems  4. A short tour of the solar system and beyond</vt:lpstr>
      <vt:lpstr>Why study Planetary Sciences ?</vt:lpstr>
      <vt:lpstr>The solar system</vt:lpstr>
      <vt:lpstr>Basic Solar System observations</vt:lpstr>
      <vt:lpstr>Seasonal variation of constellations appearance</vt:lpstr>
      <vt:lpstr>Yearly planetary motion along the zodiac </vt:lpstr>
      <vt:lpstr>Planetary retrograde motions</vt:lpstr>
      <vt:lpstr>PowerPoint Presentation</vt:lpstr>
      <vt:lpstr>Phases of the Moon</vt:lpstr>
      <vt:lpstr>The phases of Venus</vt:lpstr>
      <vt:lpstr>Solar System models </vt:lpstr>
      <vt:lpstr>Ptolemy’s model: geocentric + epicycles</vt:lpstr>
      <vt:lpstr>Nicolaus Copernicus (1473-1543)</vt:lpstr>
      <vt:lpstr>Tycho Brahe (1546-1601)</vt:lpstr>
      <vt:lpstr>Johannes Kepler (1571-1630)</vt:lpstr>
      <vt:lpstr>Galileo Galilei (1564-1644)</vt:lpstr>
      <vt:lpstr>Heliocentric model explains …</vt:lpstr>
      <vt:lpstr>The phases of Venus: geo- vs helio-centric systems</vt:lpstr>
      <vt:lpstr>Orbital parameters</vt:lpstr>
      <vt:lpstr>PowerPoint Presentation</vt:lpstr>
      <vt:lpstr>Planetary Orbits: inclinaisons</vt:lpstr>
      <vt:lpstr>Fundamental Physics of Planetary Motions</vt:lpstr>
      <vt:lpstr>The modern era: telescope observations</vt:lpstr>
      <vt:lpstr>The modern era: spacecraft exploration</vt:lpstr>
      <vt:lpstr>Some important dates of space exploration </vt:lpstr>
      <vt:lpstr>Some important dates of space exploration </vt:lpstr>
      <vt:lpstr>(preliminary) inventory</vt:lpstr>
      <vt:lpstr>The new Solar System </vt:lpstr>
      <vt:lpstr>PowerPoint Presentation</vt:lpstr>
      <vt:lpstr>PowerPoint Presentation</vt:lpstr>
      <vt:lpstr>Distances in the Solar system</vt:lpstr>
      <vt:lpstr>More planets ?</vt:lpstr>
      <vt:lpstr>PowerPoint Presentation</vt:lpstr>
      <vt:lpstr>Composition &amp; density</vt:lpstr>
      <vt:lpstr>Large planets: self-compression</vt:lpstr>
      <vt:lpstr>Planets sizes &amp; densities</vt:lpstr>
      <vt:lpstr>What materials are available to make a planet?</vt:lpstr>
      <vt:lpstr>Cosmic abundances of elements</vt:lpstr>
      <vt:lpstr>Four planet-forming types of matter</vt:lpstr>
      <vt:lpstr>H and O; ‘reducing’ vs. ‘oxidizing’</vt:lpstr>
      <vt:lpstr>Snowline (or frost line)</vt:lpstr>
      <vt:lpstr>Terrestrial planets: densities &amp; formation</vt:lpstr>
      <vt:lpstr>Where does the Earth’swater come from ?</vt:lpstr>
      <vt:lpstr>Jupiter &amp; Saturn</vt:lpstr>
      <vt:lpstr>Uranus &amp; Neptune</vt:lpstr>
      <vt:lpstr>Major outer solar system moons</vt:lpstr>
      <vt:lpstr>Sun vs Planets</vt:lpstr>
      <vt:lpstr>The Sun</vt:lpstr>
      <vt:lpstr>PowerPoint Presentation</vt:lpstr>
      <vt:lpstr>Mercury’s similarities to Moon</vt:lpstr>
      <vt:lpstr>Mercury’s core</vt:lpstr>
      <vt:lpstr>Measuring Mercury’s outer core</vt:lpstr>
      <vt:lpstr>PowerPoint Presentation</vt:lpstr>
      <vt:lpstr>Venus seen by radar</vt:lpstr>
      <vt:lpstr>Pancake volcanic domes</vt:lpstr>
      <vt:lpstr>Pancake volcanic domes</vt:lpstr>
      <vt:lpstr>Pancake volcanic domes</vt:lpstr>
      <vt:lpstr>PowerPoint Presentation</vt:lpstr>
      <vt:lpstr>Two types of terrain</vt:lpstr>
      <vt:lpstr>A geologist on the Moon</vt:lpstr>
      <vt:lpstr>PowerPoint Presentation</vt:lpstr>
      <vt:lpstr>PowerPoint Presentation</vt:lpstr>
      <vt:lpstr>PowerPoint Presentation</vt:lpstr>
      <vt:lpstr>PowerPoint Presentation</vt:lpstr>
      <vt:lpstr>Moon cross-section</vt:lpstr>
      <vt:lpstr>Highlands (crust) formation</vt:lpstr>
      <vt:lpstr>Formation of maria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Galilean satellites</vt:lpstr>
      <vt:lpstr>PowerPoint Presentation</vt:lpstr>
      <vt:lpstr>PowerPoint Presentation</vt:lpstr>
      <vt:lpstr>Io’s volcanism: two types</vt:lpstr>
      <vt:lpstr>Prometheus’ eruption</vt:lpstr>
      <vt:lpstr>Loki Patera</vt:lpstr>
      <vt:lpstr>What is driving Io's volcanism?</vt:lpstr>
      <vt:lpstr>PowerPoint Presentation</vt:lpstr>
      <vt:lpstr>Europa</vt:lpstr>
      <vt:lpstr>PowerPoint Presentation</vt:lpstr>
      <vt:lpstr>Ganymede</vt:lpstr>
      <vt:lpstr>PowerPoint Presentation</vt:lpstr>
      <vt:lpstr>Callisto</vt:lpstr>
      <vt:lpstr>Why is Callisto different from Ganymede ?</vt:lpstr>
      <vt:lpstr>Icy moons: structure and evolution</vt:lpstr>
      <vt:lpstr>Sub-surface oceans and the phase diagram of water </vt:lpstr>
      <vt:lpstr>Enceladus: tiger strips …</vt:lpstr>
      <vt:lpstr>… and water plumes</vt:lpstr>
      <vt:lpstr>Cryo-volcanism</vt:lpstr>
      <vt:lpstr>PowerPoint Presentation</vt:lpstr>
      <vt:lpstr>PowerPoint Presentation</vt:lpstr>
      <vt:lpstr>Pluto’s haze</vt:lpstr>
      <vt:lpstr>Hydrocarbon from nitrogen</vt:lpstr>
      <vt:lpstr>Water and tholins on the ground</vt:lpstr>
      <vt:lpstr>Pluto’s icy mountains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Stress, deformation, &amp; rheology : a brief introduction</dc:title>
  <dc:creator>Frederic</dc:creator>
  <cp:lastModifiedBy>Deschamps</cp:lastModifiedBy>
  <cp:revision>474</cp:revision>
  <dcterms:created xsi:type="dcterms:W3CDTF">2014-11-21T07:55:56Z</dcterms:created>
  <dcterms:modified xsi:type="dcterms:W3CDTF">2020-12-29T03:26:08Z</dcterms:modified>
</cp:coreProperties>
</file>