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8" r:id="rId2"/>
    <p:sldId id="260" r:id="rId3"/>
    <p:sldId id="261" r:id="rId4"/>
    <p:sldId id="262" r:id="rId5"/>
    <p:sldId id="276" r:id="rId6"/>
    <p:sldId id="277" r:id="rId7"/>
    <p:sldId id="279" r:id="rId8"/>
    <p:sldId id="280" r:id="rId9"/>
    <p:sldId id="281" r:id="rId10"/>
    <p:sldId id="283" r:id="rId11"/>
    <p:sldId id="282" r:id="rId12"/>
    <p:sldId id="284" r:id="rId13"/>
    <p:sldId id="285" r:id="rId14"/>
    <p:sldId id="286" r:id="rId15"/>
    <p:sldId id="275" r:id="rId16"/>
    <p:sldId id="291" r:id="rId17"/>
    <p:sldId id="294" r:id="rId18"/>
    <p:sldId id="293" r:id="rId19"/>
    <p:sldId id="295" r:id="rId20"/>
    <p:sldId id="296" r:id="rId21"/>
    <p:sldId id="266" r:id="rId22"/>
    <p:sldId id="297" r:id="rId23"/>
    <p:sldId id="298" r:id="rId24"/>
    <p:sldId id="301" r:id="rId25"/>
    <p:sldId id="300" r:id="rId26"/>
    <p:sldId id="265" r:id="rId27"/>
    <p:sldId id="269" r:id="rId28"/>
    <p:sldId id="270" r:id="rId29"/>
    <p:sldId id="273" r:id="rId30"/>
    <p:sldId id="274" r:id="rId31"/>
    <p:sldId id="304" r:id="rId32"/>
    <p:sldId id="305" r:id="rId33"/>
    <p:sldId id="306" r:id="rId34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CAC45-7D45-4B10-8ADB-E2910A83E678}" type="datetimeFigureOut">
              <a:rPr kumimoji="1" lang="ja-JP" altLang="en-US" smtClean="0"/>
              <a:t>2012/5/28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53AC5-079F-4030-A350-FBA5C10B7B03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76D87A0-FC03-4A83-A621-999AE29BF63D}" type="datetimeFigureOut">
              <a:rPr kumimoji="1" lang="ja-JP" altLang="en-US" smtClean="0"/>
              <a:pPr/>
              <a:t>2012/5/28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ED38F70-CD15-4517-8407-8F71BE1F971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0B88E4-1F1D-4A11-9D2A-A2E9811314D0}" type="slidenum">
              <a:rPr lang="en-US" altLang="ja-JP" smtClean="0">
                <a:solidFill>
                  <a:prstClr val="black"/>
                </a:solidFill>
                <a:ea typeface="ＭＳ Ｐゴシック" charset="-128"/>
              </a:rPr>
              <a:pPr/>
              <a:t>1</a:t>
            </a:fld>
            <a:endParaRPr lang="en-US" altLang="ja-JP" smtClean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79A182-2865-4FCA-9FD2-7BDE97116247}" type="slidenum">
              <a:rPr lang="en-US" altLang="ja-JP" smtClean="0">
                <a:solidFill>
                  <a:prstClr val="black"/>
                </a:solidFill>
              </a:rPr>
              <a:pPr/>
              <a:t>2</a:t>
            </a:fld>
            <a:endParaRPr lang="en-US" altLang="ja-JP" smtClean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79A182-2865-4FCA-9FD2-7BDE97116247}" type="slidenum">
              <a:rPr lang="en-US" altLang="ja-JP" smtClean="0">
                <a:solidFill>
                  <a:prstClr val="black"/>
                </a:solidFill>
              </a:rPr>
              <a:pPr/>
              <a:t>3</a:t>
            </a:fld>
            <a:endParaRPr lang="en-US" altLang="ja-JP" smtClean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1189A3-F871-4E09-BDEA-4DD4EC8D7840}" type="slidenum">
              <a:rPr lang="en-US" altLang="ja-JP">
                <a:solidFill>
                  <a:srgbClr val="000000"/>
                </a:solidFill>
              </a:rPr>
              <a:pPr/>
              <a:t>21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ja-JP" altLang="en-US" smtClean="0">
              <a:latin typeface="Times New Roman" pitchFamily="-109" charset="0"/>
              <a:ea typeface="ＭＳ Ｐ明朝" pitchFamily="28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1189A3-F871-4E09-BDEA-4DD4EC8D7840}" type="slidenum">
              <a:rPr lang="en-US" altLang="ja-JP">
                <a:solidFill>
                  <a:srgbClr val="000000"/>
                </a:solidFill>
              </a:rPr>
              <a:pPr/>
              <a:t>22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ja-JP" altLang="en-US" smtClean="0">
              <a:latin typeface="Times New Roman" pitchFamily="-109" charset="0"/>
              <a:ea typeface="ＭＳ Ｐ明朝" pitchFamily="28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28676-DECC-4677-993B-6C5C1B1F6CE8}" type="slidenum">
              <a:rPr lang="en-US" altLang="ja-JP" smtClean="0">
                <a:solidFill>
                  <a:prstClr val="black"/>
                </a:solidFill>
              </a:rPr>
              <a:pPr/>
              <a:t>24</a:t>
            </a:fld>
            <a:endParaRPr lang="en-US" altLang="ja-JP" smtClean="0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28676-DECC-4677-993B-6C5C1B1F6CE8}" type="slidenum">
              <a:rPr lang="en-US" altLang="ja-JP" smtClean="0">
                <a:solidFill>
                  <a:prstClr val="black"/>
                </a:solidFill>
              </a:rPr>
              <a:pPr/>
              <a:t>25</a:t>
            </a:fld>
            <a:endParaRPr lang="en-US" altLang="ja-JP" smtClean="0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28676-DECC-4677-993B-6C5C1B1F6CE8}" type="slidenum">
              <a:rPr lang="en-US" altLang="ja-JP" smtClean="0">
                <a:solidFill>
                  <a:prstClr val="black"/>
                </a:solidFill>
              </a:rPr>
              <a:pPr/>
              <a:t>26</a:t>
            </a:fld>
            <a:endParaRPr lang="en-US" altLang="ja-JP" smtClean="0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67CE-D7EB-4D26-AB87-B68FC8AD451B}" type="datetimeFigureOut">
              <a:rPr kumimoji="1" lang="ja-JP" altLang="en-US" smtClean="0"/>
              <a:pPr/>
              <a:t>2012/5/28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36E9-03EB-412E-80A5-582179CC658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67CE-D7EB-4D26-AB87-B68FC8AD451B}" type="datetimeFigureOut">
              <a:rPr kumimoji="1" lang="ja-JP" altLang="en-US" smtClean="0"/>
              <a:pPr/>
              <a:t>2012/5/28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36E9-03EB-412E-80A5-582179CC658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67CE-D7EB-4D26-AB87-B68FC8AD451B}" type="datetimeFigureOut">
              <a:rPr kumimoji="1" lang="ja-JP" altLang="en-US" smtClean="0"/>
              <a:pPr/>
              <a:t>2012/5/28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36E9-03EB-412E-80A5-582179CC658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67CE-D7EB-4D26-AB87-B68FC8AD451B}" type="datetimeFigureOut">
              <a:rPr kumimoji="1" lang="ja-JP" altLang="en-US" smtClean="0"/>
              <a:pPr/>
              <a:t>2012/5/28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36E9-03EB-412E-80A5-582179CC658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67CE-D7EB-4D26-AB87-B68FC8AD451B}" type="datetimeFigureOut">
              <a:rPr kumimoji="1" lang="ja-JP" altLang="en-US" smtClean="0"/>
              <a:pPr/>
              <a:t>2012/5/28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36E9-03EB-412E-80A5-582179CC658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67CE-D7EB-4D26-AB87-B68FC8AD451B}" type="datetimeFigureOut">
              <a:rPr kumimoji="1" lang="ja-JP" altLang="en-US" smtClean="0"/>
              <a:pPr/>
              <a:t>2012/5/28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36E9-03EB-412E-80A5-582179CC658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67CE-D7EB-4D26-AB87-B68FC8AD451B}" type="datetimeFigureOut">
              <a:rPr kumimoji="1" lang="ja-JP" altLang="en-US" smtClean="0"/>
              <a:pPr/>
              <a:t>2012/5/28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36E9-03EB-412E-80A5-582179CC658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67CE-D7EB-4D26-AB87-B68FC8AD451B}" type="datetimeFigureOut">
              <a:rPr kumimoji="1" lang="ja-JP" altLang="en-US" smtClean="0"/>
              <a:pPr/>
              <a:t>2012/5/28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36E9-03EB-412E-80A5-582179CC658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67CE-D7EB-4D26-AB87-B68FC8AD451B}" type="datetimeFigureOut">
              <a:rPr kumimoji="1" lang="ja-JP" altLang="en-US" smtClean="0"/>
              <a:pPr/>
              <a:t>2012/5/28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36E9-03EB-412E-80A5-582179CC658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67CE-D7EB-4D26-AB87-B68FC8AD451B}" type="datetimeFigureOut">
              <a:rPr kumimoji="1" lang="ja-JP" altLang="en-US" smtClean="0"/>
              <a:pPr/>
              <a:t>2012/5/28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36E9-03EB-412E-80A5-582179CC658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67CE-D7EB-4D26-AB87-B68FC8AD451B}" type="datetimeFigureOut">
              <a:rPr kumimoji="1" lang="ja-JP" altLang="en-US" smtClean="0"/>
              <a:pPr/>
              <a:t>2012/5/28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36E9-03EB-412E-80A5-582179CC658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467CE-D7EB-4D26-AB87-B68FC8AD451B}" type="datetimeFigureOut">
              <a:rPr kumimoji="1" lang="ja-JP" altLang="en-US" smtClean="0"/>
              <a:pPr/>
              <a:t>2012/5/28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436E9-03EB-412E-80A5-582179CC658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正方形/長方形 5"/>
          <p:cNvSpPr>
            <a:spLocks noChangeArrowheads="1"/>
          </p:cNvSpPr>
          <p:nvPr/>
        </p:nvSpPr>
        <p:spPr bwMode="auto">
          <a:xfrm>
            <a:off x="323850" y="2839576"/>
            <a:ext cx="84963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Tsutomu T. TAKEUCHI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Division of Particle and Astrophysical Science, Nagoya University, JAPAN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ja-JP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with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SKA-Japan high-</a:t>
            </a:r>
            <a:r>
              <a:rPr lang="en-US" altLang="ja-JP" sz="2800" b="1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 galaxy and cosmology WG</a:t>
            </a:r>
            <a:endParaRPr lang="ja-JP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テキスト ボックス 3"/>
          <p:cNvSpPr txBox="1">
            <a:spLocks noChangeArrowheads="1"/>
          </p:cNvSpPr>
          <p:nvPr/>
        </p:nvSpPr>
        <p:spPr bwMode="auto">
          <a:xfrm>
            <a:off x="-11107" y="5847655"/>
            <a:ext cx="91551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East-Asia SKA core member meeting, 29 May, 2012, ASIAA, Taipei, Taiwan</a:t>
            </a:r>
            <a:endParaRPr lang="ja-JP" alt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79512" y="620688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Fluctuation, Stars, and Galaxies: Light and Shadow of the Cosmic Structure Formation through H</a:t>
            </a:r>
            <a:r>
              <a:rPr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endParaRPr lang="ja-JP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53407" y="291091"/>
            <a:ext cx="8339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1.2</a:t>
            </a:r>
            <a:r>
              <a:rPr lang="ja-JP" alt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Problem</a:t>
            </a:r>
            <a:endParaRPr lang="ja-JP" alt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グループ化 47"/>
          <p:cNvGrpSpPr/>
          <p:nvPr/>
        </p:nvGrpSpPr>
        <p:grpSpPr>
          <a:xfrm>
            <a:off x="323528" y="1052736"/>
            <a:ext cx="8568952" cy="1215681"/>
            <a:chOff x="323528" y="2698791"/>
            <a:chExt cx="8568952" cy="1215681"/>
          </a:xfrm>
        </p:grpSpPr>
        <p:sp>
          <p:nvSpPr>
            <p:cNvPr id="5" name="星 32 4"/>
            <p:cNvSpPr>
              <a:spLocks noChangeAspect="1"/>
            </p:cNvSpPr>
            <p:nvPr/>
          </p:nvSpPr>
          <p:spPr>
            <a:xfrm>
              <a:off x="647262" y="2816630"/>
              <a:ext cx="640080" cy="640080"/>
            </a:xfrm>
            <a:prstGeom prst="star32">
              <a:avLst/>
            </a:prstGeom>
            <a:solidFill>
              <a:srgbClr val="FF0000">
                <a:alpha val="4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 descr="subar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40352" y="2746252"/>
              <a:ext cx="862584" cy="789432"/>
            </a:xfrm>
            <a:prstGeom prst="rect">
              <a:avLst/>
            </a:prstGeom>
          </p:spPr>
        </p:pic>
        <p:cxnSp>
          <p:nvCxnSpPr>
            <p:cNvPr id="8" name="直線矢印コネクタ 7"/>
            <p:cNvCxnSpPr>
              <a:stCxn id="5" idx="3"/>
              <a:endCxn id="6" idx="1"/>
            </p:cNvCxnSpPr>
            <p:nvPr/>
          </p:nvCxnSpPr>
          <p:spPr>
            <a:xfrm>
              <a:off x="1287342" y="3136670"/>
              <a:ext cx="6453010" cy="4298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 Box 32"/>
            <p:cNvSpPr txBox="1">
              <a:spLocks noChangeArrowheads="1"/>
            </p:cNvSpPr>
            <p:nvPr/>
          </p:nvSpPr>
          <p:spPr bwMode="auto">
            <a:xfrm>
              <a:off x="323528" y="3452807"/>
              <a:ext cx="129614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Quasar</a:t>
              </a:r>
              <a:endParaRPr lang="en-US" altLang="ja-JP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 Box 32"/>
            <p:cNvSpPr txBox="1">
              <a:spLocks noChangeArrowheads="1"/>
            </p:cNvSpPr>
            <p:nvPr/>
          </p:nvSpPr>
          <p:spPr bwMode="auto">
            <a:xfrm>
              <a:off x="7446854" y="3443681"/>
              <a:ext cx="144562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Observer</a:t>
              </a:r>
              <a:endParaRPr lang="en-US" altLang="ja-JP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41"/>
            <p:cNvGrpSpPr>
              <a:grpSpLocks/>
            </p:cNvGrpSpPr>
            <p:nvPr/>
          </p:nvGrpSpPr>
          <p:grpSpPr bwMode="auto">
            <a:xfrm rot="1912785">
              <a:off x="1874609" y="2698791"/>
              <a:ext cx="385763" cy="530225"/>
              <a:chOff x="1437" y="1764"/>
              <a:chExt cx="243" cy="334"/>
            </a:xfrm>
          </p:grpSpPr>
          <p:sp>
            <p:nvSpPr>
              <p:cNvPr id="33" name="Oval 42"/>
              <p:cNvSpPr>
                <a:spLocks noChangeAspect="1" noChangeArrowheads="1"/>
              </p:cNvSpPr>
              <p:nvPr/>
            </p:nvSpPr>
            <p:spPr bwMode="auto">
              <a:xfrm rot="-10687510">
                <a:off x="1458" y="1860"/>
                <a:ext cx="203" cy="125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7" name="Group 43"/>
              <p:cNvGrpSpPr>
                <a:grpSpLocks/>
              </p:cNvGrpSpPr>
              <p:nvPr/>
            </p:nvGrpSpPr>
            <p:grpSpPr bwMode="auto">
              <a:xfrm>
                <a:off x="1437" y="1764"/>
                <a:ext cx="243" cy="334"/>
                <a:chOff x="1443" y="1764"/>
                <a:chExt cx="243" cy="334"/>
              </a:xfrm>
            </p:grpSpPr>
            <p:sp>
              <p:nvSpPr>
                <p:cNvPr id="35" name="Freeform 44"/>
                <p:cNvSpPr>
                  <a:spLocks noChangeAspect="1"/>
                </p:cNvSpPr>
                <p:nvPr/>
              </p:nvSpPr>
              <p:spPr bwMode="auto">
                <a:xfrm rot="-10409832">
                  <a:off x="1581" y="1871"/>
                  <a:ext cx="105" cy="227"/>
                </a:xfrm>
                <a:custGeom>
                  <a:avLst/>
                  <a:gdLst>
                    <a:gd name="T0" fmla="*/ 105 w 612"/>
                    <a:gd name="T1" fmla="*/ 0 h 1316"/>
                    <a:gd name="T2" fmla="*/ 12 w 612"/>
                    <a:gd name="T3" fmla="*/ 55 h 1316"/>
                    <a:gd name="T4" fmla="*/ 35 w 612"/>
                    <a:gd name="T5" fmla="*/ 188 h 1316"/>
                    <a:gd name="T6" fmla="*/ 97 w 612"/>
                    <a:gd name="T7" fmla="*/ 227 h 13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12"/>
                    <a:gd name="T13" fmla="*/ 0 h 1316"/>
                    <a:gd name="T14" fmla="*/ 612 w 612"/>
                    <a:gd name="T15" fmla="*/ 1316 h 13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12" h="1316">
                      <a:moveTo>
                        <a:pt x="612" y="0"/>
                      </a:moveTo>
                      <a:cubicBezTo>
                        <a:pt x="374" y="68"/>
                        <a:pt x="136" y="137"/>
                        <a:pt x="68" y="318"/>
                      </a:cubicBezTo>
                      <a:cubicBezTo>
                        <a:pt x="0" y="499"/>
                        <a:pt x="121" y="923"/>
                        <a:pt x="204" y="1089"/>
                      </a:cubicBezTo>
                      <a:cubicBezTo>
                        <a:pt x="287" y="1255"/>
                        <a:pt x="427" y="1285"/>
                        <a:pt x="567" y="1316"/>
                      </a:cubicBezTo>
                    </a:path>
                  </a:pathLst>
                </a:cu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Freeform 45"/>
                <p:cNvSpPr>
                  <a:spLocks noChangeAspect="1"/>
                </p:cNvSpPr>
                <p:nvPr/>
              </p:nvSpPr>
              <p:spPr bwMode="auto">
                <a:xfrm rot="10521446" flipH="1">
                  <a:off x="1443" y="1764"/>
                  <a:ext cx="105" cy="227"/>
                </a:xfrm>
                <a:custGeom>
                  <a:avLst/>
                  <a:gdLst>
                    <a:gd name="T0" fmla="*/ 105 w 612"/>
                    <a:gd name="T1" fmla="*/ 0 h 1316"/>
                    <a:gd name="T2" fmla="*/ 12 w 612"/>
                    <a:gd name="T3" fmla="*/ 55 h 1316"/>
                    <a:gd name="T4" fmla="*/ 35 w 612"/>
                    <a:gd name="T5" fmla="*/ 188 h 1316"/>
                    <a:gd name="T6" fmla="*/ 97 w 612"/>
                    <a:gd name="T7" fmla="*/ 227 h 13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12"/>
                    <a:gd name="T13" fmla="*/ 0 h 1316"/>
                    <a:gd name="T14" fmla="*/ 612 w 612"/>
                    <a:gd name="T15" fmla="*/ 1316 h 13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12" h="1316">
                      <a:moveTo>
                        <a:pt x="612" y="0"/>
                      </a:moveTo>
                      <a:cubicBezTo>
                        <a:pt x="374" y="68"/>
                        <a:pt x="136" y="137"/>
                        <a:pt x="68" y="318"/>
                      </a:cubicBezTo>
                      <a:cubicBezTo>
                        <a:pt x="0" y="499"/>
                        <a:pt x="121" y="923"/>
                        <a:pt x="204" y="1089"/>
                      </a:cubicBezTo>
                      <a:cubicBezTo>
                        <a:pt x="287" y="1255"/>
                        <a:pt x="427" y="1285"/>
                        <a:pt x="567" y="1316"/>
                      </a:cubicBezTo>
                    </a:path>
                  </a:pathLst>
                </a:cu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1" name="Group 46"/>
            <p:cNvGrpSpPr>
              <a:grpSpLocks noChangeAspect="1"/>
            </p:cNvGrpSpPr>
            <p:nvPr/>
          </p:nvGrpSpPr>
          <p:grpSpPr bwMode="auto">
            <a:xfrm rot="8404388">
              <a:off x="4275417" y="2845368"/>
              <a:ext cx="390525" cy="522287"/>
              <a:chOff x="4491" y="9707"/>
              <a:chExt cx="1429" cy="1906"/>
            </a:xfrm>
          </p:grpSpPr>
          <p:sp>
            <p:nvSpPr>
              <p:cNvPr id="30" name="Oval 47"/>
              <p:cNvSpPr>
                <a:spLocks noChangeAspect="1" noChangeArrowheads="1"/>
              </p:cNvSpPr>
              <p:nvPr/>
            </p:nvSpPr>
            <p:spPr bwMode="auto">
              <a:xfrm>
                <a:off x="4649" y="10342"/>
                <a:ext cx="1180" cy="726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Freeform 48"/>
              <p:cNvSpPr>
                <a:spLocks noChangeAspect="1"/>
              </p:cNvSpPr>
              <p:nvPr/>
            </p:nvSpPr>
            <p:spPr bwMode="auto">
              <a:xfrm rot="277679">
                <a:off x="4491" y="970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Freeform 49"/>
              <p:cNvSpPr>
                <a:spLocks noChangeAspect="1"/>
              </p:cNvSpPr>
              <p:nvPr/>
            </p:nvSpPr>
            <p:spPr bwMode="auto">
              <a:xfrm rot="21208956" flipH="1">
                <a:off x="5308" y="1029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2" name="Group 46"/>
            <p:cNvGrpSpPr>
              <a:grpSpLocks noChangeAspect="1"/>
            </p:cNvGrpSpPr>
            <p:nvPr/>
          </p:nvGrpSpPr>
          <p:grpSpPr bwMode="auto">
            <a:xfrm rot="13060745">
              <a:off x="5829387" y="2733657"/>
              <a:ext cx="582236" cy="778681"/>
              <a:chOff x="4491" y="9707"/>
              <a:chExt cx="1429" cy="1906"/>
            </a:xfrm>
          </p:grpSpPr>
          <p:sp>
            <p:nvSpPr>
              <p:cNvPr id="39" name="Oval 47"/>
              <p:cNvSpPr>
                <a:spLocks noChangeAspect="1" noChangeArrowheads="1"/>
              </p:cNvSpPr>
              <p:nvPr/>
            </p:nvSpPr>
            <p:spPr bwMode="auto">
              <a:xfrm>
                <a:off x="4649" y="10342"/>
                <a:ext cx="1180" cy="726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Freeform 48"/>
              <p:cNvSpPr>
                <a:spLocks noChangeAspect="1"/>
              </p:cNvSpPr>
              <p:nvPr/>
            </p:nvSpPr>
            <p:spPr bwMode="auto">
              <a:xfrm rot="277679">
                <a:off x="4491" y="970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Freeform 49"/>
              <p:cNvSpPr>
                <a:spLocks noChangeAspect="1"/>
              </p:cNvSpPr>
              <p:nvPr/>
            </p:nvSpPr>
            <p:spPr bwMode="auto">
              <a:xfrm rot="21208956" flipH="1">
                <a:off x="5308" y="1029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" name="Group 46"/>
            <p:cNvGrpSpPr>
              <a:grpSpLocks noChangeAspect="1"/>
            </p:cNvGrpSpPr>
            <p:nvPr/>
          </p:nvGrpSpPr>
          <p:grpSpPr bwMode="auto">
            <a:xfrm rot="10912490">
              <a:off x="3153662" y="3219225"/>
              <a:ext cx="390525" cy="522287"/>
              <a:chOff x="4491" y="9707"/>
              <a:chExt cx="1429" cy="1906"/>
            </a:xfrm>
          </p:grpSpPr>
          <p:sp>
            <p:nvSpPr>
              <p:cNvPr id="43" name="Oval 47"/>
              <p:cNvSpPr>
                <a:spLocks noChangeAspect="1" noChangeArrowheads="1"/>
              </p:cNvSpPr>
              <p:nvPr/>
            </p:nvSpPr>
            <p:spPr bwMode="auto">
              <a:xfrm>
                <a:off x="4649" y="10342"/>
                <a:ext cx="1180" cy="726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Freeform 48"/>
              <p:cNvSpPr>
                <a:spLocks noChangeAspect="1"/>
              </p:cNvSpPr>
              <p:nvPr/>
            </p:nvSpPr>
            <p:spPr bwMode="auto">
              <a:xfrm rot="277679">
                <a:off x="4491" y="970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Freeform 49"/>
              <p:cNvSpPr>
                <a:spLocks noChangeAspect="1"/>
              </p:cNvSpPr>
              <p:nvPr/>
            </p:nvSpPr>
            <p:spPr bwMode="auto">
              <a:xfrm rot="21208956" flipH="1">
                <a:off x="5308" y="1029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9" name="円/楕円 28"/>
          <p:cNvSpPr/>
          <p:nvPr/>
        </p:nvSpPr>
        <p:spPr>
          <a:xfrm>
            <a:off x="2411760" y="1124744"/>
            <a:ext cx="576064" cy="720080"/>
          </a:xfrm>
          <a:prstGeom prst="ellipse">
            <a:avLst/>
          </a:prstGeom>
          <a:solidFill>
            <a:srgbClr val="C00000">
              <a:alpha val="9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禁止 33"/>
          <p:cNvSpPr/>
          <p:nvPr/>
        </p:nvSpPr>
        <p:spPr>
          <a:xfrm>
            <a:off x="6516216" y="1030142"/>
            <a:ext cx="914400" cy="914400"/>
          </a:xfrm>
          <a:prstGeom prst="noSmoking">
            <a:avLst/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2" name="下矢印 41"/>
          <p:cNvSpPr/>
          <p:nvPr/>
        </p:nvSpPr>
        <p:spPr>
          <a:xfrm rot="16200000">
            <a:off x="680444" y="5088309"/>
            <a:ext cx="484632" cy="622399"/>
          </a:xfrm>
          <a:prstGeom prst="downArrow">
            <a:avLst>
              <a:gd name="adj1" fmla="val 50000"/>
              <a:gd name="adj2" fmla="val 67153"/>
            </a:avLst>
          </a:prstGeom>
          <a:solidFill>
            <a:srgbClr val="FF0000">
              <a:alpha val="70000"/>
            </a:srgbClr>
          </a:solidFill>
          <a:ln w="254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32"/>
          <p:cNvSpPr txBox="1">
            <a:spLocks noChangeArrowheads="1"/>
          </p:cNvSpPr>
          <p:nvPr/>
        </p:nvSpPr>
        <p:spPr bwMode="auto">
          <a:xfrm>
            <a:off x="1475656" y="4974539"/>
            <a:ext cx="46805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This bias is FATAL for the aim of our study!</a:t>
            </a:r>
            <a:endParaRPr lang="en-US" altLang="ja-JP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32"/>
          <p:cNvSpPr txBox="1">
            <a:spLocks noChangeArrowheads="1"/>
          </p:cNvSpPr>
          <p:nvPr/>
        </p:nvSpPr>
        <p:spPr bwMode="auto">
          <a:xfrm>
            <a:off x="446240" y="2444695"/>
            <a:ext cx="84462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Since such a high column-density systems are very probably the objects which will start </a:t>
            </a: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burst of star formation 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soon, they are exactly the objects we are looking for, and substantially important for the evaluation of </a:t>
            </a: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cosmic star formation.</a:t>
            </a:r>
            <a:endParaRPr lang="en-US" altLang="ja-JP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53407" y="291091"/>
            <a:ext cx="8339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1.3</a:t>
            </a:r>
            <a:r>
              <a:rPr lang="ja-JP" alt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Solution</a:t>
            </a:r>
            <a:endParaRPr lang="ja-JP" alt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グループ化 47"/>
          <p:cNvGrpSpPr/>
          <p:nvPr/>
        </p:nvGrpSpPr>
        <p:grpSpPr>
          <a:xfrm>
            <a:off x="323528" y="1052736"/>
            <a:ext cx="8568952" cy="1215681"/>
            <a:chOff x="323528" y="2698791"/>
            <a:chExt cx="8568952" cy="1215681"/>
          </a:xfrm>
        </p:grpSpPr>
        <p:sp>
          <p:nvSpPr>
            <p:cNvPr id="5" name="星 32 4"/>
            <p:cNvSpPr>
              <a:spLocks noChangeAspect="1"/>
            </p:cNvSpPr>
            <p:nvPr/>
          </p:nvSpPr>
          <p:spPr>
            <a:xfrm>
              <a:off x="647262" y="2816630"/>
              <a:ext cx="640080" cy="640080"/>
            </a:xfrm>
            <a:prstGeom prst="star32">
              <a:avLst/>
            </a:prstGeom>
            <a:solidFill>
              <a:srgbClr val="FF0000">
                <a:alpha val="4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 descr="subar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40352" y="2746252"/>
              <a:ext cx="862584" cy="789432"/>
            </a:xfrm>
            <a:prstGeom prst="rect">
              <a:avLst/>
            </a:prstGeom>
          </p:spPr>
        </p:pic>
        <p:cxnSp>
          <p:nvCxnSpPr>
            <p:cNvPr id="8" name="直線矢印コネクタ 7"/>
            <p:cNvCxnSpPr>
              <a:stCxn id="5" idx="3"/>
              <a:endCxn id="6" idx="1"/>
            </p:cNvCxnSpPr>
            <p:nvPr/>
          </p:nvCxnSpPr>
          <p:spPr>
            <a:xfrm>
              <a:off x="1287342" y="3136670"/>
              <a:ext cx="6453010" cy="4298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 Box 32"/>
            <p:cNvSpPr txBox="1">
              <a:spLocks noChangeArrowheads="1"/>
            </p:cNvSpPr>
            <p:nvPr/>
          </p:nvSpPr>
          <p:spPr bwMode="auto">
            <a:xfrm>
              <a:off x="323528" y="3452807"/>
              <a:ext cx="129614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Quasar</a:t>
              </a:r>
              <a:endParaRPr lang="en-US" altLang="ja-JP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 Box 32"/>
            <p:cNvSpPr txBox="1">
              <a:spLocks noChangeArrowheads="1"/>
            </p:cNvSpPr>
            <p:nvPr/>
          </p:nvSpPr>
          <p:spPr bwMode="auto">
            <a:xfrm>
              <a:off x="7446854" y="3443681"/>
              <a:ext cx="144562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Observer</a:t>
              </a:r>
              <a:endParaRPr lang="en-US" altLang="ja-JP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41"/>
            <p:cNvGrpSpPr>
              <a:grpSpLocks/>
            </p:cNvGrpSpPr>
            <p:nvPr/>
          </p:nvGrpSpPr>
          <p:grpSpPr bwMode="auto">
            <a:xfrm rot="1912785">
              <a:off x="1874609" y="2698791"/>
              <a:ext cx="385763" cy="530225"/>
              <a:chOff x="1437" y="1764"/>
              <a:chExt cx="243" cy="334"/>
            </a:xfrm>
          </p:grpSpPr>
          <p:sp>
            <p:nvSpPr>
              <p:cNvPr id="33" name="Oval 42"/>
              <p:cNvSpPr>
                <a:spLocks noChangeAspect="1" noChangeArrowheads="1"/>
              </p:cNvSpPr>
              <p:nvPr/>
            </p:nvSpPr>
            <p:spPr bwMode="auto">
              <a:xfrm rot="-10687510">
                <a:off x="1458" y="1860"/>
                <a:ext cx="203" cy="125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7" name="Group 43"/>
              <p:cNvGrpSpPr>
                <a:grpSpLocks/>
              </p:cNvGrpSpPr>
              <p:nvPr/>
            </p:nvGrpSpPr>
            <p:grpSpPr bwMode="auto">
              <a:xfrm>
                <a:off x="1437" y="1764"/>
                <a:ext cx="243" cy="334"/>
                <a:chOff x="1443" y="1764"/>
                <a:chExt cx="243" cy="334"/>
              </a:xfrm>
            </p:grpSpPr>
            <p:sp>
              <p:nvSpPr>
                <p:cNvPr id="35" name="Freeform 44"/>
                <p:cNvSpPr>
                  <a:spLocks noChangeAspect="1"/>
                </p:cNvSpPr>
                <p:nvPr/>
              </p:nvSpPr>
              <p:spPr bwMode="auto">
                <a:xfrm rot="-10409832">
                  <a:off x="1581" y="1871"/>
                  <a:ext cx="105" cy="227"/>
                </a:xfrm>
                <a:custGeom>
                  <a:avLst/>
                  <a:gdLst>
                    <a:gd name="T0" fmla="*/ 105 w 612"/>
                    <a:gd name="T1" fmla="*/ 0 h 1316"/>
                    <a:gd name="T2" fmla="*/ 12 w 612"/>
                    <a:gd name="T3" fmla="*/ 55 h 1316"/>
                    <a:gd name="T4" fmla="*/ 35 w 612"/>
                    <a:gd name="T5" fmla="*/ 188 h 1316"/>
                    <a:gd name="T6" fmla="*/ 97 w 612"/>
                    <a:gd name="T7" fmla="*/ 227 h 13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12"/>
                    <a:gd name="T13" fmla="*/ 0 h 1316"/>
                    <a:gd name="T14" fmla="*/ 612 w 612"/>
                    <a:gd name="T15" fmla="*/ 1316 h 13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12" h="1316">
                      <a:moveTo>
                        <a:pt x="612" y="0"/>
                      </a:moveTo>
                      <a:cubicBezTo>
                        <a:pt x="374" y="68"/>
                        <a:pt x="136" y="137"/>
                        <a:pt x="68" y="318"/>
                      </a:cubicBezTo>
                      <a:cubicBezTo>
                        <a:pt x="0" y="499"/>
                        <a:pt x="121" y="923"/>
                        <a:pt x="204" y="1089"/>
                      </a:cubicBezTo>
                      <a:cubicBezTo>
                        <a:pt x="287" y="1255"/>
                        <a:pt x="427" y="1285"/>
                        <a:pt x="567" y="1316"/>
                      </a:cubicBezTo>
                    </a:path>
                  </a:pathLst>
                </a:cu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Freeform 45"/>
                <p:cNvSpPr>
                  <a:spLocks noChangeAspect="1"/>
                </p:cNvSpPr>
                <p:nvPr/>
              </p:nvSpPr>
              <p:spPr bwMode="auto">
                <a:xfrm rot="10521446" flipH="1">
                  <a:off x="1443" y="1764"/>
                  <a:ext cx="105" cy="227"/>
                </a:xfrm>
                <a:custGeom>
                  <a:avLst/>
                  <a:gdLst>
                    <a:gd name="T0" fmla="*/ 105 w 612"/>
                    <a:gd name="T1" fmla="*/ 0 h 1316"/>
                    <a:gd name="T2" fmla="*/ 12 w 612"/>
                    <a:gd name="T3" fmla="*/ 55 h 1316"/>
                    <a:gd name="T4" fmla="*/ 35 w 612"/>
                    <a:gd name="T5" fmla="*/ 188 h 1316"/>
                    <a:gd name="T6" fmla="*/ 97 w 612"/>
                    <a:gd name="T7" fmla="*/ 227 h 13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12"/>
                    <a:gd name="T13" fmla="*/ 0 h 1316"/>
                    <a:gd name="T14" fmla="*/ 612 w 612"/>
                    <a:gd name="T15" fmla="*/ 1316 h 13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12" h="1316">
                      <a:moveTo>
                        <a:pt x="612" y="0"/>
                      </a:moveTo>
                      <a:cubicBezTo>
                        <a:pt x="374" y="68"/>
                        <a:pt x="136" y="137"/>
                        <a:pt x="68" y="318"/>
                      </a:cubicBezTo>
                      <a:cubicBezTo>
                        <a:pt x="0" y="499"/>
                        <a:pt x="121" y="923"/>
                        <a:pt x="204" y="1089"/>
                      </a:cubicBezTo>
                      <a:cubicBezTo>
                        <a:pt x="287" y="1255"/>
                        <a:pt x="427" y="1285"/>
                        <a:pt x="567" y="1316"/>
                      </a:cubicBezTo>
                    </a:path>
                  </a:pathLst>
                </a:cu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1" name="Group 46"/>
            <p:cNvGrpSpPr>
              <a:grpSpLocks noChangeAspect="1"/>
            </p:cNvGrpSpPr>
            <p:nvPr/>
          </p:nvGrpSpPr>
          <p:grpSpPr bwMode="auto">
            <a:xfrm rot="8404388">
              <a:off x="4275417" y="2845368"/>
              <a:ext cx="390525" cy="522287"/>
              <a:chOff x="4491" y="9707"/>
              <a:chExt cx="1429" cy="1906"/>
            </a:xfrm>
          </p:grpSpPr>
          <p:sp>
            <p:nvSpPr>
              <p:cNvPr id="30" name="Oval 47"/>
              <p:cNvSpPr>
                <a:spLocks noChangeAspect="1" noChangeArrowheads="1"/>
              </p:cNvSpPr>
              <p:nvPr/>
            </p:nvSpPr>
            <p:spPr bwMode="auto">
              <a:xfrm>
                <a:off x="4649" y="10342"/>
                <a:ext cx="1180" cy="726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Freeform 48"/>
              <p:cNvSpPr>
                <a:spLocks noChangeAspect="1"/>
              </p:cNvSpPr>
              <p:nvPr/>
            </p:nvSpPr>
            <p:spPr bwMode="auto">
              <a:xfrm rot="277679">
                <a:off x="4491" y="970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Freeform 49"/>
              <p:cNvSpPr>
                <a:spLocks noChangeAspect="1"/>
              </p:cNvSpPr>
              <p:nvPr/>
            </p:nvSpPr>
            <p:spPr bwMode="auto">
              <a:xfrm rot="21208956" flipH="1">
                <a:off x="5308" y="1029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2" name="Group 46"/>
            <p:cNvGrpSpPr>
              <a:grpSpLocks noChangeAspect="1"/>
            </p:cNvGrpSpPr>
            <p:nvPr/>
          </p:nvGrpSpPr>
          <p:grpSpPr bwMode="auto">
            <a:xfrm rot="13060745">
              <a:off x="5829387" y="2733657"/>
              <a:ext cx="582236" cy="778681"/>
              <a:chOff x="4491" y="9707"/>
              <a:chExt cx="1429" cy="1906"/>
            </a:xfrm>
          </p:grpSpPr>
          <p:sp>
            <p:nvSpPr>
              <p:cNvPr id="39" name="Oval 47"/>
              <p:cNvSpPr>
                <a:spLocks noChangeAspect="1" noChangeArrowheads="1"/>
              </p:cNvSpPr>
              <p:nvPr/>
            </p:nvSpPr>
            <p:spPr bwMode="auto">
              <a:xfrm>
                <a:off x="4649" y="10342"/>
                <a:ext cx="1180" cy="726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Freeform 48"/>
              <p:cNvSpPr>
                <a:spLocks noChangeAspect="1"/>
              </p:cNvSpPr>
              <p:nvPr/>
            </p:nvSpPr>
            <p:spPr bwMode="auto">
              <a:xfrm rot="277679">
                <a:off x="4491" y="970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Freeform 49"/>
              <p:cNvSpPr>
                <a:spLocks noChangeAspect="1"/>
              </p:cNvSpPr>
              <p:nvPr/>
            </p:nvSpPr>
            <p:spPr bwMode="auto">
              <a:xfrm rot="21208956" flipH="1">
                <a:off x="5308" y="1029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" name="Group 46"/>
            <p:cNvGrpSpPr>
              <a:grpSpLocks noChangeAspect="1"/>
            </p:cNvGrpSpPr>
            <p:nvPr/>
          </p:nvGrpSpPr>
          <p:grpSpPr bwMode="auto">
            <a:xfrm rot="10912490">
              <a:off x="3153662" y="3219225"/>
              <a:ext cx="390525" cy="522287"/>
              <a:chOff x="4491" y="9707"/>
              <a:chExt cx="1429" cy="1906"/>
            </a:xfrm>
          </p:grpSpPr>
          <p:sp>
            <p:nvSpPr>
              <p:cNvPr id="43" name="Oval 47"/>
              <p:cNvSpPr>
                <a:spLocks noChangeAspect="1" noChangeArrowheads="1"/>
              </p:cNvSpPr>
              <p:nvPr/>
            </p:nvSpPr>
            <p:spPr bwMode="auto">
              <a:xfrm>
                <a:off x="4649" y="10342"/>
                <a:ext cx="1180" cy="726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Freeform 48"/>
              <p:cNvSpPr>
                <a:spLocks noChangeAspect="1"/>
              </p:cNvSpPr>
              <p:nvPr/>
            </p:nvSpPr>
            <p:spPr bwMode="auto">
              <a:xfrm rot="277679">
                <a:off x="4491" y="970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Freeform 49"/>
              <p:cNvSpPr>
                <a:spLocks noChangeAspect="1"/>
              </p:cNvSpPr>
              <p:nvPr/>
            </p:nvSpPr>
            <p:spPr bwMode="auto">
              <a:xfrm rot="21208956" flipH="1">
                <a:off x="5308" y="1029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9" name="円/楕円 28"/>
          <p:cNvSpPr/>
          <p:nvPr/>
        </p:nvSpPr>
        <p:spPr>
          <a:xfrm>
            <a:off x="2411760" y="1124744"/>
            <a:ext cx="576064" cy="720080"/>
          </a:xfrm>
          <a:prstGeom prst="ellipse">
            <a:avLst/>
          </a:prstGeom>
          <a:solidFill>
            <a:srgbClr val="C00000">
              <a:alpha val="9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禁止 33"/>
          <p:cNvSpPr/>
          <p:nvPr/>
        </p:nvSpPr>
        <p:spPr>
          <a:xfrm>
            <a:off x="6516216" y="1030142"/>
            <a:ext cx="914400" cy="914400"/>
          </a:xfrm>
          <a:prstGeom prst="noSmoking">
            <a:avLst/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446240" y="2444695"/>
            <a:ext cx="84462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How can we avoid this fatal bias?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53407" y="291091"/>
            <a:ext cx="8339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1.3</a:t>
            </a:r>
            <a:r>
              <a:rPr lang="ja-JP" alt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Solution</a:t>
            </a:r>
            <a:endParaRPr lang="ja-JP" alt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星 32 4"/>
          <p:cNvSpPr>
            <a:spLocks noChangeAspect="1"/>
          </p:cNvSpPr>
          <p:nvPr/>
        </p:nvSpPr>
        <p:spPr>
          <a:xfrm>
            <a:off x="647262" y="1170575"/>
            <a:ext cx="640080" cy="640080"/>
          </a:xfrm>
          <a:prstGeom prst="star32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>
            <a:stCxn id="5" idx="3"/>
            <a:endCxn id="46" idx="1"/>
          </p:cNvCxnSpPr>
          <p:nvPr/>
        </p:nvCxnSpPr>
        <p:spPr>
          <a:xfrm flipV="1">
            <a:off x="1287342" y="1484784"/>
            <a:ext cx="6266307" cy="5831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323528" y="1806752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Quasar</a:t>
            </a:r>
            <a:endParaRPr lang="en-US" altLang="ja-JP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7446854" y="1797626"/>
            <a:ext cx="1445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Observer</a:t>
            </a:r>
            <a:endParaRPr lang="en-US" altLang="ja-JP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 rot="1912785">
            <a:off x="1874609" y="1052736"/>
            <a:ext cx="385763" cy="530225"/>
            <a:chOff x="1437" y="1764"/>
            <a:chExt cx="243" cy="334"/>
          </a:xfrm>
        </p:grpSpPr>
        <p:sp>
          <p:nvSpPr>
            <p:cNvPr id="33" name="Oval 42"/>
            <p:cNvSpPr>
              <a:spLocks noChangeAspect="1" noChangeArrowheads="1"/>
            </p:cNvSpPr>
            <p:nvPr/>
          </p:nvSpPr>
          <p:spPr bwMode="auto">
            <a:xfrm rot="-10687510">
              <a:off x="1458" y="1860"/>
              <a:ext cx="203" cy="125"/>
            </a:xfrm>
            <a:prstGeom prst="ellips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" name="Group 43"/>
            <p:cNvGrpSpPr>
              <a:grpSpLocks/>
            </p:cNvGrpSpPr>
            <p:nvPr/>
          </p:nvGrpSpPr>
          <p:grpSpPr bwMode="auto">
            <a:xfrm>
              <a:off x="1437" y="1764"/>
              <a:ext cx="243" cy="334"/>
              <a:chOff x="1443" y="1764"/>
              <a:chExt cx="243" cy="334"/>
            </a:xfrm>
          </p:grpSpPr>
          <p:sp>
            <p:nvSpPr>
              <p:cNvPr id="35" name="Freeform 44"/>
              <p:cNvSpPr>
                <a:spLocks noChangeAspect="1"/>
              </p:cNvSpPr>
              <p:nvPr/>
            </p:nvSpPr>
            <p:spPr bwMode="auto">
              <a:xfrm rot="-10409832">
                <a:off x="1581" y="1871"/>
                <a:ext cx="105" cy="227"/>
              </a:xfrm>
              <a:custGeom>
                <a:avLst/>
                <a:gdLst>
                  <a:gd name="T0" fmla="*/ 105 w 612"/>
                  <a:gd name="T1" fmla="*/ 0 h 1316"/>
                  <a:gd name="T2" fmla="*/ 12 w 612"/>
                  <a:gd name="T3" fmla="*/ 55 h 1316"/>
                  <a:gd name="T4" fmla="*/ 35 w 612"/>
                  <a:gd name="T5" fmla="*/ 188 h 1316"/>
                  <a:gd name="T6" fmla="*/ 97 w 612"/>
                  <a:gd name="T7" fmla="*/ 227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45"/>
              <p:cNvSpPr>
                <a:spLocks noChangeAspect="1"/>
              </p:cNvSpPr>
              <p:nvPr/>
            </p:nvSpPr>
            <p:spPr bwMode="auto">
              <a:xfrm rot="10521446" flipH="1">
                <a:off x="1443" y="1764"/>
                <a:ext cx="105" cy="227"/>
              </a:xfrm>
              <a:custGeom>
                <a:avLst/>
                <a:gdLst>
                  <a:gd name="T0" fmla="*/ 105 w 612"/>
                  <a:gd name="T1" fmla="*/ 0 h 1316"/>
                  <a:gd name="T2" fmla="*/ 12 w 612"/>
                  <a:gd name="T3" fmla="*/ 55 h 1316"/>
                  <a:gd name="T4" fmla="*/ 35 w 612"/>
                  <a:gd name="T5" fmla="*/ 188 h 1316"/>
                  <a:gd name="T6" fmla="*/ 97 w 612"/>
                  <a:gd name="T7" fmla="*/ 227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1" name="Group 46"/>
          <p:cNvGrpSpPr>
            <a:grpSpLocks noChangeAspect="1"/>
          </p:cNvGrpSpPr>
          <p:nvPr/>
        </p:nvGrpSpPr>
        <p:grpSpPr bwMode="auto">
          <a:xfrm rot="8404388">
            <a:off x="4275417" y="1199313"/>
            <a:ext cx="390525" cy="522287"/>
            <a:chOff x="4491" y="9707"/>
            <a:chExt cx="1429" cy="1906"/>
          </a:xfrm>
        </p:grpSpPr>
        <p:sp>
          <p:nvSpPr>
            <p:cNvPr id="30" name="Oval 47"/>
            <p:cNvSpPr>
              <a:spLocks noChangeAspect="1" noChangeArrowheads="1"/>
            </p:cNvSpPr>
            <p:nvPr/>
          </p:nvSpPr>
          <p:spPr bwMode="auto">
            <a:xfrm>
              <a:off x="4649" y="10342"/>
              <a:ext cx="1180" cy="726"/>
            </a:xfrm>
            <a:prstGeom prst="ellips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48"/>
            <p:cNvSpPr>
              <a:spLocks noChangeAspect="1"/>
            </p:cNvSpPr>
            <p:nvPr/>
          </p:nvSpPr>
          <p:spPr bwMode="auto">
            <a:xfrm rot="277679">
              <a:off x="4491" y="9707"/>
              <a:ext cx="612" cy="1316"/>
            </a:xfrm>
            <a:custGeom>
              <a:avLst/>
              <a:gdLst>
                <a:gd name="T0" fmla="*/ 612 w 612"/>
                <a:gd name="T1" fmla="*/ 0 h 1316"/>
                <a:gd name="T2" fmla="*/ 68 w 612"/>
                <a:gd name="T3" fmla="*/ 318 h 1316"/>
                <a:gd name="T4" fmla="*/ 204 w 612"/>
                <a:gd name="T5" fmla="*/ 1089 h 1316"/>
                <a:gd name="T6" fmla="*/ 567 w 612"/>
                <a:gd name="T7" fmla="*/ 1316 h 1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2"/>
                <a:gd name="T13" fmla="*/ 0 h 1316"/>
                <a:gd name="T14" fmla="*/ 612 w 612"/>
                <a:gd name="T15" fmla="*/ 1316 h 1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2" h="1316">
                  <a:moveTo>
                    <a:pt x="612" y="0"/>
                  </a:moveTo>
                  <a:cubicBezTo>
                    <a:pt x="374" y="68"/>
                    <a:pt x="136" y="137"/>
                    <a:pt x="68" y="318"/>
                  </a:cubicBezTo>
                  <a:cubicBezTo>
                    <a:pt x="0" y="499"/>
                    <a:pt x="121" y="923"/>
                    <a:pt x="204" y="1089"/>
                  </a:cubicBezTo>
                  <a:cubicBezTo>
                    <a:pt x="287" y="1255"/>
                    <a:pt x="427" y="1285"/>
                    <a:pt x="567" y="1316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49"/>
            <p:cNvSpPr>
              <a:spLocks noChangeAspect="1"/>
            </p:cNvSpPr>
            <p:nvPr/>
          </p:nvSpPr>
          <p:spPr bwMode="auto">
            <a:xfrm rot="21208956" flipH="1">
              <a:off x="5308" y="10297"/>
              <a:ext cx="612" cy="1316"/>
            </a:xfrm>
            <a:custGeom>
              <a:avLst/>
              <a:gdLst>
                <a:gd name="T0" fmla="*/ 612 w 612"/>
                <a:gd name="T1" fmla="*/ 0 h 1316"/>
                <a:gd name="T2" fmla="*/ 68 w 612"/>
                <a:gd name="T3" fmla="*/ 318 h 1316"/>
                <a:gd name="T4" fmla="*/ 204 w 612"/>
                <a:gd name="T5" fmla="*/ 1089 h 1316"/>
                <a:gd name="T6" fmla="*/ 567 w 612"/>
                <a:gd name="T7" fmla="*/ 1316 h 1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2"/>
                <a:gd name="T13" fmla="*/ 0 h 1316"/>
                <a:gd name="T14" fmla="*/ 612 w 612"/>
                <a:gd name="T15" fmla="*/ 1316 h 1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2" h="1316">
                  <a:moveTo>
                    <a:pt x="612" y="0"/>
                  </a:moveTo>
                  <a:cubicBezTo>
                    <a:pt x="374" y="68"/>
                    <a:pt x="136" y="137"/>
                    <a:pt x="68" y="318"/>
                  </a:cubicBezTo>
                  <a:cubicBezTo>
                    <a:pt x="0" y="499"/>
                    <a:pt x="121" y="923"/>
                    <a:pt x="204" y="1089"/>
                  </a:cubicBezTo>
                  <a:cubicBezTo>
                    <a:pt x="287" y="1255"/>
                    <a:pt x="427" y="1285"/>
                    <a:pt x="567" y="1316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" name="Group 46"/>
          <p:cNvGrpSpPr>
            <a:grpSpLocks noChangeAspect="1"/>
          </p:cNvGrpSpPr>
          <p:nvPr/>
        </p:nvGrpSpPr>
        <p:grpSpPr bwMode="auto">
          <a:xfrm rot="13060745">
            <a:off x="5829387" y="1087602"/>
            <a:ext cx="582236" cy="778681"/>
            <a:chOff x="4491" y="9707"/>
            <a:chExt cx="1429" cy="1906"/>
          </a:xfrm>
        </p:grpSpPr>
        <p:sp>
          <p:nvSpPr>
            <p:cNvPr id="39" name="Oval 47"/>
            <p:cNvSpPr>
              <a:spLocks noChangeAspect="1" noChangeArrowheads="1"/>
            </p:cNvSpPr>
            <p:nvPr/>
          </p:nvSpPr>
          <p:spPr bwMode="auto">
            <a:xfrm>
              <a:off x="4649" y="10342"/>
              <a:ext cx="1180" cy="726"/>
            </a:xfrm>
            <a:prstGeom prst="ellips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48"/>
            <p:cNvSpPr>
              <a:spLocks noChangeAspect="1"/>
            </p:cNvSpPr>
            <p:nvPr/>
          </p:nvSpPr>
          <p:spPr bwMode="auto">
            <a:xfrm rot="277679">
              <a:off x="4491" y="9707"/>
              <a:ext cx="612" cy="1316"/>
            </a:xfrm>
            <a:custGeom>
              <a:avLst/>
              <a:gdLst>
                <a:gd name="T0" fmla="*/ 612 w 612"/>
                <a:gd name="T1" fmla="*/ 0 h 1316"/>
                <a:gd name="T2" fmla="*/ 68 w 612"/>
                <a:gd name="T3" fmla="*/ 318 h 1316"/>
                <a:gd name="T4" fmla="*/ 204 w 612"/>
                <a:gd name="T5" fmla="*/ 1089 h 1316"/>
                <a:gd name="T6" fmla="*/ 567 w 612"/>
                <a:gd name="T7" fmla="*/ 1316 h 1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2"/>
                <a:gd name="T13" fmla="*/ 0 h 1316"/>
                <a:gd name="T14" fmla="*/ 612 w 612"/>
                <a:gd name="T15" fmla="*/ 1316 h 1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2" h="1316">
                  <a:moveTo>
                    <a:pt x="612" y="0"/>
                  </a:moveTo>
                  <a:cubicBezTo>
                    <a:pt x="374" y="68"/>
                    <a:pt x="136" y="137"/>
                    <a:pt x="68" y="318"/>
                  </a:cubicBezTo>
                  <a:cubicBezTo>
                    <a:pt x="0" y="499"/>
                    <a:pt x="121" y="923"/>
                    <a:pt x="204" y="1089"/>
                  </a:cubicBezTo>
                  <a:cubicBezTo>
                    <a:pt x="287" y="1255"/>
                    <a:pt x="427" y="1285"/>
                    <a:pt x="567" y="1316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49"/>
            <p:cNvSpPr>
              <a:spLocks noChangeAspect="1"/>
            </p:cNvSpPr>
            <p:nvPr/>
          </p:nvSpPr>
          <p:spPr bwMode="auto">
            <a:xfrm rot="21208956" flipH="1">
              <a:off x="5308" y="10297"/>
              <a:ext cx="612" cy="1316"/>
            </a:xfrm>
            <a:custGeom>
              <a:avLst/>
              <a:gdLst>
                <a:gd name="T0" fmla="*/ 612 w 612"/>
                <a:gd name="T1" fmla="*/ 0 h 1316"/>
                <a:gd name="T2" fmla="*/ 68 w 612"/>
                <a:gd name="T3" fmla="*/ 318 h 1316"/>
                <a:gd name="T4" fmla="*/ 204 w 612"/>
                <a:gd name="T5" fmla="*/ 1089 h 1316"/>
                <a:gd name="T6" fmla="*/ 567 w 612"/>
                <a:gd name="T7" fmla="*/ 1316 h 1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2"/>
                <a:gd name="T13" fmla="*/ 0 h 1316"/>
                <a:gd name="T14" fmla="*/ 612 w 612"/>
                <a:gd name="T15" fmla="*/ 1316 h 1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2" h="1316">
                  <a:moveTo>
                    <a:pt x="612" y="0"/>
                  </a:moveTo>
                  <a:cubicBezTo>
                    <a:pt x="374" y="68"/>
                    <a:pt x="136" y="137"/>
                    <a:pt x="68" y="318"/>
                  </a:cubicBezTo>
                  <a:cubicBezTo>
                    <a:pt x="0" y="499"/>
                    <a:pt x="121" y="923"/>
                    <a:pt x="204" y="1089"/>
                  </a:cubicBezTo>
                  <a:cubicBezTo>
                    <a:pt x="287" y="1255"/>
                    <a:pt x="427" y="1285"/>
                    <a:pt x="567" y="1316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Group 46"/>
          <p:cNvGrpSpPr>
            <a:grpSpLocks noChangeAspect="1"/>
          </p:cNvGrpSpPr>
          <p:nvPr/>
        </p:nvGrpSpPr>
        <p:grpSpPr bwMode="auto">
          <a:xfrm rot="10912490">
            <a:off x="3153662" y="1573170"/>
            <a:ext cx="390525" cy="522287"/>
            <a:chOff x="4491" y="9707"/>
            <a:chExt cx="1429" cy="1906"/>
          </a:xfrm>
        </p:grpSpPr>
        <p:sp>
          <p:nvSpPr>
            <p:cNvPr id="43" name="Oval 47"/>
            <p:cNvSpPr>
              <a:spLocks noChangeAspect="1" noChangeArrowheads="1"/>
            </p:cNvSpPr>
            <p:nvPr/>
          </p:nvSpPr>
          <p:spPr bwMode="auto">
            <a:xfrm>
              <a:off x="4649" y="10342"/>
              <a:ext cx="1180" cy="726"/>
            </a:xfrm>
            <a:prstGeom prst="ellips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48"/>
            <p:cNvSpPr>
              <a:spLocks noChangeAspect="1"/>
            </p:cNvSpPr>
            <p:nvPr/>
          </p:nvSpPr>
          <p:spPr bwMode="auto">
            <a:xfrm rot="277679">
              <a:off x="4491" y="9707"/>
              <a:ext cx="612" cy="1316"/>
            </a:xfrm>
            <a:custGeom>
              <a:avLst/>
              <a:gdLst>
                <a:gd name="T0" fmla="*/ 612 w 612"/>
                <a:gd name="T1" fmla="*/ 0 h 1316"/>
                <a:gd name="T2" fmla="*/ 68 w 612"/>
                <a:gd name="T3" fmla="*/ 318 h 1316"/>
                <a:gd name="T4" fmla="*/ 204 w 612"/>
                <a:gd name="T5" fmla="*/ 1089 h 1316"/>
                <a:gd name="T6" fmla="*/ 567 w 612"/>
                <a:gd name="T7" fmla="*/ 1316 h 1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2"/>
                <a:gd name="T13" fmla="*/ 0 h 1316"/>
                <a:gd name="T14" fmla="*/ 612 w 612"/>
                <a:gd name="T15" fmla="*/ 1316 h 1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2" h="1316">
                  <a:moveTo>
                    <a:pt x="612" y="0"/>
                  </a:moveTo>
                  <a:cubicBezTo>
                    <a:pt x="374" y="68"/>
                    <a:pt x="136" y="137"/>
                    <a:pt x="68" y="318"/>
                  </a:cubicBezTo>
                  <a:cubicBezTo>
                    <a:pt x="0" y="499"/>
                    <a:pt x="121" y="923"/>
                    <a:pt x="204" y="1089"/>
                  </a:cubicBezTo>
                  <a:cubicBezTo>
                    <a:pt x="287" y="1255"/>
                    <a:pt x="427" y="1285"/>
                    <a:pt x="567" y="1316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49"/>
            <p:cNvSpPr>
              <a:spLocks noChangeAspect="1"/>
            </p:cNvSpPr>
            <p:nvPr/>
          </p:nvSpPr>
          <p:spPr bwMode="auto">
            <a:xfrm rot="21208956" flipH="1">
              <a:off x="5308" y="10297"/>
              <a:ext cx="612" cy="1316"/>
            </a:xfrm>
            <a:custGeom>
              <a:avLst/>
              <a:gdLst>
                <a:gd name="T0" fmla="*/ 612 w 612"/>
                <a:gd name="T1" fmla="*/ 0 h 1316"/>
                <a:gd name="T2" fmla="*/ 68 w 612"/>
                <a:gd name="T3" fmla="*/ 318 h 1316"/>
                <a:gd name="T4" fmla="*/ 204 w 612"/>
                <a:gd name="T5" fmla="*/ 1089 h 1316"/>
                <a:gd name="T6" fmla="*/ 567 w 612"/>
                <a:gd name="T7" fmla="*/ 1316 h 1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2"/>
                <a:gd name="T13" fmla="*/ 0 h 1316"/>
                <a:gd name="T14" fmla="*/ 612 w 612"/>
                <a:gd name="T15" fmla="*/ 1316 h 1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2" h="1316">
                  <a:moveTo>
                    <a:pt x="612" y="0"/>
                  </a:moveTo>
                  <a:cubicBezTo>
                    <a:pt x="374" y="68"/>
                    <a:pt x="136" y="137"/>
                    <a:pt x="68" y="318"/>
                  </a:cubicBezTo>
                  <a:cubicBezTo>
                    <a:pt x="0" y="499"/>
                    <a:pt x="121" y="923"/>
                    <a:pt x="204" y="1089"/>
                  </a:cubicBezTo>
                  <a:cubicBezTo>
                    <a:pt x="287" y="1255"/>
                    <a:pt x="427" y="1285"/>
                    <a:pt x="567" y="1316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9" name="円/楕円 28"/>
          <p:cNvSpPr/>
          <p:nvPr/>
        </p:nvSpPr>
        <p:spPr>
          <a:xfrm>
            <a:off x="2411760" y="1124744"/>
            <a:ext cx="576064" cy="720080"/>
          </a:xfrm>
          <a:prstGeom prst="ellipse">
            <a:avLst/>
          </a:prstGeom>
          <a:solidFill>
            <a:srgbClr val="C00000">
              <a:alpha val="1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446240" y="2444695"/>
            <a:ext cx="84462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How can we avoid this fatal bias?</a:t>
            </a:r>
          </a:p>
        </p:txBody>
      </p: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495254" y="3068960"/>
            <a:ext cx="8150759" cy="830997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We can select a quasar sample by radio continuum emission, and survey the absorption systems by 21cm lines. </a:t>
            </a:r>
          </a:p>
        </p:txBody>
      </p:sp>
      <p:sp>
        <p:nvSpPr>
          <p:cNvPr id="42" name="Text Box 32"/>
          <p:cNvSpPr txBox="1">
            <a:spLocks noChangeArrowheads="1"/>
          </p:cNvSpPr>
          <p:nvPr/>
        </p:nvSpPr>
        <p:spPr bwMode="auto">
          <a:xfrm>
            <a:off x="518248" y="4149080"/>
            <a:ext cx="8086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Advantages comparing to the optical/UV absorption surveys are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 extinction from dust is almost negligible at radio wavelengths.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Because of small cross section, we can observe very high column density systems.</a:t>
            </a:r>
          </a:p>
        </p:txBody>
      </p:sp>
      <p:pic>
        <p:nvPicPr>
          <p:cNvPr id="46" name="図 45" descr="s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3649" y="1052736"/>
            <a:ext cx="1215942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雲形吹き出し 71"/>
          <p:cNvSpPr/>
          <p:nvPr/>
        </p:nvSpPr>
        <p:spPr>
          <a:xfrm>
            <a:off x="6588224" y="404664"/>
            <a:ext cx="864096" cy="792088"/>
          </a:xfrm>
          <a:prstGeom prst="cloudCallout">
            <a:avLst>
              <a:gd name="adj1" fmla="val 53865"/>
              <a:gd name="adj2" fmla="val 7225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553407" y="291091"/>
            <a:ext cx="8339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1.3</a:t>
            </a:r>
            <a:r>
              <a:rPr lang="ja-JP" alt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Solution</a:t>
            </a:r>
            <a:endParaRPr lang="ja-JP" alt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星 32 4"/>
          <p:cNvSpPr>
            <a:spLocks noChangeAspect="1"/>
          </p:cNvSpPr>
          <p:nvPr/>
        </p:nvSpPr>
        <p:spPr>
          <a:xfrm>
            <a:off x="647262" y="1170575"/>
            <a:ext cx="640080" cy="640080"/>
          </a:xfrm>
          <a:prstGeom prst="star32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>
            <a:stCxn id="5" idx="3"/>
            <a:endCxn id="46" idx="1"/>
          </p:cNvCxnSpPr>
          <p:nvPr/>
        </p:nvCxnSpPr>
        <p:spPr>
          <a:xfrm flipV="1">
            <a:off x="1287342" y="1484784"/>
            <a:ext cx="6266307" cy="5831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323528" y="1806752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Quasar</a:t>
            </a:r>
            <a:endParaRPr lang="en-US" altLang="ja-JP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7446854" y="1797626"/>
            <a:ext cx="1445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Observer</a:t>
            </a:r>
            <a:endParaRPr lang="en-US" altLang="ja-JP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 rot="1912785">
            <a:off x="1874609" y="1052736"/>
            <a:ext cx="385763" cy="530225"/>
            <a:chOff x="1437" y="1764"/>
            <a:chExt cx="243" cy="334"/>
          </a:xfrm>
        </p:grpSpPr>
        <p:sp>
          <p:nvSpPr>
            <p:cNvPr id="33" name="Oval 42"/>
            <p:cNvSpPr>
              <a:spLocks noChangeAspect="1" noChangeArrowheads="1"/>
            </p:cNvSpPr>
            <p:nvPr/>
          </p:nvSpPr>
          <p:spPr bwMode="auto">
            <a:xfrm rot="-10687510">
              <a:off x="1458" y="1860"/>
              <a:ext cx="203" cy="125"/>
            </a:xfrm>
            <a:prstGeom prst="ellips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" name="Group 43"/>
            <p:cNvGrpSpPr>
              <a:grpSpLocks/>
            </p:cNvGrpSpPr>
            <p:nvPr/>
          </p:nvGrpSpPr>
          <p:grpSpPr bwMode="auto">
            <a:xfrm>
              <a:off x="1437" y="1764"/>
              <a:ext cx="243" cy="334"/>
              <a:chOff x="1443" y="1764"/>
              <a:chExt cx="243" cy="334"/>
            </a:xfrm>
          </p:grpSpPr>
          <p:sp>
            <p:nvSpPr>
              <p:cNvPr id="35" name="Freeform 44"/>
              <p:cNvSpPr>
                <a:spLocks noChangeAspect="1"/>
              </p:cNvSpPr>
              <p:nvPr/>
            </p:nvSpPr>
            <p:spPr bwMode="auto">
              <a:xfrm rot="-10409832">
                <a:off x="1581" y="1871"/>
                <a:ext cx="105" cy="227"/>
              </a:xfrm>
              <a:custGeom>
                <a:avLst/>
                <a:gdLst>
                  <a:gd name="T0" fmla="*/ 105 w 612"/>
                  <a:gd name="T1" fmla="*/ 0 h 1316"/>
                  <a:gd name="T2" fmla="*/ 12 w 612"/>
                  <a:gd name="T3" fmla="*/ 55 h 1316"/>
                  <a:gd name="T4" fmla="*/ 35 w 612"/>
                  <a:gd name="T5" fmla="*/ 188 h 1316"/>
                  <a:gd name="T6" fmla="*/ 97 w 612"/>
                  <a:gd name="T7" fmla="*/ 227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45"/>
              <p:cNvSpPr>
                <a:spLocks noChangeAspect="1"/>
              </p:cNvSpPr>
              <p:nvPr/>
            </p:nvSpPr>
            <p:spPr bwMode="auto">
              <a:xfrm rot="10521446" flipH="1">
                <a:off x="1443" y="1764"/>
                <a:ext cx="105" cy="227"/>
              </a:xfrm>
              <a:custGeom>
                <a:avLst/>
                <a:gdLst>
                  <a:gd name="T0" fmla="*/ 105 w 612"/>
                  <a:gd name="T1" fmla="*/ 0 h 1316"/>
                  <a:gd name="T2" fmla="*/ 12 w 612"/>
                  <a:gd name="T3" fmla="*/ 55 h 1316"/>
                  <a:gd name="T4" fmla="*/ 35 w 612"/>
                  <a:gd name="T5" fmla="*/ 188 h 1316"/>
                  <a:gd name="T6" fmla="*/ 97 w 612"/>
                  <a:gd name="T7" fmla="*/ 227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6" name="Group 46"/>
          <p:cNvGrpSpPr>
            <a:grpSpLocks noChangeAspect="1"/>
          </p:cNvGrpSpPr>
          <p:nvPr/>
        </p:nvGrpSpPr>
        <p:grpSpPr bwMode="auto">
          <a:xfrm rot="8404388">
            <a:off x="4275417" y="1199313"/>
            <a:ext cx="390525" cy="522287"/>
            <a:chOff x="4491" y="9707"/>
            <a:chExt cx="1429" cy="1906"/>
          </a:xfrm>
        </p:grpSpPr>
        <p:sp>
          <p:nvSpPr>
            <p:cNvPr id="30" name="Oval 47"/>
            <p:cNvSpPr>
              <a:spLocks noChangeAspect="1" noChangeArrowheads="1"/>
            </p:cNvSpPr>
            <p:nvPr/>
          </p:nvSpPr>
          <p:spPr bwMode="auto">
            <a:xfrm>
              <a:off x="4649" y="10342"/>
              <a:ext cx="1180" cy="726"/>
            </a:xfrm>
            <a:prstGeom prst="ellips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48"/>
            <p:cNvSpPr>
              <a:spLocks noChangeAspect="1"/>
            </p:cNvSpPr>
            <p:nvPr/>
          </p:nvSpPr>
          <p:spPr bwMode="auto">
            <a:xfrm rot="277679">
              <a:off x="4491" y="9707"/>
              <a:ext cx="612" cy="1316"/>
            </a:xfrm>
            <a:custGeom>
              <a:avLst/>
              <a:gdLst>
                <a:gd name="T0" fmla="*/ 612 w 612"/>
                <a:gd name="T1" fmla="*/ 0 h 1316"/>
                <a:gd name="T2" fmla="*/ 68 w 612"/>
                <a:gd name="T3" fmla="*/ 318 h 1316"/>
                <a:gd name="T4" fmla="*/ 204 w 612"/>
                <a:gd name="T5" fmla="*/ 1089 h 1316"/>
                <a:gd name="T6" fmla="*/ 567 w 612"/>
                <a:gd name="T7" fmla="*/ 1316 h 1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2"/>
                <a:gd name="T13" fmla="*/ 0 h 1316"/>
                <a:gd name="T14" fmla="*/ 612 w 612"/>
                <a:gd name="T15" fmla="*/ 1316 h 1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2" h="1316">
                  <a:moveTo>
                    <a:pt x="612" y="0"/>
                  </a:moveTo>
                  <a:cubicBezTo>
                    <a:pt x="374" y="68"/>
                    <a:pt x="136" y="137"/>
                    <a:pt x="68" y="318"/>
                  </a:cubicBezTo>
                  <a:cubicBezTo>
                    <a:pt x="0" y="499"/>
                    <a:pt x="121" y="923"/>
                    <a:pt x="204" y="1089"/>
                  </a:cubicBezTo>
                  <a:cubicBezTo>
                    <a:pt x="287" y="1255"/>
                    <a:pt x="427" y="1285"/>
                    <a:pt x="567" y="1316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49"/>
            <p:cNvSpPr>
              <a:spLocks noChangeAspect="1"/>
            </p:cNvSpPr>
            <p:nvPr/>
          </p:nvSpPr>
          <p:spPr bwMode="auto">
            <a:xfrm rot="21208956" flipH="1">
              <a:off x="5308" y="10297"/>
              <a:ext cx="612" cy="1316"/>
            </a:xfrm>
            <a:custGeom>
              <a:avLst/>
              <a:gdLst>
                <a:gd name="T0" fmla="*/ 612 w 612"/>
                <a:gd name="T1" fmla="*/ 0 h 1316"/>
                <a:gd name="T2" fmla="*/ 68 w 612"/>
                <a:gd name="T3" fmla="*/ 318 h 1316"/>
                <a:gd name="T4" fmla="*/ 204 w 612"/>
                <a:gd name="T5" fmla="*/ 1089 h 1316"/>
                <a:gd name="T6" fmla="*/ 567 w 612"/>
                <a:gd name="T7" fmla="*/ 1316 h 1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2"/>
                <a:gd name="T13" fmla="*/ 0 h 1316"/>
                <a:gd name="T14" fmla="*/ 612 w 612"/>
                <a:gd name="T15" fmla="*/ 1316 h 1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2" h="1316">
                  <a:moveTo>
                    <a:pt x="612" y="0"/>
                  </a:moveTo>
                  <a:cubicBezTo>
                    <a:pt x="374" y="68"/>
                    <a:pt x="136" y="137"/>
                    <a:pt x="68" y="318"/>
                  </a:cubicBezTo>
                  <a:cubicBezTo>
                    <a:pt x="0" y="499"/>
                    <a:pt x="121" y="923"/>
                    <a:pt x="204" y="1089"/>
                  </a:cubicBezTo>
                  <a:cubicBezTo>
                    <a:pt x="287" y="1255"/>
                    <a:pt x="427" y="1285"/>
                    <a:pt x="567" y="1316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" name="Group 46"/>
          <p:cNvGrpSpPr>
            <a:grpSpLocks noChangeAspect="1"/>
          </p:cNvGrpSpPr>
          <p:nvPr/>
        </p:nvGrpSpPr>
        <p:grpSpPr bwMode="auto">
          <a:xfrm rot="13060745">
            <a:off x="5829387" y="1087602"/>
            <a:ext cx="582236" cy="778681"/>
            <a:chOff x="4491" y="9707"/>
            <a:chExt cx="1429" cy="1906"/>
          </a:xfrm>
        </p:grpSpPr>
        <p:sp>
          <p:nvSpPr>
            <p:cNvPr id="39" name="Oval 47"/>
            <p:cNvSpPr>
              <a:spLocks noChangeAspect="1" noChangeArrowheads="1"/>
            </p:cNvSpPr>
            <p:nvPr/>
          </p:nvSpPr>
          <p:spPr bwMode="auto">
            <a:xfrm>
              <a:off x="4649" y="10342"/>
              <a:ext cx="1180" cy="726"/>
            </a:xfrm>
            <a:prstGeom prst="ellips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48"/>
            <p:cNvSpPr>
              <a:spLocks noChangeAspect="1"/>
            </p:cNvSpPr>
            <p:nvPr/>
          </p:nvSpPr>
          <p:spPr bwMode="auto">
            <a:xfrm rot="277679">
              <a:off x="4491" y="9707"/>
              <a:ext cx="612" cy="1316"/>
            </a:xfrm>
            <a:custGeom>
              <a:avLst/>
              <a:gdLst>
                <a:gd name="T0" fmla="*/ 612 w 612"/>
                <a:gd name="T1" fmla="*/ 0 h 1316"/>
                <a:gd name="T2" fmla="*/ 68 w 612"/>
                <a:gd name="T3" fmla="*/ 318 h 1316"/>
                <a:gd name="T4" fmla="*/ 204 w 612"/>
                <a:gd name="T5" fmla="*/ 1089 h 1316"/>
                <a:gd name="T6" fmla="*/ 567 w 612"/>
                <a:gd name="T7" fmla="*/ 1316 h 1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2"/>
                <a:gd name="T13" fmla="*/ 0 h 1316"/>
                <a:gd name="T14" fmla="*/ 612 w 612"/>
                <a:gd name="T15" fmla="*/ 1316 h 1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2" h="1316">
                  <a:moveTo>
                    <a:pt x="612" y="0"/>
                  </a:moveTo>
                  <a:cubicBezTo>
                    <a:pt x="374" y="68"/>
                    <a:pt x="136" y="137"/>
                    <a:pt x="68" y="318"/>
                  </a:cubicBezTo>
                  <a:cubicBezTo>
                    <a:pt x="0" y="499"/>
                    <a:pt x="121" y="923"/>
                    <a:pt x="204" y="1089"/>
                  </a:cubicBezTo>
                  <a:cubicBezTo>
                    <a:pt x="287" y="1255"/>
                    <a:pt x="427" y="1285"/>
                    <a:pt x="567" y="1316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49"/>
            <p:cNvSpPr>
              <a:spLocks noChangeAspect="1"/>
            </p:cNvSpPr>
            <p:nvPr/>
          </p:nvSpPr>
          <p:spPr bwMode="auto">
            <a:xfrm rot="21208956" flipH="1">
              <a:off x="5308" y="10297"/>
              <a:ext cx="612" cy="1316"/>
            </a:xfrm>
            <a:custGeom>
              <a:avLst/>
              <a:gdLst>
                <a:gd name="T0" fmla="*/ 612 w 612"/>
                <a:gd name="T1" fmla="*/ 0 h 1316"/>
                <a:gd name="T2" fmla="*/ 68 w 612"/>
                <a:gd name="T3" fmla="*/ 318 h 1316"/>
                <a:gd name="T4" fmla="*/ 204 w 612"/>
                <a:gd name="T5" fmla="*/ 1089 h 1316"/>
                <a:gd name="T6" fmla="*/ 567 w 612"/>
                <a:gd name="T7" fmla="*/ 1316 h 1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2"/>
                <a:gd name="T13" fmla="*/ 0 h 1316"/>
                <a:gd name="T14" fmla="*/ 612 w 612"/>
                <a:gd name="T15" fmla="*/ 1316 h 1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2" h="1316">
                  <a:moveTo>
                    <a:pt x="612" y="0"/>
                  </a:moveTo>
                  <a:cubicBezTo>
                    <a:pt x="374" y="68"/>
                    <a:pt x="136" y="137"/>
                    <a:pt x="68" y="318"/>
                  </a:cubicBezTo>
                  <a:cubicBezTo>
                    <a:pt x="0" y="499"/>
                    <a:pt x="121" y="923"/>
                    <a:pt x="204" y="1089"/>
                  </a:cubicBezTo>
                  <a:cubicBezTo>
                    <a:pt x="287" y="1255"/>
                    <a:pt x="427" y="1285"/>
                    <a:pt x="567" y="1316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" name="Group 46"/>
          <p:cNvGrpSpPr>
            <a:grpSpLocks noChangeAspect="1"/>
          </p:cNvGrpSpPr>
          <p:nvPr/>
        </p:nvGrpSpPr>
        <p:grpSpPr bwMode="auto">
          <a:xfrm rot="10912490">
            <a:off x="3153662" y="1573170"/>
            <a:ext cx="390525" cy="522287"/>
            <a:chOff x="4491" y="9707"/>
            <a:chExt cx="1429" cy="1906"/>
          </a:xfrm>
        </p:grpSpPr>
        <p:sp>
          <p:nvSpPr>
            <p:cNvPr id="43" name="Oval 47"/>
            <p:cNvSpPr>
              <a:spLocks noChangeAspect="1" noChangeArrowheads="1"/>
            </p:cNvSpPr>
            <p:nvPr/>
          </p:nvSpPr>
          <p:spPr bwMode="auto">
            <a:xfrm>
              <a:off x="4649" y="10342"/>
              <a:ext cx="1180" cy="726"/>
            </a:xfrm>
            <a:prstGeom prst="ellips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48"/>
            <p:cNvSpPr>
              <a:spLocks noChangeAspect="1"/>
            </p:cNvSpPr>
            <p:nvPr/>
          </p:nvSpPr>
          <p:spPr bwMode="auto">
            <a:xfrm rot="277679">
              <a:off x="4491" y="9707"/>
              <a:ext cx="612" cy="1316"/>
            </a:xfrm>
            <a:custGeom>
              <a:avLst/>
              <a:gdLst>
                <a:gd name="T0" fmla="*/ 612 w 612"/>
                <a:gd name="T1" fmla="*/ 0 h 1316"/>
                <a:gd name="T2" fmla="*/ 68 w 612"/>
                <a:gd name="T3" fmla="*/ 318 h 1316"/>
                <a:gd name="T4" fmla="*/ 204 w 612"/>
                <a:gd name="T5" fmla="*/ 1089 h 1316"/>
                <a:gd name="T6" fmla="*/ 567 w 612"/>
                <a:gd name="T7" fmla="*/ 1316 h 1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2"/>
                <a:gd name="T13" fmla="*/ 0 h 1316"/>
                <a:gd name="T14" fmla="*/ 612 w 612"/>
                <a:gd name="T15" fmla="*/ 1316 h 1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2" h="1316">
                  <a:moveTo>
                    <a:pt x="612" y="0"/>
                  </a:moveTo>
                  <a:cubicBezTo>
                    <a:pt x="374" y="68"/>
                    <a:pt x="136" y="137"/>
                    <a:pt x="68" y="318"/>
                  </a:cubicBezTo>
                  <a:cubicBezTo>
                    <a:pt x="0" y="499"/>
                    <a:pt x="121" y="923"/>
                    <a:pt x="204" y="1089"/>
                  </a:cubicBezTo>
                  <a:cubicBezTo>
                    <a:pt x="287" y="1255"/>
                    <a:pt x="427" y="1285"/>
                    <a:pt x="567" y="1316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49"/>
            <p:cNvSpPr>
              <a:spLocks noChangeAspect="1"/>
            </p:cNvSpPr>
            <p:nvPr/>
          </p:nvSpPr>
          <p:spPr bwMode="auto">
            <a:xfrm rot="21208956" flipH="1">
              <a:off x="5308" y="10297"/>
              <a:ext cx="612" cy="1316"/>
            </a:xfrm>
            <a:custGeom>
              <a:avLst/>
              <a:gdLst>
                <a:gd name="T0" fmla="*/ 612 w 612"/>
                <a:gd name="T1" fmla="*/ 0 h 1316"/>
                <a:gd name="T2" fmla="*/ 68 w 612"/>
                <a:gd name="T3" fmla="*/ 318 h 1316"/>
                <a:gd name="T4" fmla="*/ 204 w 612"/>
                <a:gd name="T5" fmla="*/ 1089 h 1316"/>
                <a:gd name="T6" fmla="*/ 567 w 612"/>
                <a:gd name="T7" fmla="*/ 1316 h 1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2"/>
                <a:gd name="T13" fmla="*/ 0 h 1316"/>
                <a:gd name="T14" fmla="*/ 612 w 612"/>
                <a:gd name="T15" fmla="*/ 1316 h 1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2" h="1316">
                  <a:moveTo>
                    <a:pt x="612" y="0"/>
                  </a:moveTo>
                  <a:cubicBezTo>
                    <a:pt x="374" y="68"/>
                    <a:pt x="136" y="137"/>
                    <a:pt x="68" y="318"/>
                  </a:cubicBezTo>
                  <a:cubicBezTo>
                    <a:pt x="0" y="499"/>
                    <a:pt x="121" y="923"/>
                    <a:pt x="204" y="1089"/>
                  </a:cubicBezTo>
                  <a:cubicBezTo>
                    <a:pt x="287" y="1255"/>
                    <a:pt x="427" y="1285"/>
                    <a:pt x="567" y="1316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9" name="円/楕円 28"/>
          <p:cNvSpPr/>
          <p:nvPr/>
        </p:nvSpPr>
        <p:spPr>
          <a:xfrm>
            <a:off x="2411760" y="1124744"/>
            <a:ext cx="576064" cy="720080"/>
          </a:xfrm>
          <a:prstGeom prst="ellipse">
            <a:avLst/>
          </a:prstGeom>
          <a:solidFill>
            <a:srgbClr val="C00000">
              <a:alpha val="1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6" name="図 45" descr="s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3649" y="1052736"/>
            <a:ext cx="1215942" cy="864096"/>
          </a:xfrm>
          <a:prstGeom prst="rect">
            <a:avLst/>
          </a:prstGeom>
        </p:spPr>
      </p:pic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446240" y="3380799"/>
            <a:ext cx="84462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 addition to the radio absorption observations, we also do some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ancillary observations,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like radio emission line surveys or optical spectroscopy/imaging.</a:t>
            </a:r>
          </a:p>
        </p:txBody>
      </p:sp>
      <p:pic>
        <p:nvPicPr>
          <p:cNvPr id="70" name="図 69" descr="subar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2348880"/>
            <a:ext cx="862584" cy="789432"/>
          </a:xfrm>
          <a:prstGeom prst="rect">
            <a:avLst/>
          </a:prstGeom>
        </p:spPr>
      </p:pic>
      <p:sp>
        <p:nvSpPr>
          <p:cNvPr id="71" name="フリーフォーム 70"/>
          <p:cNvSpPr/>
          <p:nvPr/>
        </p:nvSpPr>
        <p:spPr>
          <a:xfrm>
            <a:off x="6754512" y="561559"/>
            <a:ext cx="553792" cy="458785"/>
          </a:xfrm>
          <a:custGeom>
            <a:avLst/>
            <a:gdLst>
              <a:gd name="connsiteX0" fmla="*/ 0 w 553792"/>
              <a:gd name="connsiteY0" fmla="*/ 51430 h 458785"/>
              <a:gd name="connsiteX1" fmla="*/ 38637 w 553792"/>
              <a:gd name="connsiteY1" fmla="*/ 64309 h 458785"/>
              <a:gd name="connsiteX2" fmla="*/ 218941 w 553792"/>
              <a:gd name="connsiteY2" fmla="*/ 77188 h 458785"/>
              <a:gd name="connsiteX3" fmla="*/ 231820 w 553792"/>
              <a:gd name="connsiteY3" fmla="*/ 115825 h 458785"/>
              <a:gd name="connsiteX4" fmla="*/ 244699 w 553792"/>
              <a:gd name="connsiteY4" fmla="*/ 309008 h 458785"/>
              <a:gd name="connsiteX5" fmla="*/ 270456 w 553792"/>
              <a:gd name="connsiteY5" fmla="*/ 386281 h 458785"/>
              <a:gd name="connsiteX6" fmla="*/ 553792 w 553792"/>
              <a:gd name="connsiteY6" fmla="*/ 90067 h 45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3792" h="458785">
                <a:moveTo>
                  <a:pt x="0" y="51430"/>
                </a:moveTo>
                <a:cubicBezTo>
                  <a:pt x="12879" y="55723"/>
                  <a:pt x="25154" y="62723"/>
                  <a:pt x="38637" y="64309"/>
                </a:cubicBezTo>
                <a:cubicBezTo>
                  <a:pt x="98479" y="71349"/>
                  <a:pt x="160721" y="61663"/>
                  <a:pt x="218941" y="77188"/>
                </a:cubicBezTo>
                <a:cubicBezTo>
                  <a:pt x="232058" y="80686"/>
                  <a:pt x="227527" y="102946"/>
                  <a:pt x="231820" y="115825"/>
                </a:cubicBezTo>
                <a:cubicBezTo>
                  <a:pt x="236113" y="180219"/>
                  <a:pt x="239339" y="244694"/>
                  <a:pt x="244699" y="309008"/>
                </a:cubicBezTo>
                <a:cubicBezTo>
                  <a:pt x="256202" y="447038"/>
                  <a:pt x="246290" y="458785"/>
                  <a:pt x="270456" y="386281"/>
                </a:cubicBezTo>
                <a:cubicBezTo>
                  <a:pt x="287251" y="0"/>
                  <a:pt x="184504" y="90067"/>
                  <a:pt x="553792" y="90067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雲形吹き出し 72"/>
          <p:cNvSpPr/>
          <p:nvPr/>
        </p:nvSpPr>
        <p:spPr>
          <a:xfrm>
            <a:off x="6588224" y="1484784"/>
            <a:ext cx="864096" cy="792088"/>
          </a:xfrm>
          <a:prstGeom prst="cloudCallout">
            <a:avLst>
              <a:gd name="adj1" fmla="val 55355"/>
              <a:gd name="adj2" fmla="val -3668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/>
          <p:cNvSpPr/>
          <p:nvPr/>
        </p:nvSpPr>
        <p:spPr>
          <a:xfrm rot="10800000">
            <a:off x="6715875" y="1628800"/>
            <a:ext cx="553792" cy="458785"/>
          </a:xfrm>
          <a:custGeom>
            <a:avLst/>
            <a:gdLst>
              <a:gd name="connsiteX0" fmla="*/ 0 w 553792"/>
              <a:gd name="connsiteY0" fmla="*/ 51430 h 458785"/>
              <a:gd name="connsiteX1" fmla="*/ 38637 w 553792"/>
              <a:gd name="connsiteY1" fmla="*/ 64309 h 458785"/>
              <a:gd name="connsiteX2" fmla="*/ 218941 w 553792"/>
              <a:gd name="connsiteY2" fmla="*/ 77188 h 458785"/>
              <a:gd name="connsiteX3" fmla="*/ 231820 w 553792"/>
              <a:gd name="connsiteY3" fmla="*/ 115825 h 458785"/>
              <a:gd name="connsiteX4" fmla="*/ 244699 w 553792"/>
              <a:gd name="connsiteY4" fmla="*/ 309008 h 458785"/>
              <a:gd name="connsiteX5" fmla="*/ 270456 w 553792"/>
              <a:gd name="connsiteY5" fmla="*/ 386281 h 458785"/>
              <a:gd name="connsiteX6" fmla="*/ 553792 w 553792"/>
              <a:gd name="connsiteY6" fmla="*/ 90067 h 45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3792" h="458785">
                <a:moveTo>
                  <a:pt x="0" y="51430"/>
                </a:moveTo>
                <a:cubicBezTo>
                  <a:pt x="12879" y="55723"/>
                  <a:pt x="25154" y="62723"/>
                  <a:pt x="38637" y="64309"/>
                </a:cubicBezTo>
                <a:cubicBezTo>
                  <a:pt x="98479" y="71349"/>
                  <a:pt x="160721" y="61663"/>
                  <a:pt x="218941" y="77188"/>
                </a:cubicBezTo>
                <a:cubicBezTo>
                  <a:pt x="232058" y="80686"/>
                  <a:pt x="227527" y="102946"/>
                  <a:pt x="231820" y="115825"/>
                </a:cubicBezTo>
                <a:cubicBezTo>
                  <a:pt x="236113" y="180219"/>
                  <a:pt x="239339" y="244694"/>
                  <a:pt x="244699" y="309008"/>
                </a:cubicBezTo>
                <a:cubicBezTo>
                  <a:pt x="256202" y="447038"/>
                  <a:pt x="246290" y="458785"/>
                  <a:pt x="270456" y="386281"/>
                </a:cubicBezTo>
                <a:cubicBezTo>
                  <a:pt x="287251" y="0"/>
                  <a:pt x="184504" y="90067"/>
                  <a:pt x="553792" y="90067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雲形吹き出し 74"/>
          <p:cNvSpPr/>
          <p:nvPr/>
        </p:nvSpPr>
        <p:spPr>
          <a:xfrm>
            <a:off x="6588224" y="2420888"/>
            <a:ext cx="864096" cy="792088"/>
          </a:xfrm>
          <a:prstGeom prst="cloudCallout">
            <a:avLst>
              <a:gd name="adj1" fmla="val 79202"/>
              <a:gd name="adj2" fmla="val -2367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7" name="図 76" descr="NGC25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2492896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雲形吹き出し 71"/>
          <p:cNvSpPr/>
          <p:nvPr/>
        </p:nvSpPr>
        <p:spPr>
          <a:xfrm>
            <a:off x="6588224" y="404664"/>
            <a:ext cx="864096" cy="792088"/>
          </a:xfrm>
          <a:prstGeom prst="cloudCallout">
            <a:avLst>
              <a:gd name="adj1" fmla="val 53865"/>
              <a:gd name="adj2" fmla="val 7225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553407" y="291091"/>
            <a:ext cx="8339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1.4</a:t>
            </a:r>
            <a:r>
              <a:rPr lang="ja-JP" alt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Modeling</a:t>
            </a:r>
            <a:endParaRPr lang="ja-JP" alt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星 32 4"/>
          <p:cNvSpPr>
            <a:spLocks noChangeAspect="1"/>
          </p:cNvSpPr>
          <p:nvPr/>
        </p:nvSpPr>
        <p:spPr>
          <a:xfrm>
            <a:off x="647262" y="1170575"/>
            <a:ext cx="640080" cy="640080"/>
          </a:xfrm>
          <a:prstGeom prst="star32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>
            <a:stCxn id="5" idx="3"/>
            <a:endCxn id="46" idx="1"/>
          </p:cNvCxnSpPr>
          <p:nvPr/>
        </p:nvCxnSpPr>
        <p:spPr>
          <a:xfrm flipV="1">
            <a:off x="1287342" y="1484784"/>
            <a:ext cx="6266307" cy="5831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323528" y="1806752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Quasar</a:t>
            </a:r>
            <a:endParaRPr lang="en-US" altLang="ja-JP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7446854" y="1797626"/>
            <a:ext cx="1445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Observer</a:t>
            </a:r>
            <a:endParaRPr lang="en-US" altLang="ja-JP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 rot="1912785">
            <a:off x="1874609" y="1052736"/>
            <a:ext cx="385763" cy="530225"/>
            <a:chOff x="1437" y="1764"/>
            <a:chExt cx="243" cy="334"/>
          </a:xfrm>
        </p:grpSpPr>
        <p:sp>
          <p:nvSpPr>
            <p:cNvPr id="33" name="Oval 42"/>
            <p:cNvSpPr>
              <a:spLocks noChangeAspect="1" noChangeArrowheads="1"/>
            </p:cNvSpPr>
            <p:nvPr/>
          </p:nvSpPr>
          <p:spPr bwMode="auto">
            <a:xfrm rot="-10687510">
              <a:off x="1458" y="1860"/>
              <a:ext cx="203" cy="125"/>
            </a:xfrm>
            <a:prstGeom prst="ellips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" name="Group 43"/>
            <p:cNvGrpSpPr>
              <a:grpSpLocks/>
            </p:cNvGrpSpPr>
            <p:nvPr/>
          </p:nvGrpSpPr>
          <p:grpSpPr bwMode="auto">
            <a:xfrm>
              <a:off x="1437" y="1764"/>
              <a:ext cx="243" cy="334"/>
              <a:chOff x="1443" y="1764"/>
              <a:chExt cx="243" cy="334"/>
            </a:xfrm>
          </p:grpSpPr>
          <p:sp>
            <p:nvSpPr>
              <p:cNvPr id="35" name="Freeform 44"/>
              <p:cNvSpPr>
                <a:spLocks noChangeAspect="1"/>
              </p:cNvSpPr>
              <p:nvPr/>
            </p:nvSpPr>
            <p:spPr bwMode="auto">
              <a:xfrm rot="-10409832">
                <a:off x="1581" y="1871"/>
                <a:ext cx="105" cy="227"/>
              </a:xfrm>
              <a:custGeom>
                <a:avLst/>
                <a:gdLst>
                  <a:gd name="T0" fmla="*/ 105 w 612"/>
                  <a:gd name="T1" fmla="*/ 0 h 1316"/>
                  <a:gd name="T2" fmla="*/ 12 w 612"/>
                  <a:gd name="T3" fmla="*/ 55 h 1316"/>
                  <a:gd name="T4" fmla="*/ 35 w 612"/>
                  <a:gd name="T5" fmla="*/ 188 h 1316"/>
                  <a:gd name="T6" fmla="*/ 97 w 612"/>
                  <a:gd name="T7" fmla="*/ 227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45"/>
              <p:cNvSpPr>
                <a:spLocks noChangeAspect="1"/>
              </p:cNvSpPr>
              <p:nvPr/>
            </p:nvSpPr>
            <p:spPr bwMode="auto">
              <a:xfrm rot="10521446" flipH="1">
                <a:off x="1443" y="1764"/>
                <a:ext cx="105" cy="227"/>
              </a:xfrm>
              <a:custGeom>
                <a:avLst/>
                <a:gdLst>
                  <a:gd name="T0" fmla="*/ 105 w 612"/>
                  <a:gd name="T1" fmla="*/ 0 h 1316"/>
                  <a:gd name="T2" fmla="*/ 12 w 612"/>
                  <a:gd name="T3" fmla="*/ 55 h 1316"/>
                  <a:gd name="T4" fmla="*/ 35 w 612"/>
                  <a:gd name="T5" fmla="*/ 188 h 1316"/>
                  <a:gd name="T6" fmla="*/ 97 w 612"/>
                  <a:gd name="T7" fmla="*/ 227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6" name="Group 46"/>
          <p:cNvGrpSpPr>
            <a:grpSpLocks noChangeAspect="1"/>
          </p:cNvGrpSpPr>
          <p:nvPr/>
        </p:nvGrpSpPr>
        <p:grpSpPr bwMode="auto">
          <a:xfrm rot="8404388">
            <a:off x="4275417" y="1199313"/>
            <a:ext cx="390525" cy="522287"/>
            <a:chOff x="4491" y="9707"/>
            <a:chExt cx="1429" cy="1906"/>
          </a:xfrm>
        </p:grpSpPr>
        <p:sp>
          <p:nvSpPr>
            <p:cNvPr id="30" name="Oval 47"/>
            <p:cNvSpPr>
              <a:spLocks noChangeAspect="1" noChangeArrowheads="1"/>
            </p:cNvSpPr>
            <p:nvPr/>
          </p:nvSpPr>
          <p:spPr bwMode="auto">
            <a:xfrm>
              <a:off x="4649" y="10342"/>
              <a:ext cx="1180" cy="726"/>
            </a:xfrm>
            <a:prstGeom prst="ellips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48"/>
            <p:cNvSpPr>
              <a:spLocks noChangeAspect="1"/>
            </p:cNvSpPr>
            <p:nvPr/>
          </p:nvSpPr>
          <p:spPr bwMode="auto">
            <a:xfrm rot="277679">
              <a:off x="4491" y="9707"/>
              <a:ext cx="612" cy="1316"/>
            </a:xfrm>
            <a:custGeom>
              <a:avLst/>
              <a:gdLst>
                <a:gd name="T0" fmla="*/ 612 w 612"/>
                <a:gd name="T1" fmla="*/ 0 h 1316"/>
                <a:gd name="T2" fmla="*/ 68 w 612"/>
                <a:gd name="T3" fmla="*/ 318 h 1316"/>
                <a:gd name="T4" fmla="*/ 204 w 612"/>
                <a:gd name="T5" fmla="*/ 1089 h 1316"/>
                <a:gd name="T6" fmla="*/ 567 w 612"/>
                <a:gd name="T7" fmla="*/ 1316 h 1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2"/>
                <a:gd name="T13" fmla="*/ 0 h 1316"/>
                <a:gd name="T14" fmla="*/ 612 w 612"/>
                <a:gd name="T15" fmla="*/ 1316 h 1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2" h="1316">
                  <a:moveTo>
                    <a:pt x="612" y="0"/>
                  </a:moveTo>
                  <a:cubicBezTo>
                    <a:pt x="374" y="68"/>
                    <a:pt x="136" y="137"/>
                    <a:pt x="68" y="318"/>
                  </a:cubicBezTo>
                  <a:cubicBezTo>
                    <a:pt x="0" y="499"/>
                    <a:pt x="121" y="923"/>
                    <a:pt x="204" y="1089"/>
                  </a:cubicBezTo>
                  <a:cubicBezTo>
                    <a:pt x="287" y="1255"/>
                    <a:pt x="427" y="1285"/>
                    <a:pt x="567" y="1316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49"/>
            <p:cNvSpPr>
              <a:spLocks noChangeAspect="1"/>
            </p:cNvSpPr>
            <p:nvPr/>
          </p:nvSpPr>
          <p:spPr bwMode="auto">
            <a:xfrm rot="21208956" flipH="1">
              <a:off x="5308" y="10297"/>
              <a:ext cx="612" cy="1316"/>
            </a:xfrm>
            <a:custGeom>
              <a:avLst/>
              <a:gdLst>
                <a:gd name="T0" fmla="*/ 612 w 612"/>
                <a:gd name="T1" fmla="*/ 0 h 1316"/>
                <a:gd name="T2" fmla="*/ 68 w 612"/>
                <a:gd name="T3" fmla="*/ 318 h 1316"/>
                <a:gd name="T4" fmla="*/ 204 w 612"/>
                <a:gd name="T5" fmla="*/ 1089 h 1316"/>
                <a:gd name="T6" fmla="*/ 567 w 612"/>
                <a:gd name="T7" fmla="*/ 1316 h 1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2"/>
                <a:gd name="T13" fmla="*/ 0 h 1316"/>
                <a:gd name="T14" fmla="*/ 612 w 612"/>
                <a:gd name="T15" fmla="*/ 1316 h 1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2" h="1316">
                  <a:moveTo>
                    <a:pt x="612" y="0"/>
                  </a:moveTo>
                  <a:cubicBezTo>
                    <a:pt x="374" y="68"/>
                    <a:pt x="136" y="137"/>
                    <a:pt x="68" y="318"/>
                  </a:cubicBezTo>
                  <a:cubicBezTo>
                    <a:pt x="0" y="499"/>
                    <a:pt x="121" y="923"/>
                    <a:pt x="204" y="1089"/>
                  </a:cubicBezTo>
                  <a:cubicBezTo>
                    <a:pt x="287" y="1255"/>
                    <a:pt x="427" y="1285"/>
                    <a:pt x="567" y="1316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" name="Group 46"/>
          <p:cNvGrpSpPr>
            <a:grpSpLocks noChangeAspect="1"/>
          </p:cNvGrpSpPr>
          <p:nvPr/>
        </p:nvGrpSpPr>
        <p:grpSpPr bwMode="auto">
          <a:xfrm rot="13060745">
            <a:off x="5829387" y="1087602"/>
            <a:ext cx="582236" cy="778681"/>
            <a:chOff x="4491" y="9707"/>
            <a:chExt cx="1429" cy="1906"/>
          </a:xfrm>
        </p:grpSpPr>
        <p:sp>
          <p:nvSpPr>
            <p:cNvPr id="39" name="Oval 47"/>
            <p:cNvSpPr>
              <a:spLocks noChangeAspect="1" noChangeArrowheads="1"/>
            </p:cNvSpPr>
            <p:nvPr/>
          </p:nvSpPr>
          <p:spPr bwMode="auto">
            <a:xfrm>
              <a:off x="4649" y="10342"/>
              <a:ext cx="1180" cy="726"/>
            </a:xfrm>
            <a:prstGeom prst="ellips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48"/>
            <p:cNvSpPr>
              <a:spLocks noChangeAspect="1"/>
            </p:cNvSpPr>
            <p:nvPr/>
          </p:nvSpPr>
          <p:spPr bwMode="auto">
            <a:xfrm rot="277679">
              <a:off x="4491" y="9707"/>
              <a:ext cx="612" cy="1316"/>
            </a:xfrm>
            <a:custGeom>
              <a:avLst/>
              <a:gdLst>
                <a:gd name="T0" fmla="*/ 612 w 612"/>
                <a:gd name="T1" fmla="*/ 0 h 1316"/>
                <a:gd name="T2" fmla="*/ 68 w 612"/>
                <a:gd name="T3" fmla="*/ 318 h 1316"/>
                <a:gd name="T4" fmla="*/ 204 w 612"/>
                <a:gd name="T5" fmla="*/ 1089 h 1316"/>
                <a:gd name="T6" fmla="*/ 567 w 612"/>
                <a:gd name="T7" fmla="*/ 1316 h 1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2"/>
                <a:gd name="T13" fmla="*/ 0 h 1316"/>
                <a:gd name="T14" fmla="*/ 612 w 612"/>
                <a:gd name="T15" fmla="*/ 1316 h 1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2" h="1316">
                  <a:moveTo>
                    <a:pt x="612" y="0"/>
                  </a:moveTo>
                  <a:cubicBezTo>
                    <a:pt x="374" y="68"/>
                    <a:pt x="136" y="137"/>
                    <a:pt x="68" y="318"/>
                  </a:cubicBezTo>
                  <a:cubicBezTo>
                    <a:pt x="0" y="499"/>
                    <a:pt x="121" y="923"/>
                    <a:pt x="204" y="1089"/>
                  </a:cubicBezTo>
                  <a:cubicBezTo>
                    <a:pt x="287" y="1255"/>
                    <a:pt x="427" y="1285"/>
                    <a:pt x="567" y="1316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49"/>
            <p:cNvSpPr>
              <a:spLocks noChangeAspect="1"/>
            </p:cNvSpPr>
            <p:nvPr/>
          </p:nvSpPr>
          <p:spPr bwMode="auto">
            <a:xfrm rot="21208956" flipH="1">
              <a:off x="5308" y="10297"/>
              <a:ext cx="612" cy="1316"/>
            </a:xfrm>
            <a:custGeom>
              <a:avLst/>
              <a:gdLst>
                <a:gd name="T0" fmla="*/ 612 w 612"/>
                <a:gd name="T1" fmla="*/ 0 h 1316"/>
                <a:gd name="T2" fmla="*/ 68 w 612"/>
                <a:gd name="T3" fmla="*/ 318 h 1316"/>
                <a:gd name="T4" fmla="*/ 204 w 612"/>
                <a:gd name="T5" fmla="*/ 1089 h 1316"/>
                <a:gd name="T6" fmla="*/ 567 w 612"/>
                <a:gd name="T7" fmla="*/ 1316 h 1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2"/>
                <a:gd name="T13" fmla="*/ 0 h 1316"/>
                <a:gd name="T14" fmla="*/ 612 w 612"/>
                <a:gd name="T15" fmla="*/ 1316 h 1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2" h="1316">
                  <a:moveTo>
                    <a:pt x="612" y="0"/>
                  </a:moveTo>
                  <a:cubicBezTo>
                    <a:pt x="374" y="68"/>
                    <a:pt x="136" y="137"/>
                    <a:pt x="68" y="318"/>
                  </a:cubicBezTo>
                  <a:cubicBezTo>
                    <a:pt x="0" y="499"/>
                    <a:pt x="121" y="923"/>
                    <a:pt x="204" y="1089"/>
                  </a:cubicBezTo>
                  <a:cubicBezTo>
                    <a:pt x="287" y="1255"/>
                    <a:pt x="427" y="1285"/>
                    <a:pt x="567" y="1316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" name="Group 46"/>
          <p:cNvGrpSpPr>
            <a:grpSpLocks noChangeAspect="1"/>
          </p:cNvGrpSpPr>
          <p:nvPr/>
        </p:nvGrpSpPr>
        <p:grpSpPr bwMode="auto">
          <a:xfrm rot="10912490">
            <a:off x="3153662" y="1573170"/>
            <a:ext cx="390525" cy="522287"/>
            <a:chOff x="4491" y="9707"/>
            <a:chExt cx="1429" cy="1906"/>
          </a:xfrm>
        </p:grpSpPr>
        <p:sp>
          <p:nvSpPr>
            <p:cNvPr id="43" name="Oval 47"/>
            <p:cNvSpPr>
              <a:spLocks noChangeAspect="1" noChangeArrowheads="1"/>
            </p:cNvSpPr>
            <p:nvPr/>
          </p:nvSpPr>
          <p:spPr bwMode="auto">
            <a:xfrm>
              <a:off x="4649" y="10342"/>
              <a:ext cx="1180" cy="726"/>
            </a:xfrm>
            <a:prstGeom prst="ellips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48"/>
            <p:cNvSpPr>
              <a:spLocks noChangeAspect="1"/>
            </p:cNvSpPr>
            <p:nvPr/>
          </p:nvSpPr>
          <p:spPr bwMode="auto">
            <a:xfrm rot="277679">
              <a:off x="4491" y="9707"/>
              <a:ext cx="612" cy="1316"/>
            </a:xfrm>
            <a:custGeom>
              <a:avLst/>
              <a:gdLst>
                <a:gd name="T0" fmla="*/ 612 w 612"/>
                <a:gd name="T1" fmla="*/ 0 h 1316"/>
                <a:gd name="T2" fmla="*/ 68 w 612"/>
                <a:gd name="T3" fmla="*/ 318 h 1316"/>
                <a:gd name="T4" fmla="*/ 204 w 612"/>
                <a:gd name="T5" fmla="*/ 1089 h 1316"/>
                <a:gd name="T6" fmla="*/ 567 w 612"/>
                <a:gd name="T7" fmla="*/ 1316 h 1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2"/>
                <a:gd name="T13" fmla="*/ 0 h 1316"/>
                <a:gd name="T14" fmla="*/ 612 w 612"/>
                <a:gd name="T15" fmla="*/ 1316 h 1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2" h="1316">
                  <a:moveTo>
                    <a:pt x="612" y="0"/>
                  </a:moveTo>
                  <a:cubicBezTo>
                    <a:pt x="374" y="68"/>
                    <a:pt x="136" y="137"/>
                    <a:pt x="68" y="318"/>
                  </a:cubicBezTo>
                  <a:cubicBezTo>
                    <a:pt x="0" y="499"/>
                    <a:pt x="121" y="923"/>
                    <a:pt x="204" y="1089"/>
                  </a:cubicBezTo>
                  <a:cubicBezTo>
                    <a:pt x="287" y="1255"/>
                    <a:pt x="427" y="1285"/>
                    <a:pt x="567" y="1316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49"/>
            <p:cNvSpPr>
              <a:spLocks noChangeAspect="1"/>
            </p:cNvSpPr>
            <p:nvPr/>
          </p:nvSpPr>
          <p:spPr bwMode="auto">
            <a:xfrm rot="21208956" flipH="1">
              <a:off x="5308" y="10297"/>
              <a:ext cx="612" cy="1316"/>
            </a:xfrm>
            <a:custGeom>
              <a:avLst/>
              <a:gdLst>
                <a:gd name="T0" fmla="*/ 612 w 612"/>
                <a:gd name="T1" fmla="*/ 0 h 1316"/>
                <a:gd name="T2" fmla="*/ 68 w 612"/>
                <a:gd name="T3" fmla="*/ 318 h 1316"/>
                <a:gd name="T4" fmla="*/ 204 w 612"/>
                <a:gd name="T5" fmla="*/ 1089 h 1316"/>
                <a:gd name="T6" fmla="*/ 567 w 612"/>
                <a:gd name="T7" fmla="*/ 1316 h 1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2"/>
                <a:gd name="T13" fmla="*/ 0 h 1316"/>
                <a:gd name="T14" fmla="*/ 612 w 612"/>
                <a:gd name="T15" fmla="*/ 1316 h 1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2" h="1316">
                  <a:moveTo>
                    <a:pt x="612" y="0"/>
                  </a:moveTo>
                  <a:cubicBezTo>
                    <a:pt x="374" y="68"/>
                    <a:pt x="136" y="137"/>
                    <a:pt x="68" y="318"/>
                  </a:cubicBezTo>
                  <a:cubicBezTo>
                    <a:pt x="0" y="499"/>
                    <a:pt x="121" y="923"/>
                    <a:pt x="204" y="1089"/>
                  </a:cubicBezTo>
                  <a:cubicBezTo>
                    <a:pt x="287" y="1255"/>
                    <a:pt x="427" y="1285"/>
                    <a:pt x="567" y="1316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9" name="円/楕円 28"/>
          <p:cNvSpPr/>
          <p:nvPr/>
        </p:nvSpPr>
        <p:spPr>
          <a:xfrm>
            <a:off x="2411760" y="1124744"/>
            <a:ext cx="576064" cy="720080"/>
          </a:xfrm>
          <a:prstGeom prst="ellipse">
            <a:avLst/>
          </a:prstGeom>
          <a:solidFill>
            <a:srgbClr val="C00000">
              <a:alpha val="1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6" name="図 45" descr="s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3649" y="1052736"/>
            <a:ext cx="1215942" cy="864096"/>
          </a:xfrm>
          <a:prstGeom prst="rect">
            <a:avLst/>
          </a:prstGeom>
        </p:spPr>
      </p:pic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446240" y="4653136"/>
            <a:ext cx="82302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However, to predict how they look and to interpret obtained data, we must construct </a:t>
            </a: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theoretical models 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which can trace the formation and evolution of galaxies through the cosmic age, </a:t>
            </a:r>
            <a:r>
              <a:rPr lang="en-US" altLang="ja-JP" sz="24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including the Dark Ages.</a:t>
            </a:r>
          </a:p>
        </p:txBody>
      </p:sp>
      <p:pic>
        <p:nvPicPr>
          <p:cNvPr id="70" name="図 69" descr="subar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2348880"/>
            <a:ext cx="862584" cy="789432"/>
          </a:xfrm>
          <a:prstGeom prst="rect">
            <a:avLst/>
          </a:prstGeom>
        </p:spPr>
      </p:pic>
      <p:sp>
        <p:nvSpPr>
          <p:cNvPr id="71" name="フリーフォーム 70"/>
          <p:cNvSpPr/>
          <p:nvPr/>
        </p:nvSpPr>
        <p:spPr>
          <a:xfrm>
            <a:off x="6754512" y="561559"/>
            <a:ext cx="553792" cy="458785"/>
          </a:xfrm>
          <a:custGeom>
            <a:avLst/>
            <a:gdLst>
              <a:gd name="connsiteX0" fmla="*/ 0 w 553792"/>
              <a:gd name="connsiteY0" fmla="*/ 51430 h 458785"/>
              <a:gd name="connsiteX1" fmla="*/ 38637 w 553792"/>
              <a:gd name="connsiteY1" fmla="*/ 64309 h 458785"/>
              <a:gd name="connsiteX2" fmla="*/ 218941 w 553792"/>
              <a:gd name="connsiteY2" fmla="*/ 77188 h 458785"/>
              <a:gd name="connsiteX3" fmla="*/ 231820 w 553792"/>
              <a:gd name="connsiteY3" fmla="*/ 115825 h 458785"/>
              <a:gd name="connsiteX4" fmla="*/ 244699 w 553792"/>
              <a:gd name="connsiteY4" fmla="*/ 309008 h 458785"/>
              <a:gd name="connsiteX5" fmla="*/ 270456 w 553792"/>
              <a:gd name="connsiteY5" fmla="*/ 386281 h 458785"/>
              <a:gd name="connsiteX6" fmla="*/ 553792 w 553792"/>
              <a:gd name="connsiteY6" fmla="*/ 90067 h 45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3792" h="458785">
                <a:moveTo>
                  <a:pt x="0" y="51430"/>
                </a:moveTo>
                <a:cubicBezTo>
                  <a:pt x="12879" y="55723"/>
                  <a:pt x="25154" y="62723"/>
                  <a:pt x="38637" y="64309"/>
                </a:cubicBezTo>
                <a:cubicBezTo>
                  <a:pt x="98479" y="71349"/>
                  <a:pt x="160721" y="61663"/>
                  <a:pt x="218941" y="77188"/>
                </a:cubicBezTo>
                <a:cubicBezTo>
                  <a:pt x="232058" y="80686"/>
                  <a:pt x="227527" y="102946"/>
                  <a:pt x="231820" y="115825"/>
                </a:cubicBezTo>
                <a:cubicBezTo>
                  <a:pt x="236113" y="180219"/>
                  <a:pt x="239339" y="244694"/>
                  <a:pt x="244699" y="309008"/>
                </a:cubicBezTo>
                <a:cubicBezTo>
                  <a:pt x="256202" y="447038"/>
                  <a:pt x="246290" y="458785"/>
                  <a:pt x="270456" y="386281"/>
                </a:cubicBezTo>
                <a:cubicBezTo>
                  <a:pt x="287251" y="0"/>
                  <a:pt x="184504" y="90067"/>
                  <a:pt x="553792" y="90067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雲形吹き出し 72"/>
          <p:cNvSpPr/>
          <p:nvPr/>
        </p:nvSpPr>
        <p:spPr>
          <a:xfrm>
            <a:off x="6588224" y="1484784"/>
            <a:ext cx="864096" cy="792088"/>
          </a:xfrm>
          <a:prstGeom prst="cloudCallout">
            <a:avLst>
              <a:gd name="adj1" fmla="val 55355"/>
              <a:gd name="adj2" fmla="val -3668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/>
          <p:cNvSpPr/>
          <p:nvPr/>
        </p:nvSpPr>
        <p:spPr>
          <a:xfrm rot="10800000">
            <a:off x="6715875" y="1628800"/>
            <a:ext cx="553792" cy="458785"/>
          </a:xfrm>
          <a:custGeom>
            <a:avLst/>
            <a:gdLst>
              <a:gd name="connsiteX0" fmla="*/ 0 w 553792"/>
              <a:gd name="connsiteY0" fmla="*/ 51430 h 458785"/>
              <a:gd name="connsiteX1" fmla="*/ 38637 w 553792"/>
              <a:gd name="connsiteY1" fmla="*/ 64309 h 458785"/>
              <a:gd name="connsiteX2" fmla="*/ 218941 w 553792"/>
              <a:gd name="connsiteY2" fmla="*/ 77188 h 458785"/>
              <a:gd name="connsiteX3" fmla="*/ 231820 w 553792"/>
              <a:gd name="connsiteY3" fmla="*/ 115825 h 458785"/>
              <a:gd name="connsiteX4" fmla="*/ 244699 w 553792"/>
              <a:gd name="connsiteY4" fmla="*/ 309008 h 458785"/>
              <a:gd name="connsiteX5" fmla="*/ 270456 w 553792"/>
              <a:gd name="connsiteY5" fmla="*/ 386281 h 458785"/>
              <a:gd name="connsiteX6" fmla="*/ 553792 w 553792"/>
              <a:gd name="connsiteY6" fmla="*/ 90067 h 45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3792" h="458785">
                <a:moveTo>
                  <a:pt x="0" y="51430"/>
                </a:moveTo>
                <a:cubicBezTo>
                  <a:pt x="12879" y="55723"/>
                  <a:pt x="25154" y="62723"/>
                  <a:pt x="38637" y="64309"/>
                </a:cubicBezTo>
                <a:cubicBezTo>
                  <a:pt x="98479" y="71349"/>
                  <a:pt x="160721" y="61663"/>
                  <a:pt x="218941" y="77188"/>
                </a:cubicBezTo>
                <a:cubicBezTo>
                  <a:pt x="232058" y="80686"/>
                  <a:pt x="227527" y="102946"/>
                  <a:pt x="231820" y="115825"/>
                </a:cubicBezTo>
                <a:cubicBezTo>
                  <a:pt x="236113" y="180219"/>
                  <a:pt x="239339" y="244694"/>
                  <a:pt x="244699" y="309008"/>
                </a:cubicBezTo>
                <a:cubicBezTo>
                  <a:pt x="256202" y="447038"/>
                  <a:pt x="246290" y="458785"/>
                  <a:pt x="270456" y="386281"/>
                </a:cubicBezTo>
                <a:cubicBezTo>
                  <a:pt x="287251" y="0"/>
                  <a:pt x="184504" y="90067"/>
                  <a:pt x="553792" y="90067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雲形吹き出し 74"/>
          <p:cNvSpPr/>
          <p:nvPr/>
        </p:nvSpPr>
        <p:spPr>
          <a:xfrm>
            <a:off x="6588224" y="2420888"/>
            <a:ext cx="864096" cy="792088"/>
          </a:xfrm>
          <a:prstGeom prst="cloudCallout">
            <a:avLst>
              <a:gd name="adj1" fmla="val 79202"/>
              <a:gd name="adj2" fmla="val -2367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7" name="図 76" descr="NGC25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2492896"/>
            <a:ext cx="576064" cy="576064"/>
          </a:xfrm>
          <a:prstGeom prst="rect">
            <a:avLst/>
          </a:prstGeom>
        </p:spPr>
      </p:pic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446240" y="3380799"/>
            <a:ext cx="84462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 addition to the radio absorption observations, we also do some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ancillary observations,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like radio emission line surveys or optical spectroscopy/imaging.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81022" y="257916"/>
            <a:ext cx="68427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Methodology and Strategy</a:t>
            </a:r>
            <a:endParaRPr lang="en-US" altLang="ja-JP" sz="3200" b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53407" y="886823"/>
            <a:ext cx="8339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2.1 Primeval galaxies in cosmological simulations</a:t>
            </a:r>
            <a:endParaRPr lang="ja-JP" altLang="en-US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612372" y="1556792"/>
            <a:ext cx="792006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Large scale distribution of gas can be treated by the </a:t>
            </a: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cosmological perturbation theory.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24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For absorptions, not only a large-scale gas distribution but also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gravitationally condensed objects of gas and dark matter,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i.e., primeval galaxies in minihalos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contribute significantly.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683568" y="4726885"/>
            <a:ext cx="7776864" cy="1200329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To estimate the abundance and spatial distribution of primeval galaxies, cosmological simulations are needed: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N-body + SPH.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553407" y="291091"/>
            <a:ext cx="8339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2.1 Primeval galaxies in cosmological simulations</a:t>
            </a:r>
            <a:endParaRPr lang="ja-JP" alt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32"/>
          <p:cNvSpPr txBox="1">
            <a:spLocks noChangeArrowheads="1"/>
          </p:cNvSpPr>
          <p:nvPr/>
        </p:nvSpPr>
        <p:spPr bwMode="auto">
          <a:xfrm>
            <a:off x="612372" y="908720"/>
            <a:ext cx="792006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We need to develop a new simulation, especially in order to treat the structure in the early Universe </a:t>
            </a: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at small scales. 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It is important to include the effect of star formation, but still many problems remain unsolved.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24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Base: GADGET (Springel, Yoshida, &amp; White 2001)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24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Specific aspects for the early Universe: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Misalignment/shift between the motion of dark matter and baryons 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(e.g., </a:t>
            </a:r>
            <a:r>
              <a:rPr lang="en-US" altLang="ja-JP" sz="2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Naoz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et al. 2011).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Subsonic motion of baryons 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(e.g., </a:t>
            </a:r>
            <a:r>
              <a:rPr lang="en-US" altLang="ja-JP" sz="2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Tseliakhovich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&amp; Hirata 2010).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744822" y="5469031"/>
            <a:ext cx="76436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ja-JP" sz="2400" b="1" dirty="0" smtClean="0">
                <a:latin typeface="Times New Roman" pitchFamily="18" charset="0"/>
                <a:cs typeface="Times New Roman" pitchFamily="18" charset="0"/>
              </a:rPr>
              <a:t>Currently working members: Ichiki, Shimabukuro, </a:t>
            </a:r>
            <a:r>
              <a:rPr lang="fr-FR" altLang="ja-JP" sz="2400" b="1" dirty="0" smtClean="0">
                <a:latin typeface="Times New Roman" pitchFamily="18" charset="0"/>
                <a:cs typeface="Times New Roman" pitchFamily="18" charset="0"/>
              </a:rPr>
              <a:t>Sekiguchi </a:t>
            </a:r>
            <a:r>
              <a:rPr lang="fr-FR" altLang="ja-JP" sz="2400" b="1" dirty="0" smtClean="0">
                <a:latin typeface="Times New Roman" pitchFamily="18" charset="0"/>
                <a:cs typeface="Times New Roman" pitchFamily="18" charset="0"/>
              </a:rPr>
              <a:t>(Nagoya), Yoshikawa, Hasegawa (Tsukuba</a:t>
            </a:r>
            <a:r>
              <a:rPr lang="fr-FR" altLang="ja-JP" sz="2400" b="1" dirty="0" smtClean="0">
                <a:latin typeface="Times New Roman" pitchFamily="18" charset="0"/>
                <a:cs typeface="Times New Roman" pitchFamily="18" charset="0"/>
              </a:rPr>
              <a:t>),  Yokoyama</a:t>
            </a:r>
            <a:r>
              <a:rPr lang="fr-FR" altLang="ja-JP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ja-JP" sz="2400" b="1" dirty="0" smtClean="0">
                <a:latin typeface="Times New Roman" pitchFamily="18" charset="0"/>
                <a:cs typeface="Times New Roman" pitchFamily="18" charset="0"/>
              </a:rPr>
              <a:t>(Tokyo)</a:t>
            </a:r>
            <a:endParaRPr lang="fr-FR" altLang="ja-JP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re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400546"/>
            <a:ext cx="5217076" cy="4620742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553407" y="291091"/>
            <a:ext cx="8339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2.1 Primeval galaxies in cosmological simulations</a:t>
            </a:r>
            <a:endParaRPr lang="ja-JP" alt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612372" y="836712"/>
            <a:ext cx="79200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Cosmic reionization simulation by Tsukuba team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5292080" y="1496973"/>
            <a:ext cx="38164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Cosmological N-</a:t>
            </a:r>
            <a:r>
              <a:rPr lang="en-US" altLang="ja-JP" sz="2400" b="1" dirty="0" err="1" smtClean="0">
                <a:latin typeface="Times New Roman" pitchFamily="18" charset="0"/>
                <a:cs typeface="Times New Roman" pitchFamily="18" charset="0"/>
              </a:rPr>
              <a:t>body+SPH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 simulation coupled with radiative transfer. </a:t>
            </a:r>
          </a:p>
          <a:p>
            <a:endParaRPr lang="en-US" altLang="ja-JP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By solving the photoionization of H and He, and photodissociation of H</a:t>
            </a:r>
            <a:r>
              <a:rPr lang="en-US" altLang="ja-JP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 together with gas dynamics, this can calculate the self-regulating star formation and reionization in halos.</a:t>
            </a:r>
            <a:endParaRPr lang="ja-JP" alt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51520" y="6093296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Hasegawa &amp; </a:t>
            </a:r>
            <a:r>
              <a:rPr lang="en-US" altLang="ja-JP" sz="2400" b="1" dirty="0" err="1" smtClean="0">
                <a:latin typeface="Times New Roman" pitchFamily="18" charset="0"/>
                <a:cs typeface="Times New Roman" pitchFamily="18" charset="0"/>
              </a:rPr>
              <a:t>Semelin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, in preparation </a:t>
            </a:r>
            <a:endParaRPr lang="ja-JP" alt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553407" y="291091"/>
            <a:ext cx="8339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2.2 State and evolution of gas in primeval galaxies</a:t>
            </a:r>
            <a:endParaRPr lang="ja-JP" alt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32"/>
          <p:cNvSpPr txBox="1">
            <a:spLocks noChangeArrowheads="1"/>
          </p:cNvSpPr>
          <p:nvPr/>
        </p:nvSpPr>
        <p:spPr bwMode="auto">
          <a:xfrm>
            <a:off x="612372" y="908720"/>
            <a:ext cx="7920068" cy="83099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 galaxy scale, we want to predict the strength of emission and absorption lines as well as line width theoretically.</a:t>
            </a:r>
          </a:p>
        </p:txBody>
      </p:sp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612372" y="1988840"/>
            <a:ext cx="792006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Ingredients: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Conversion from gas to stars: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Schmidt law 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is adopted.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Absorption line of neutral hydrogen: </a:t>
            </a:r>
          </a:p>
          <a:p>
            <a:pPr marL="971550" lvl="1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romanLcPeriod"/>
            </a:pP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Phase of the ISM 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should be taken into account. </a:t>
            </a:r>
          </a:p>
          <a:p>
            <a:pPr marL="971550" lvl="1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romanLcPeriod"/>
            </a:pP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Spin temperature 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also matters: a code treating heating and cooling is already available (Hirashita &amp; Ferrara 2002)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744822" y="5469031"/>
            <a:ext cx="76436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ja-JP" sz="2400" b="1" dirty="0" smtClean="0">
                <a:latin typeface="Times New Roman" pitchFamily="18" charset="0"/>
                <a:cs typeface="Times New Roman" pitchFamily="18" charset="0"/>
              </a:rPr>
              <a:t>Currently working members: Hirashita (ASIAA), Takeuchi, Asano, Suzuki (Nagoya)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553407" y="291091"/>
            <a:ext cx="8339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2.3 Physics of Background Continuum Sources</a:t>
            </a:r>
            <a:endParaRPr lang="ja-JP" alt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32"/>
          <p:cNvSpPr txBox="1">
            <a:spLocks noChangeArrowheads="1"/>
          </p:cNvSpPr>
          <p:nvPr/>
        </p:nvSpPr>
        <p:spPr bwMode="auto">
          <a:xfrm>
            <a:off x="612372" y="908720"/>
            <a:ext cx="79200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We also need to develop a model of the background light continuum sources like quasars and early gamma-ray bursts (GRBs).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683568" y="2300679"/>
            <a:ext cx="7776864" cy="1200329"/>
          </a:xfrm>
          <a:prstGeom prst="rect">
            <a:avLst/>
          </a:prstGeom>
          <a:ln w="254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Particularly important is to predict the radio spectra of the background objects, their luminosity function, frequency of occurrence, and observational feasibility.</a:t>
            </a:r>
            <a:endParaRPr lang="en-US" altLang="ja-JP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83568" y="3873822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Assuming that the fraction of radio loud quasars are constant with time, we can adopt the Local bulge-black hole mass relation to high-</a:t>
            </a:r>
            <a:r>
              <a:rPr lang="en-US" altLang="ja-JP" sz="24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z 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Universe.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At </a:t>
            </a:r>
            <a:r>
              <a:rPr lang="en-US" altLang="ja-JP" sz="24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z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&gt; 10, quasar density is expected to decrease significantly, and GRBs are good candidate radio 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81022" y="257916"/>
            <a:ext cx="68427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Introduction: H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Cosmology </a:t>
            </a:r>
            <a:endParaRPr lang="en-US" altLang="ja-JP" sz="3200" b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91772" y="1556792"/>
            <a:ext cx="8356692" cy="120032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The spatial distribution of galaxies, referred to as the Large Scale Structure in the Universe, is fundamental to understand the formation and evolution of galaxies and cosmic structures.</a:t>
            </a:r>
            <a:endParaRPr lang="en-US" altLang="ja-JP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図 6" descr="cosmic_history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891" y="3290172"/>
            <a:ext cx="4514840" cy="2659108"/>
          </a:xfrm>
          <a:prstGeom prst="rect">
            <a:avLst/>
          </a:prstGeom>
        </p:spPr>
      </p:pic>
      <p:pic>
        <p:nvPicPr>
          <p:cNvPr id="8" name="図 7" descr="sim3d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8295" y="3861048"/>
            <a:ext cx="4422927" cy="2867992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553407" y="886823"/>
            <a:ext cx="8339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1.1 Background</a:t>
            </a:r>
            <a:endParaRPr lang="ja-JP" altLang="en-US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553407" y="291091"/>
            <a:ext cx="8339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2.3 Physics of Background Continuum Sources</a:t>
            </a:r>
            <a:endParaRPr lang="ja-JP" alt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32"/>
          <p:cNvSpPr txBox="1">
            <a:spLocks noChangeArrowheads="1"/>
          </p:cNvSpPr>
          <p:nvPr/>
        </p:nvSpPr>
        <p:spPr bwMode="auto">
          <a:xfrm>
            <a:off x="612372" y="836712"/>
            <a:ext cx="79200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Quasars</a:t>
            </a: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756388" y="1412776"/>
            <a:ext cx="76320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Radio loud quasars are only a small fraction among all. Observationally it is well known that they are associated with strong jets, and having elliptical galaxies as their 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host (in the low-</a:t>
            </a:r>
            <a:r>
              <a:rPr lang="en-US" altLang="ja-JP" sz="24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z 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Universe).</a:t>
            </a:r>
            <a:endParaRPr lang="en-US" altLang="ja-JP" sz="24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755576" y="3140968"/>
            <a:ext cx="475252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It is suggested that the merger history of their hosts and/or angular momentum of gas around the central BHs are relevant to their properties.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24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We model quasars with some empirical relations, as well as their </a:t>
            </a:r>
            <a:r>
              <a:rPr lang="en-US" altLang="ja-JP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environments.</a:t>
            </a:r>
          </a:p>
        </p:txBody>
      </p:sp>
      <p:pic>
        <p:nvPicPr>
          <p:cNvPr id="8" name="図 7" descr="bettoni_magorrian_rela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76823" y="2780928"/>
            <a:ext cx="3187665" cy="3121149"/>
          </a:xfrm>
          <a:prstGeom prst="rect">
            <a:avLst/>
          </a:prstGeom>
        </p:spPr>
      </p:pic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5920839" y="6135687"/>
            <a:ext cx="288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Bettoni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et al. (2003)</a:t>
            </a:r>
            <a:endParaRPr lang="en-US" altLang="ja-JP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6073239" y="5759014"/>
            <a:ext cx="288032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Bulge mass</a:t>
            </a:r>
            <a:r>
              <a:rPr lang="ja-JP" alt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[M</a:t>
            </a:r>
            <a:r>
              <a:rPr lang="ja-JP" altLang="en-US" sz="2000" b="1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☉</a:t>
            </a:r>
            <a:r>
              <a:rPr lang="en-US" altLang="ja-JP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]</a:t>
            </a: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 rot="16200000">
            <a:off x="4267999" y="4021034"/>
            <a:ext cx="288032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Black hole mass </a:t>
            </a:r>
            <a:r>
              <a:rPr lang="ja-JP" alt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[M</a:t>
            </a:r>
            <a:r>
              <a:rPr lang="ja-JP" altLang="en-US" sz="2000" b="1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☉</a:t>
            </a:r>
            <a:r>
              <a:rPr lang="en-US" altLang="ja-JP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37"/>
          <p:cNvSpPr txBox="1">
            <a:spLocks noChangeArrowheads="1"/>
          </p:cNvSpPr>
          <p:nvPr/>
        </p:nvSpPr>
        <p:spPr bwMode="auto">
          <a:xfrm>
            <a:off x="611560" y="836712"/>
            <a:ext cx="2767104" cy="461665"/>
          </a:xfrm>
          <a:prstGeom prst="rect">
            <a:avLst/>
          </a:prstGeom>
          <a:solidFill>
            <a:schemeClr val="bg1"/>
          </a:solidFill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-109" charset="2"/>
              </a:rPr>
              <a:t>Gamma</a:t>
            </a: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-ray bursts</a:t>
            </a:r>
            <a:endParaRPr lang="en-US" altLang="ja-JP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53407" y="291091"/>
            <a:ext cx="8339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2.3 Physics of Background Continuum Sources</a:t>
            </a:r>
            <a:endParaRPr lang="ja-JP" alt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756388" y="1412776"/>
            <a:ext cx="806408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We can estimate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 density of surrounding ISM 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by connecting the radio spectrum and the light curve of the GRBs. It may be also possible to detect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 molecular absorption lines like CO 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on their spectra.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24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Through these observations, we can expect information of the physics of first stars (Inoue et al. 2007).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744822" y="5469031"/>
            <a:ext cx="76436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ja-JP" sz="2400" b="1" dirty="0" smtClean="0">
                <a:latin typeface="Times New Roman" pitchFamily="18" charset="0"/>
                <a:cs typeface="Times New Roman" pitchFamily="18" charset="0"/>
              </a:rPr>
              <a:t>Currently working members: Inoue (Tokyo), Takahashi (Kumamoto), Ichiki (Nagoya)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9" descr="GRB_S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1012" y="1259669"/>
            <a:ext cx="5355284" cy="503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27"/>
          <p:cNvSpPr txBox="1">
            <a:spLocks noChangeArrowheads="1"/>
          </p:cNvSpPr>
          <p:nvPr/>
        </p:nvSpPr>
        <p:spPr bwMode="auto">
          <a:xfrm>
            <a:off x="4685411" y="6237312"/>
            <a:ext cx="44085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Inoue, Omukai, &amp; Ciardi (2007)</a:t>
            </a:r>
          </a:p>
        </p:txBody>
      </p:sp>
      <p:sp>
        <p:nvSpPr>
          <p:cNvPr id="4103" name="Text Box 37"/>
          <p:cNvSpPr txBox="1">
            <a:spLocks noChangeArrowheads="1"/>
          </p:cNvSpPr>
          <p:nvPr/>
        </p:nvSpPr>
        <p:spPr bwMode="auto">
          <a:xfrm>
            <a:off x="611560" y="836712"/>
            <a:ext cx="5247783" cy="461665"/>
          </a:xfrm>
          <a:prstGeom prst="rect">
            <a:avLst/>
          </a:prstGeom>
          <a:solidFill>
            <a:schemeClr val="bg1"/>
          </a:solidFill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-109" charset="2"/>
              </a:rPr>
              <a:t>Gamma</a:t>
            </a: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-ray burst</a:t>
            </a:r>
            <a:r>
              <a:rPr lang="ja-JP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afterglow spectrum</a:t>
            </a:r>
            <a:endParaRPr lang="en-US" altLang="ja-JP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53407" y="291091"/>
            <a:ext cx="8339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2.3 Physics of Background Continuum Sources</a:t>
            </a:r>
            <a:endParaRPr lang="ja-JP" alt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81022" y="257916"/>
            <a:ext cx="68427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Further Related Topics</a:t>
            </a:r>
            <a:endParaRPr lang="en-US" altLang="ja-JP" sz="3200" b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53407" y="886823"/>
            <a:ext cx="8339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3.1 Examination of gas distribution </a:t>
            </a:r>
            <a:endParaRPr lang="ja-JP" altLang="en-US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726856" y="1484784"/>
            <a:ext cx="76615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Though the exploration of the reionization epoch is not possible now, because the data are not available yet, we can explore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hydrogen gas distribution in the Local Universe 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through the data by Chang et al. (2010).</a:t>
            </a:r>
            <a:endParaRPr lang="en-US" altLang="ja-JP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739735" y="3452807"/>
            <a:ext cx="76615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As for the 21cm absorption, we think we can measure the </a:t>
            </a: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small scale fluctuation in the reionization, 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as well as its epoch. Through local observations, we explore the performance of 21cm absorption line surveys.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553407" y="291091"/>
            <a:ext cx="8339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3.1 Examination of gas distribution </a:t>
            </a:r>
            <a:endParaRPr lang="ja-JP" altLang="en-US" sz="2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497952" y="980728"/>
            <a:ext cx="82505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21cm absorption line observation of high-</a:t>
            </a:r>
            <a:r>
              <a:rPr lang="en-US" altLang="ja-JP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objects is also the central interest of preceding projects.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ASKAP (Australia)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MeerCAT</a:t>
            </a: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(South Africa)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 collaborate with these projects to establish a methodology how to extract the information of galaxy evolution and reionization. Takahashi (Kumamoto) is keeping a contact with these teams. </a:t>
            </a:r>
            <a:endParaRPr lang="en-US" altLang="ja-JP" sz="24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83568" y="5553918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ja-JP" sz="2400" b="1" dirty="0" smtClean="0">
                <a:latin typeface="Times New Roman" pitchFamily="18" charset="0"/>
                <a:cs typeface="Times New Roman" pitchFamily="18" charset="0"/>
              </a:rPr>
              <a:t>Currently working members: Ichiki, Kashino (Nagoya), Inoue (Tokyo), Takahashi (Kumamoto)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8"/>
          <p:cNvSpPr>
            <a:spLocks noChangeArrowheads="1"/>
          </p:cNvSpPr>
          <p:nvPr/>
        </p:nvSpPr>
        <p:spPr bwMode="auto">
          <a:xfrm>
            <a:off x="467544" y="3020759"/>
            <a:ext cx="489654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This requires not only absorption but also emission observations of 21cm lines.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But this is an important challenge to understand the physics which relates </a:t>
            </a: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dark halos and baryon contents (stars and gas), 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especially for the lowest mass galaxies.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553407" y="291091"/>
            <a:ext cx="8339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3.2 Baryonic Tully-Fisher Relation (BTF)</a:t>
            </a:r>
            <a:endParaRPr lang="ja-JP" altLang="en-US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497952" y="980728"/>
            <a:ext cx="81193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BTF was discovered by McGaugh (2000), and regarded as an important </a:t>
            </a:r>
            <a:r>
              <a:rPr lang="en-US" altLang="ja-JP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empirical 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relation connecting the halo (dynamical) mass and baryon content. Especially important for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very late type 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galaxies </a:t>
            </a:r>
            <a:r>
              <a:rPr lang="en-US" altLang="ja-JP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(H</a:t>
            </a:r>
            <a:r>
              <a:rPr lang="en-US" altLang="ja-JP" sz="20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-dominated in baryonic content).</a:t>
            </a:r>
            <a:endParaRPr lang="en-US" altLang="ja-JP" sz="24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2" descr="baryonicT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5821" y="2780928"/>
            <a:ext cx="3530675" cy="351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オブジェクト 11"/>
          <p:cNvGraphicFramePr>
            <a:graphicFrameLocks noChangeAspect="1"/>
          </p:cNvGraphicFramePr>
          <p:nvPr/>
        </p:nvGraphicFramePr>
        <p:xfrm>
          <a:off x="6365900" y="3645024"/>
          <a:ext cx="1014412" cy="387350"/>
        </p:xfrm>
        <a:graphic>
          <a:graphicData uri="http://schemas.openxmlformats.org/presentationml/2006/ole">
            <p:oleObj spid="_x0000_s48130" name="数式" r:id="rId5" imgW="596880" imgH="228600" progId="Equation.3">
              <p:embed/>
            </p:oleObj>
          </a:graphicData>
        </a:graphic>
      </p:graphicFrame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6036280" y="6047046"/>
            <a:ext cx="288032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Rotation velocity</a:t>
            </a:r>
            <a:r>
              <a:rPr lang="ja-JP" alt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[kms</a:t>
            </a:r>
            <a:r>
              <a:rPr lang="en-US" altLang="ja-JP" sz="2000" b="1" baseline="30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-1</a:t>
            </a:r>
            <a:r>
              <a:rPr lang="en-US" altLang="ja-JP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]</a:t>
            </a:r>
          </a:p>
        </p:txBody>
      </p:sp>
      <p:sp>
        <p:nvSpPr>
          <p:cNvPr id="13" name="Text Box 32"/>
          <p:cNvSpPr txBox="1">
            <a:spLocks noChangeArrowheads="1"/>
          </p:cNvSpPr>
          <p:nvPr/>
        </p:nvSpPr>
        <p:spPr bwMode="auto">
          <a:xfrm rot="16200000">
            <a:off x="4155921" y="4237058"/>
            <a:ext cx="288032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Baryon mass</a:t>
            </a:r>
            <a:r>
              <a:rPr lang="ja-JP" alt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[M</a:t>
            </a:r>
            <a:r>
              <a:rPr lang="ja-JP" altLang="en-US" sz="2000" b="1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☉</a:t>
            </a:r>
            <a:r>
              <a:rPr lang="en-US" altLang="ja-JP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]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6156176" y="3131676"/>
            <a:ext cx="2104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Meyer et al. (2008)</a:t>
            </a:r>
            <a:endParaRPr lang="en-US" altLang="ja-JP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2"/>
          <p:cNvSpPr txBox="1">
            <a:spLocks noChangeArrowheads="1"/>
          </p:cNvSpPr>
          <p:nvPr/>
        </p:nvSpPr>
        <p:spPr bwMode="auto">
          <a:xfrm>
            <a:off x="663397" y="941896"/>
            <a:ext cx="59248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“extended” BTF (McGaugh et al. 2010)</a:t>
            </a:r>
            <a:endParaRPr lang="en-US" altLang="ja-JP" sz="24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9" name="正方形/長方形 8"/>
          <p:cNvSpPr>
            <a:spLocks noChangeArrowheads="1"/>
          </p:cNvSpPr>
          <p:nvPr/>
        </p:nvSpPr>
        <p:spPr bwMode="auto">
          <a:xfrm>
            <a:off x="3924746" y="1656839"/>
            <a:ext cx="511175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slope becomes steeper from the largest to the smallest structures (clusters:  violet symbols, giant galaxies: blue symbols, and dwarf spheroidals: red symbols).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⇒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Possible effect of feedback?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However, smallest gaseous dwarfs are missing on this plot. We need to explore the lower H</a:t>
            </a:r>
            <a:r>
              <a:rPr lang="en-US" altLang="ja-JP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mass.</a:t>
            </a:r>
            <a:endParaRPr lang="en-US" altLang="ja-JP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図 7" descr="apjl334345f1_h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412775"/>
            <a:ext cx="3456384" cy="5287855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553407" y="291091"/>
            <a:ext cx="8339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3.2 Baryonic Tully-Fisher Relation (BTF)</a:t>
            </a:r>
            <a:endParaRPr lang="ja-JP" altLang="en-US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877678" y="5553918"/>
            <a:ext cx="50148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ja-JP" sz="2400" b="1" dirty="0" smtClean="0">
                <a:latin typeface="Times New Roman" pitchFamily="18" charset="0"/>
                <a:cs typeface="Times New Roman" pitchFamily="18" charset="0"/>
              </a:rPr>
              <a:t>Currently working members: Takeuchi, Yuan, Ishikawa, Suzuki (Nagoya)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467544" y="4686235"/>
            <a:ext cx="8208912" cy="830997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Now the primordial non-Gaussianity is hitting the limelight of cosmologists (Komatsu &amp; Spergel 2001, and many others).</a:t>
            </a:r>
            <a:endParaRPr lang="ja-JP" alt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11842" y="2924944"/>
            <a:ext cx="80926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90478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Current observations predict that the primordial fluctuation has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almost Gaussian 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statistics</a:t>
            </a:r>
            <a:r>
              <a:rPr lang="ja-JP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 expected from the linear perturbation theory.</a:t>
            </a:r>
            <a:endParaRPr lang="ja-JP" alt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53407" y="291091"/>
            <a:ext cx="8339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3.3 Primordial non-Gaussianity through H</a:t>
            </a:r>
            <a:r>
              <a:rPr lang="en-US" altLang="ja-JP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ja-JP" alt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7"/>
          <p:cNvSpPr txBox="1">
            <a:spLocks noChangeArrowheads="1"/>
          </p:cNvSpPr>
          <p:nvPr/>
        </p:nvSpPr>
        <p:spPr bwMode="auto">
          <a:xfrm>
            <a:off x="611560" y="836712"/>
            <a:ext cx="7776864" cy="461665"/>
          </a:xfrm>
          <a:prstGeom prst="rect">
            <a:avLst/>
          </a:prstGeom>
          <a:solidFill>
            <a:schemeClr val="bg1"/>
          </a:solidFill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power spectrum of the primordial fluctuation </a:t>
            </a:r>
            <a:endParaRPr lang="en-US" altLang="ja-JP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正方形/長方形 8"/>
          <p:cNvSpPr>
            <a:spLocks noChangeArrowheads="1"/>
          </p:cNvSpPr>
          <p:nvPr/>
        </p:nvSpPr>
        <p:spPr bwMode="auto">
          <a:xfrm>
            <a:off x="611560" y="1436583"/>
            <a:ext cx="7992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interest of cosmologists today is the property of the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primordial fluctuation 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the Universe. We can study this issue observationally by H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827584" y="951111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non-Gaussianity is a very broad concept and no systematic way to investigate it was known until recently.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situation has dramatically changed by the introduction of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nonlinearity parameter, </a:t>
            </a:r>
            <a:r>
              <a:rPr lang="en-US" altLang="ja-JP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ja-JP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NL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primordial perturbation </a:t>
            </a:r>
            <a:r>
              <a:rPr lang="en-US" altLang="ja-JP" sz="2400" b="1" dirty="0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F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is described as</a:t>
            </a:r>
            <a:endParaRPr lang="ja-JP" alt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2337" name="Object 1"/>
          <p:cNvGraphicFramePr>
            <a:graphicFrameLocks noChangeAspect="1"/>
          </p:cNvGraphicFramePr>
          <p:nvPr/>
        </p:nvGraphicFramePr>
        <p:xfrm>
          <a:off x="1633538" y="3271838"/>
          <a:ext cx="5842000" cy="1016000"/>
        </p:xfrm>
        <a:graphic>
          <a:graphicData uri="http://schemas.openxmlformats.org/presentationml/2006/ole">
            <p:oleObj spid="_x0000_s2050" name="数式" r:id="rId3" imgW="2920680" imgH="507960" progId="Equation.3">
              <p:embed/>
            </p:oleObj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685139" y="4442336"/>
            <a:ext cx="8207341" cy="1938992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defTabSz="990478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Non-zero </a:t>
            </a:r>
            <a:r>
              <a:rPr lang="en-US" altLang="ja-JP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ja-JP" sz="24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NL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gives</a:t>
            </a:r>
          </a:p>
          <a:p>
            <a:pPr marL="457200" indent="-457200" defTabSz="99047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Higher order contribution in the power spectrum (2-point correlation function.)</a:t>
            </a:r>
          </a:p>
          <a:p>
            <a:pPr marL="457200" indent="-457200" defTabSz="99047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Leading order contribution in the bispectrum (3-point correlation function).</a:t>
            </a:r>
          </a:p>
        </p:txBody>
      </p:sp>
      <p:sp>
        <p:nvSpPr>
          <p:cNvPr id="6" name="円/楕円 5"/>
          <p:cNvSpPr/>
          <p:nvPr/>
        </p:nvSpPr>
        <p:spPr>
          <a:xfrm>
            <a:off x="3896218" y="3717032"/>
            <a:ext cx="45975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直線矢印コネクタ 11"/>
          <p:cNvCxnSpPr>
            <a:endCxn id="6" idx="7"/>
          </p:cNvCxnSpPr>
          <p:nvPr/>
        </p:nvCxnSpPr>
        <p:spPr>
          <a:xfrm flipH="1">
            <a:off x="4288646" y="2852936"/>
            <a:ext cx="715402" cy="94845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611560" y="260648"/>
            <a:ext cx="7776864" cy="461665"/>
          </a:xfrm>
          <a:prstGeom prst="rect">
            <a:avLst/>
          </a:prstGeom>
          <a:solidFill>
            <a:schemeClr val="bg1"/>
          </a:solidFill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Parameterization with </a:t>
            </a:r>
            <a:r>
              <a:rPr lang="en-US" altLang="ja-JP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ja-JP" sz="2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NL</a:t>
            </a:r>
            <a:endParaRPr lang="ja-JP" alt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テキスト ボックス 30"/>
          <p:cNvSpPr txBox="1"/>
          <p:nvPr/>
        </p:nvSpPr>
        <p:spPr>
          <a:xfrm>
            <a:off x="611560" y="725795"/>
            <a:ext cx="8352928" cy="1200329"/>
          </a:xfrm>
          <a:prstGeom prst="rect">
            <a:avLst/>
          </a:prstGeom>
          <a:noFill/>
          <a:ln w="2540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bispectrum (Fourier transformed 3-point correlation) of the CMB brightness temperature map can be used to estimate </a:t>
            </a:r>
            <a:r>
              <a:rPr lang="en-US" altLang="ja-JP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ja-JP" sz="24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NL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efficiently (Cooray 2006).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9710" y="2093947"/>
            <a:ext cx="303847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直方体 6"/>
          <p:cNvSpPr/>
          <p:nvPr/>
        </p:nvSpPr>
        <p:spPr>
          <a:xfrm>
            <a:off x="755576" y="2742019"/>
            <a:ext cx="1872208" cy="648072"/>
          </a:xfrm>
          <a:prstGeom prst="cub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rot="10800000">
            <a:off x="827584" y="3534107"/>
            <a:ext cx="2376264" cy="158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雲 9"/>
          <p:cNvSpPr/>
          <p:nvPr/>
        </p:nvSpPr>
        <p:spPr>
          <a:xfrm>
            <a:off x="827584" y="3174067"/>
            <a:ext cx="144016" cy="72008"/>
          </a:xfrm>
          <a:prstGeom prst="cloud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雲 10"/>
          <p:cNvSpPr/>
          <p:nvPr/>
        </p:nvSpPr>
        <p:spPr>
          <a:xfrm>
            <a:off x="899592" y="2958043"/>
            <a:ext cx="144016" cy="72008"/>
          </a:xfrm>
          <a:prstGeom prst="cloud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雲 11"/>
          <p:cNvSpPr/>
          <p:nvPr/>
        </p:nvSpPr>
        <p:spPr>
          <a:xfrm>
            <a:off x="1187624" y="3102059"/>
            <a:ext cx="216024" cy="144016"/>
          </a:xfrm>
          <a:prstGeom prst="cloud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雲 12"/>
          <p:cNvSpPr/>
          <p:nvPr/>
        </p:nvSpPr>
        <p:spPr>
          <a:xfrm>
            <a:off x="2195736" y="2958043"/>
            <a:ext cx="216024" cy="144016"/>
          </a:xfrm>
          <a:prstGeom prst="cloud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雲 13"/>
          <p:cNvSpPr/>
          <p:nvPr/>
        </p:nvSpPr>
        <p:spPr>
          <a:xfrm>
            <a:off x="1547664" y="2962596"/>
            <a:ext cx="216024" cy="144016"/>
          </a:xfrm>
          <a:prstGeom prst="cloud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雲 14"/>
          <p:cNvSpPr/>
          <p:nvPr/>
        </p:nvSpPr>
        <p:spPr>
          <a:xfrm>
            <a:off x="1835696" y="3174067"/>
            <a:ext cx="144016" cy="144016"/>
          </a:xfrm>
          <a:prstGeom prst="cloud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雲 15"/>
          <p:cNvSpPr/>
          <p:nvPr/>
        </p:nvSpPr>
        <p:spPr>
          <a:xfrm>
            <a:off x="2051720" y="2814027"/>
            <a:ext cx="144016" cy="72008"/>
          </a:xfrm>
          <a:prstGeom prst="cloud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雲 16"/>
          <p:cNvSpPr/>
          <p:nvPr/>
        </p:nvSpPr>
        <p:spPr>
          <a:xfrm>
            <a:off x="1259632" y="2814027"/>
            <a:ext cx="135632" cy="80392"/>
          </a:xfrm>
          <a:prstGeom prst="cloud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雲 17"/>
          <p:cNvSpPr/>
          <p:nvPr/>
        </p:nvSpPr>
        <p:spPr>
          <a:xfrm>
            <a:off x="2267744" y="3174067"/>
            <a:ext cx="63624" cy="135632"/>
          </a:xfrm>
          <a:prstGeom prst="cloud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スマイル 18"/>
          <p:cNvSpPr/>
          <p:nvPr/>
        </p:nvSpPr>
        <p:spPr>
          <a:xfrm>
            <a:off x="3275856" y="2958043"/>
            <a:ext cx="288032" cy="288032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609101" y="3318083"/>
            <a:ext cx="1425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3D data!!</a:t>
            </a:r>
            <a:endParaRPr lang="ja-JP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5167575" y="1949931"/>
            <a:ext cx="3600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Bandwidth</a:t>
            </a:r>
            <a:r>
              <a:rPr lang="en-US" altLang="ja-JP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MHz</a:t>
            </a:r>
            <a:endParaRPr lang="en-US" altLang="ja-JP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Frequency: </a:t>
            </a:r>
            <a:r>
              <a:rPr lang="en-US" altLang="ja-JP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14 - 45 MHz </a:t>
            </a:r>
            <a:endParaRPr lang="en-US" altLang="ja-JP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(</a:t>
            </a:r>
            <a:r>
              <a:rPr lang="en-US" altLang="ja-JP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~ 100-30) </a:t>
            </a:r>
            <a:endParaRPr lang="en-US" altLang="ja-JP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Multipole: </a:t>
            </a:r>
            <a:r>
              <a:rPr lang="en-US" altLang="ja-JP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ℓ</a:t>
            </a:r>
            <a:r>
              <a:rPr lang="en-US" altLang="ja-JP" sz="24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ja-JP" sz="2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⇒</a:t>
            </a:r>
            <a:endParaRPr lang="en-US" altLang="ja-JP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But we need estimation for </a:t>
            </a: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lower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redshifts.</a:t>
            </a: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3640" y="3466167"/>
            <a:ext cx="217646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上下矢印 24"/>
          <p:cNvSpPr/>
          <p:nvPr/>
        </p:nvSpPr>
        <p:spPr>
          <a:xfrm>
            <a:off x="2051720" y="3966155"/>
            <a:ext cx="504056" cy="648072"/>
          </a:xfrm>
          <a:prstGeom prst="upDownArrow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709000" y="4686235"/>
            <a:ext cx="2638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CMB observations</a:t>
            </a:r>
            <a:endParaRPr lang="ja-JP" alt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6879" y="5550331"/>
            <a:ext cx="136683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正方形/長方形 27"/>
          <p:cNvSpPr/>
          <p:nvPr/>
        </p:nvSpPr>
        <p:spPr>
          <a:xfrm>
            <a:off x="5189695" y="4974267"/>
            <a:ext cx="1090363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Planck</a:t>
            </a:r>
            <a:endParaRPr lang="ja-JP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オブジェクト 29"/>
          <p:cNvGraphicFramePr>
            <a:graphicFrameLocks noChangeAspect="1"/>
          </p:cNvGraphicFramePr>
          <p:nvPr/>
        </p:nvGraphicFramePr>
        <p:xfrm>
          <a:off x="1691680" y="3534107"/>
          <a:ext cx="611188" cy="330200"/>
        </p:xfrm>
        <a:graphic>
          <a:graphicData uri="http://schemas.openxmlformats.org/presentationml/2006/ole">
            <p:oleObj spid="_x0000_s4098" name="数式" r:id="rId6" imgW="304560" imgH="164880" progId="Equation.3">
              <p:embed/>
            </p:oleObj>
          </a:graphicData>
        </a:graphic>
      </p:graphicFrame>
      <p:pic>
        <p:nvPicPr>
          <p:cNvPr id="32" name="図 31" descr="101080_7yrFullSky_WMAP_1024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9592" y="5190291"/>
            <a:ext cx="1872208" cy="936104"/>
          </a:xfrm>
          <a:prstGeom prst="rect">
            <a:avLst/>
          </a:prstGeom>
        </p:spPr>
      </p:pic>
      <p:sp>
        <p:nvSpPr>
          <p:cNvPr id="33" name="正方形/長方形 32"/>
          <p:cNvSpPr/>
          <p:nvPr/>
        </p:nvSpPr>
        <p:spPr>
          <a:xfrm>
            <a:off x="3597979" y="5550331"/>
            <a:ext cx="1220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2D data</a:t>
            </a:r>
            <a:endParaRPr lang="ja-JP" alt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37"/>
          <p:cNvSpPr txBox="1">
            <a:spLocks noChangeArrowheads="1"/>
          </p:cNvSpPr>
          <p:nvPr/>
        </p:nvSpPr>
        <p:spPr bwMode="auto">
          <a:xfrm>
            <a:off x="611560" y="260648"/>
            <a:ext cx="7776864" cy="461665"/>
          </a:xfrm>
          <a:prstGeom prst="rect">
            <a:avLst/>
          </a:prstGeom>
          <a:solidFill>
            <a:schemeClr val="bg1"/>
          </a:solidFill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Bispectrum of the CMB temperature fluctuations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395536" y="6054387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ja-JP" sz="2400" b="1" dirty="0" smtClean="0">
                <a:latin typeface="Times New Roman" pitchFamily="18" charset="0"/>
                <a:cs typeface="Times New Roman" pitchFamily="18" charset="0"/>
              </a:rPr>
              <a:t>Currently working members: </a:t>
            </a:r>
            <a:r>
              <a:rPr lang="fr-FR" altLang="ja-JP" sz="2400" b="1" dirty="0" smtClean="0">
                <a:latin typeface="Times New Roman" pitchFamily="18" charset="0"/>
                <a:cs typeface="Times New Roman" pitchFamily="18" charset="0"/>
              </a:rPr>
              <a:t>Sekiguchi </a:t>
            </a:r>
            <a:r>
              <a:rPr lang="fr-FR" altLang="ja-JP" sz="2400" b="1" dirty="0" smtClean="0">
                <a:latin typeface="Times New Roman" pitchFamily="18" charset="0"/>
                <a:cs typeface="Times New Roman" pitchFamily="18" charset="0"/>
              </a:rPr>
              <a:t>(Nagoya</a:t>
            </a:r>
            <a:r>
              <a:rPr lang="fr-FR" altLang="ja-JP" sz="2400" b="1" dirty="0" smtClean="0">
                <a:latin typeface="Times New Roman" pitchFamily="18" charset="0"/>
                <a:cs typeface="Times New Roman" pitchFamily="18" charset="0"/>
              </a:rPr>
              <a:t>), Yokoyama (Tokyo) </a:t>
            </a:r>
            <a:endParaRPr lang="fr-FR" altLang="ja-JP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81022" y="257916"/>
            <a:ext cx="68427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Introduction: H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Cosmology </a:t>
            </a:r>
            <a:endParaRPr lang="en-US" altLang="ja-JP" sz="3200" b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53407" y="886823"/>
            <a:ext cx="8339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1.1 Background</a:t>
            </a:r>
            <a:endParaRPr lang="ja-JP" altLang="en-US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317121" y="3356992"/>
            <a:ext cx="85033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However, when we observe distant galaxies, the sample galaxies are inevitably biased to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luminous ones. </a:t>
            </a:r>
            <a:endParaRPr lang="en-US" altLang="ja-JP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下矢印 10"/>
          <p:cNvSpPr/>
          <p:nvPr/>
        </p:nvSpPr>
        <p:spPr>
          <a:xfrm>
            <a:off x="4328266" y="4335512"/>
            <a:ext cx="484632" cy="622399"/>
          </a:xfrm>
          <a:prstGeom prst="downArrow">
            <a:avLst>
              <a:gd name="adj1" fmla="val 50000"/>
              <a:gd name="adj2" fmla="val 67153"/>
            </a:avLst>
          </a:prstGeom>
          <a:solidFill>
            <a:srgbClr val="FF0000">
              <a:alpha val="40000"/>
            </a:srgbClr>
          </a:solidFill>
          <a:ln w="254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323528" y="5190291"/>
            <a:ext cx="85033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Very “primitive” galaxies which have a large amount of gas and have not formed stars yet tend to be dropped from the sample</a:t>
            </a:r>
            <a:endParaRPr lang="en-US" altLang="ja-JP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91772" y="1556792"/>
            <a:ext cx="8356692" cy="120032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The spatial distribution of galaxies, referred to as the Large Scale Structure in the Universe, is fundamental to understand the formation and evolution of galaxies and cosmic structures.</a:t>
            </a:r>
            <a:endParaRPr lang="en-US" altLang="ja-JP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81022" y="257916"/>
            <a:ext cx="68427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Summary</a:t>
            </a:r>
            <a:endParaRPr lang="en-US" altLang="ja-JP" sz="3200" b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正方形/長方形 8"/>
          <p:cNvSpPr>
            <a:spLocks noChangeArrowheads="1"/>
          </p:cNvSpPr>
          <p:nvPr/>
        </p:nvSpPr>
        <p:spPr bwMode="auto">
          <a:xfrm>
            <a:off x="611560" y="860519"/>
            <a:ext cx="813690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Absorption line systems in optical/UV spectra of quasars are a useful tool for exploring  gaseous systems, but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 if there is a very high column density system exists in front of a background quasar,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quasar itself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dropped from the original selection because of strong extinction.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To avoid this fatal bias, we can select a quasar sample by </a:t>
            </a: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radio continuum emission, and survey the absorption systems by 21cm lines.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To estimate the abundance and spatial distribution of primeval galaxies, </a:t>
            </a: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cosmological simulations with N-body + SPH and radiative transfer are needed.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We need to develop a new simulation, to treat especially the structure in the early Universe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 small scales. 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 is important to include the effect of star formation, but still many problems are remain unsolved.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81022" y="257916"/>
            <a:ext cx="68427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Summary</a:t>
            </a:r>
            <a:endParaRPr lang="en-US" altLang="ja-JP" sz="3200" b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正方形/長方形 8"/>
          <p:cNvSpPr>
            <a:spLocks noChangeArrowheads="1"/>
          </p:cNvSpPr>
          <p:nvPr/>
        </p:nvSpPr>
        <p:spPr bwMode="auto">
          <a:xfrm>
            <a:off x="611560" y="860519"/>
            <a:ext cx="81369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 startAt="4"/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 galaxy scale, we want to predict </a:t>
            </a: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 strength of emission and absorption lines 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as well as line width theoretically.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 startAt="4"/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 also need to develop a model of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background light continuum sources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like quasars and early gamma-ray bursts (GRBs).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 startAt="4"/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As for the 21cm absorption, we think we can measure the </a:t>
            </a: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small scale fluctuation in the reionization, 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as well as its epoch.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 startAt="4"/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The 21cm absorption line observation of high-</a:t>
            </a:r>
            <a:r>
              <a:rPr lang="en-US" altLang="ja-JP" sz="2400" b="1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 objects is also the central interest of preceding projects, like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ASKAP and </a:t>
            </a:r>
            <a:r>
              <a:rPr lang="en-US" altLang="ja-JP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MeerCAT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81022" y="257916"/>
            <a:ext cx="68427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Summary</a:t>
            </a:r>
            <a:endParaRPr lang="en-US" altLang="ja-JP" sz="3200" b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正方形/長方形 8"/>
          <p:cNvSpPr>
            <a:spLocks noChangeArrowheads="1"/>
          </p:cNvSpPr>
          <p:nvPr/>
        </p:nvSpPr>
        <p:spPr bwMode="auto">
          <a:xfrm>
            <a:off x="611560" y="860519"/>
            <a:ext cx="813690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 startAt="8"/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BTF is an important relation </a:t>
            </a: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 connect halo and baryon contents 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galaxies. At smallest scales, the relation is uncertain, and H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observation will be a powerful tool to explore it.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 startAt="8"/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interest of cosmologists today is the property of the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primordial fluctuation 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the Universe. We can study this issue observationally by H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Now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primordial non-Gaussianity 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hitting the limelight of cosmologists. </a:t>
            </a: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bispectrum 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 the CMB brightness temperature map can be used to estimate </a:t>
            </a:r>
            <a:r>
              <a:rPr lang="en-US" altLang="ja-JP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ja-JP" sz="24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NL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efficiently</a:t>
            </a:r>
            <a:endParaRPr lang="en-US" altLang="ja-JP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81022" y="257916"/>
            <a:ext cx="68427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ja-JP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ja-JP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endParaRPr lang="en-US" altLang="ja-JP" sz="3200" b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26852" y="1124744"/>
            <a:ext cx="8084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People who are interested in any of these topics are welcome.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Especially, we want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observational astronomers! </a:t>
            </a:r>
            <a:endParaRPr lang="en-US" altLang="ja-JP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53407" y="291091"/>
            <a:ext cx="8339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1.1</a:t>
            </a:r>
            <a:r>
              <a:rPr lang="ja-JP" alt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Background</a:t>
            </a:r>
            <a:endParaRPr lang="ja-JP" alt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605154" y="908720"/>
            <a:ext cx="79272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method to detect this kind of very young galaxies is a survey of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Lyman </a:t>
            </a:r>
            <a:r>
              <a:rPr lang="en-US" altLang="ja-JP" sz="2400" b="1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a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absorption line systems 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the optical spectra of background luminous objects like quasars.</a:t>
            </a:r>
            <a:endParaRPr lang="en-US" altLang="ja-JP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8" name="グループ化 47"/>
          <p:cNvGrpSpPr/>
          <p:nvPr/>
        </p:nvGrpSpPr>
        <p:grpSpPr>
          <a:xfrm>
            <a:off x="323528" y="2573359"/>
            <a:ext cx="8568952" cy="1215681"/>
            <a:chOff x="323528" y="2698791"/>
            <a:chExt cx="8568952" cy="1215681"/>
          </a:xfrm>
        </p:grpSpPr>
        <p:sp>
          <p:nvSpPr>
            <p:cNvPr id="5" name="星 32 4"/>
            <p:cNvSpPr>
              <a:spLocks noChangeAspect="1"/>
            </p:cNvSpPr>
            <p:nvPr/>
          </p:nvSpPr>
          <p:spPr>
            <a:xfrm>
              <a:off x="647262" y="2816630"/>
              <a:ext cx="640080" cy="640080"/>
            </a:xfrm>
            <a:prstGeom prst="star32">
              <a:avLst/>
            </a:prstGeom>
            <a:solidFill>
              <a:srgbClr val="FF0000">
                <a:alpha val="4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 descr="subar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40352" y="2746252"/>
              <a:ext cx="862584" cy="789432"/>
            </a:xfrm>
            <a:prstGeom prst="rect">
              <a:avLst/>
            </a:prstGeom>
          </p:spPr>
        </p:pic>
        <p:cxnSp>
          <p:nvCxnSpPr>
            <p:cNvPr id="8" name="直線矢印コネクタ 7"/>
            <p:cNvCxnSpPr>
              <a:stCxn id="5" idx="3"/>
              <a:endCxn id="6" idx="1"/>
            </p:cNvCxnSpPr>
            <p:nvPr/>
          </p:nvCxnSpPr>
          <p:spPr>
            <a:xfrm>
              <a:off x="1287342" y="3136670"/>
              <a:ext cx="6453010" cy="4298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 Box 32"/>
            <p:cNvSpPr txBox="1">
              <a:spLocks noChangeArrowheads="1"/>
            </p:cNvSpPr>
            <p:nvPr/>
          </p:nvSpPr>
          <p:spPr bwMode="auto">
            <a:xfrm>
              <a:off x="323528" y="3452807"/>
              <a:ext cx="129614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Quasar</a:t>
              </a:r>
              <a:endParaRPr lang="en-US" altLang="ja-JP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 Box 32"/>
            <p:cNvSpPr txBox="1">
              <a:spLocks noChangeArrowheads="1"/>
            </p:cNvSpPr>
            <p:nvPr/>
          </p:nvSpPr>
          <p:spPr bwMode="auto">
            <a:xfrm>
              <a:off x="7446854" y="3443681"/>
              <a:ext cx="144562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Observer</a:t>
              </a:r>
              <a:endParaRPr lang="en-US" altLang="ja-JP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5" name="Group 41"/>
            <p:cNvGrpSpPr>
              <a:grpSpLocks/>
            </p:cNvGrpSpPr>
            <p:nvPr/>
          </p:nvGrpSpPr>
          <p:grpSpPr bwMode="auto">
            <a:xfrm rot="1912785">
              <a:off x="1874609" y="2698791"/>
              <a:ext cx="385763" cy="530225"/>
              <a:chOff x="1437" y="1764"/>
              <a:chExt cx="243" cy="334"/>
            </a:xfrm>
          </p:grpSpPr>
          <p:sp>
            <p:nvSpPr>
              <p:cNvPr id="33" name="Oval 42"/>
              <p:cNvSpPr>
                <a:spLocks noChangeAspect="1" noChangeArrowheads="1"/>
              </p:cNvSpPr>
              <p:nvPr/>
            </p:nvSpPr>
            <p:spPr bwMode="auto">
              <a:xfrm rot="-10687510">
                <a:off x="1458" y="1860"/>
                <a:ext cx="203" cy="125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4" name="Group 43"/>
              <p:cNvGrpSpPr>
                <a:grpSpLocks/>
              </p:cNvGrpSpPr>
              <p:nvPr/>
            </p:nvGrpSpPr>
            <p:grpSpPr bwMode="auto">
              <a:xfrm>
                <a:off x="1437" y="1764"/>
                <a:ext cx="243" cy="334"/>
                <a:chOff x="1443" y="1764"/>
                <a:chExt cx="243" cy="334"/>
              </a:xfrm>
            </p:grpSpPr>
            <p:sp>
              <p:nvSpPr>
                <p:cNvPr id="35" name="Freeform 44"/>
                <p:cNvSpPr>
                  <a:spLocks noChangeAspect="1"/>
                </p:cNvSpPr>
                <p:nvPr/>
              </p:nvSpPr>
              <p:spPr bwMode="auto">
                <a:xfrm rot="-10409832">
                  <a:off x="1581" y="1871"/>
                  <a:ext cx="105" cy="227"/>
                </a:xfrm>
                <a:custGeom>
                  <a:avLst/>
                  <a:gdLst>
                    <a:gd name="T0" fmla="*/ 105 w 612"/>
                    <a:gd name="T1" fmla="*/ 0 h 1316"/>
                    <a:gd name="T2" fmla="*/ 12 w 612"/>
                    <a:gd name="T3" fmla="*/ 55 h 1316"/>
                    <a:gd name="T4" fmla="*/ 35 w 612"/>
                    <a:gd name="T5" fmla="*/ 188 h 1316"/>
                    <a:gd name="T6" fmla="*/ 97 w 612"/>
                    <a:gd name="T7" fmla="*/ 227 h 13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12"/>
                    <a:gd name="T13" fmla="*/ 0 h 1316"/>
                    <a:gd name="T14" fmla="*/ 612 w 612"/>
                    <a:gd name="T15" fmla="*/ 1316 h 13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12" h="1316">
                      <a:moveTo>
                        <a:pt x="612" y="0"/>
                      </a:moveTo>
                      <a:cubicBezTo>
                        <a:pt x="374" y="68"/>
                        <a:pt x="136" y="137"/>
                        <a:pt x="68" y="318"/>
                      </a:cubicBezTo>
                      <a:cubicBezTo>
                        <a:pt x="0" y="499"/>
                        <a:pt x="121" y="923"/>
                        <a:pt x="204" y="1089"/>
                      </a:cubicBezTo>
                      <a:cubicBezTo>
                        <a:pt x="287" y="1255"/>
                        <a:pt x="427" y="1285"/>
                        <a:pt x="567" y="1316"/>
                      </a:cubicBezTo>
                    </a:path>
                  </a:pathLst>
                </a:cu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Freeform 45"/>
                <p:cNvSpPr>
                  <a:spLocks noChangeAspect="1"/>
                </p:cNvSpPr>
                <p:nvPr/>
              </p:nvSpPr>
              <p:spPr bwMode="auto">
                <a:xfrm rot="10521446" flipH="1">
                  <a:off x="1443" y="1764"/>
                  <a:ext cx="105" cy="227"/>
                </a:xfrm>
                <a:custGeom>
                  <a:avLst/>
                  <a:gdLst>
                    <a:gd name="T0" fmla="*/ 105 w 612"/>
                    <a:gd name="T1" fmla="*/ 0 h 1316"/>
                    <a:gd name="T2" fmla="*/ 12 w 612"/>
                    <a:gd name="T3" fmla="*/ 55 h 1316"/>
                    <a:gd name="T4" fmla="*/ 35 w 612"/>
                    <a:gd name="T5" fmla="*/ 188 h 1316"/>
                    <a:gd name="T6" fmla="*/ 97 w 612"/>
                    <a:gd name="T7" fmla="*/ 227 h 13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12"/>
                    <a:gd name="T13" fmla="*/ 0 h 1316"/>
                    <a:gd name="T14" fmla="*/ 612 w 612"/>
                    <a:gd name="T15" fmla="*/ 1316 h 13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12" h="1316">
                      <a:moveTo>
                        <a:pt x="612" y="0"/>
                      </a:moveTo>
                      <a:cubicBezTo>
                        <a:pt x="374" y="68"/>
                        <a:pt x="136" y="137"/>
                        <a:pt x="68" y="318"/>
                      </a:cubicBezTo>
                      <a:cubicBezTo>
                        <a:pt x="0" y="499"/>
                        <a:pt x="121" y="923"/>
                        <a:pt x="204" y="1089"/>
                      </a:cubicBezTo>
                      <a:cubicBezTo>
                        <a:pt x="287" y="1255"/>
                        <a:pt x="427" y="1285"/>
                        <a:pt x="567" y="1316"/>
                      </a:cubicBezTo>
                    </a:path>
                  </a:pathLst>
                </a:cu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26" name="Group 46"/>
            <p:cNvGrpSpPr>
              <a:grpSpLocks noChangeAspect="1"/>
            </p:cNvGrpSpPr>
            <p:nvPr/>
          </p:nvGrpSpPr>
          <p:grpSpPr bwMode="auto">
            <a:xfrm rot="8404388">
              <a:off x="4275417" y="2845368"/>
              <a:ext cx="390525" cy="522287"/>
              <a:chOff x="4491" y="9707"/>
              <a:chExt cx="1429" cy="1906"/>
            </a:xfrm>
          </p:grpSpPr>
          <p:sp>
            <p:nvSpPr>
              <p:cNvPr id="30" name="Oval 47"/>
              <p:cNvSpPr>
                <a:spLocks noChangeAspect="1" noChangeArrowheads="1"/>
              </p:cNvSpPr>
              <p:nvPr/>
            </p:nvSpPr>
            <p:spPr bwMode="auto">
              <a:xfrm>
                <a:off x="4649" y="10342"/>
                <a:ext cx="1180" cy="726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Freeform 48"/>
              <p:cNvSpPr>
                <a:spLocks noChangeAspect="1"/>
              </p:cNvSpPr>
              <p:nvPr/>
            </p:nvSpPr>
            <p:spPr bwMode="auto">
              <a:xfrm rot="277679">
                <a:off x="4491" y="970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Freeform 49"/>
              <p:cNvSpPr>
                <a:spLocks noChangeAspect="1"/>
              </p:cNvSpPr>
              <p:nvPr/>
            </p:nvSpPr>
            <p:spPr bwMode="auto">
              <a:xfrm rot="21208956" flipH="1">
                <a:off x="5308" y="1029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8" name="Group 46"/>
            <p:cNvGrpSpPr>
              <a:grpSpLocks noChangeAspect="1"/>
            </p:cNvGrpSpPr>
            <p:nvPr/>
          </p:nvGrpSpPr>
          <p:grpSpPr bwMode="auto">
            <a:xfrm rot="13060745">
              <a:off x="5829387" y="2733657"/>
              <a:ext cx="582236" cy="778681"/>
              <a:chOff x="4491" y="9707"/>
              <a:chExt cx="1429" cy="1906"/>
            </a:xfrm>
          </p:grpSpPr>
          <p:sp>
            <p:nvSpPr>
              <p:cNvPr id="39" name="Oval 47"/>
              <p:cNvSpPr>
                <a:spLocks noChangeAspect="1" noChangeArrowheads="1"/>
              </p:cNvSpPr>
              <p:nvPr/>
            </p:nvSpPr>
            <p:spPr bwMode="auto">
              <a:xfrm>
                <a:off x="4649" y="10342"/>
                <a:ext cx="1180" cy="726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Freeform 48"/>
              <p:cNvSpPr>
                <a:spLocks noChangeAspect="1"/>
              </p:cNvSpPr>
              <p:nvPr/>
            </p:nvSpPr>
            <p:spPr bwMode="auto">
              <a:xfrm rot="277679">
                <a:off x="4491" y="970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Freeform 49"/>
              <p:cNvSpPr>
                <a:spLocks noChangeAspect="1"/>
              </p:cNvSpPr>
              <p:nvPr/>
            </p:nvSpPr>
            <p:spPr bwMode="auto">
              <a:xfrm rot="21208956" flipH="1">
                <a:off x="5308" y="1029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2" name="Group 46"/>
            <p:cNvGrpSpPr>
              <a:grpSpLocks noChangeAspect="1"/>
            </p:cNvGrpSpPr>
            <p:nvPr/>
          </p:nvGrpSpPr>
          <p:grpSpPr bwMode="auto">
            <a:xfrm rot="10912490">
              <a:off x="3153662" y="3219225"/>
              <a:ext cx="390525" cy="522287"/>
              <a:chOff x="4491" y="9707"/>
              <a:chExt cx="1429" cy="1906"/>
            </a:xfrm>
          </p:grpSpPr>
          <p:sp>
            <p:nvSpPr>
              <p:cNvPr id="43" name="Oval 47"/>
              <p:cNvSpPr>
                <a:spLocks noChangeAspect="1" noChangeArrowheads="1"/>
              </p:cNvSpPr>
              <p:nvPr/>
            </p:nvSpPr>
            <p:spPr bwMode="auto">
              <a:xfrm>
                <a:off x="4649" y="10342"/>
                <a:ext cx="1180" cy="726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Freeform 48"/>
              <p:cNvSpPr>
                <a:spLocks noChangeAspect="1"/>
              </p:cNvSpPr>
              <p:nvPr/>
            </p:nvSpPr>
            <p:spPr bwMode="auto">
              <a:xfrm rot="277679">
                <a:off x="4491" y="970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Freeform 49"/>
              <p:cNvSpPr>
                <a:spLocks noChangeAspect="1"/>
              </p:cNvSpPr>
              <p:nvPr/>
            </p:nvSpPr>
            <p:spPr bwMode="auto">
              <a:xfrm rot="21208956" flipH="1">
                <a:off x="5308" y="1029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46" name="図 45" descr="figure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25" y="4013026"/>
            <a:ext cx="6000750" cy="280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53407" y="291091"/>
            <a:ext cx="8339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1.1</a:t>
            </a:r>
            <a:r>
              <a:rPr lang="ja-JP" alt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Background</a:t>
            </a:r>
            <a:endParaRPr lang="ja-JP" alt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605154" y="908720"/>
            <a:ext cx="79272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method to detect this kind of very young galaxies is a survey of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Lyman </a:t>
            </a:r>
            <a:r>
              <a:rPr lang="en-US" altLang="ja-JP" sz="2400" b="1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a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absorption line systems 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the optical spectra of background luminous objects like quasars.</a:t>
            </a:r>
            <a:endParaRPr lang="en-US" altLang="ja-JP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グループ化 47"/>
          <p:cNvGrpSpPr/>
          <p:nvPr/>
        </p:nvGrpSpPr>
        <p:grpSpPr>
          <a:xfrm>
            <a:off x="323528" y="2573359"/>
            <a:ext cx="8568952" cy="1215681"/>
            <a:chOff x="323528" y="2698791"/>
            <a:chExt cx="8568952" cy="1215681"/>
          </a:xfrm>
        </p:grpSpPr>
        <p:sp>
          <p:nvSpPr>
            <p:cNvPr id="5" name="星 32 4"/>
            <p:cNvSpPr>
              <a:spLocks noChangeAspect="1"/>
            </p:cNvSpPr>
            <p:nvPr/>
          </p:nvSpPr>
          <p:spPr>
            <a:xfrm>
              <a:off x="647262" y="2816630"/>
              <a:ext cx="640080" cy="640080"/>
            </a:xfrm>
            <a:prstGeom prst="star32">
              <a:avLst/>
            </a:prstGeom>
            <a:solidFill>
              <a:srgbClr val="FF0000">
                <a:alpha val="4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 descr="subar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40352" y="2746252"/>
              <a:ext cx="862584" cy="789432"/>
            </a:xfrm>
            <a:prstGeom prst="rect">
              <a:avLst/>
            </a:prstGeom>
          </p:spPr>
        </p:pic>
        <p:cxnSp>
          <p:nvCxnSpPr>
            <p:cNvPr id="8" name="直線矢印コネクタ 7"/>
            <p:cNvCxnSpPr>
              <a:stCxn id="5" idx="3"/>
              <a:endCxn id="6" idx="1"/>
            </p:cNvCxnSpPr>
            <p:nvPr/>
          </p:nvCxnSpPr>
          <p:spPr>
            <a:xfrm>
              <a:off x="1287342" y="3136670"/>
              <a:ext cx="6453010" cy="4298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 Box 32"/>
            <p:cNvSpPr txBox="1">
              <a:spLocks noChangeArrowheads="1"/>
            </p:cNvSpPr>
            <p:nvPr/>
          </p:nvSpPr>
          <p:spPr bwMode="auto">
            <a:xfrm>
              <a:off x="323528" y="3452807"/>
              <a:ext cx="129614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Quasar</a:t>
              </a:r>
              <a:endParaRPr lang="en-US" altLang="ja-JP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 Box 32"/>
            <p:cNvSpPr txBox="1">
              <a:spLocks noChangeArrowheads="1"/>
            </p:cNvSpPr>
            <p:nvPr/>
          </p:nvSpPr>
          <p:spPr bwMode="auto">
            <a:xfrm>
              <a:off x="7446854" y="3443681"/>
              <a:ext cx="144562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Observer</a:t>
              </a:r>
              <a:endParaRPr lang="en-US" altLang="ja-JP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41"/>
            <p:cNvGrpSpPr>
              <a:grpSpLocks/>
            </p:cNvGrpSpPr>
            <p:nvPr/>
          </p:nvGrpSpPr>
          <p:grpSpPr bwMode="auto">
            <a:xfrm rot="1912785">
              <a:off x="1874609" y="2698791"/>
              <a:ext cx="385763" cy="530225"/>
              <a:chOff x="1437" y="1764"/>
              <a:chExt cx="243" cy="334"/>
            </a:xfrm>
          </p:grpSpPr>
          <p:sp>
            <p:nvSpPr>
              <p:cNvPr id="33" name="Oval 42"/>
              <p:cNvSpPr>
                <a:spLocks noChangeAspect="1" noChangeArrowheads="1"/>
              </p:cNvSpPr>
              <p:nvPr/>
            </p:nvSpPr>
            <p:spPr bwMode="auto">
              <a:xfrm rot="-10687510">
                <a:off x="1458" y="1860"/>
                <a:ext cx="203" cy="125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1" name="Group 43"/>
              <p:cNvGrpSpPr>
                <a:grpSpLocks/>
              </p:cNvGrpSpPr>
              <p:nvPr/>
            </p:nvGrpSpPr>
            <p:grpSpPr bwMode="auto">
              <a:xfrm>
                <a:off x="1437" y="1764"/>
                <a:ext cx="243" cy="334"/>
                <a:chOff x="1443" y="1764"/>
                <a:chExt cx="243" cy="334"/>
              </a:xfrm>
            </p:grpSpPr>
            <p:sp>
              <p:nvSpPr>
                <p:cNvPr id="35" name="Freeform 44"/>
                <p:cNvSpPr>
                  <a:spLocks noChangeAspect="1"/>
                </p:cNvSpPr>
                <p:nvPr/>
              </p:nvSpPr>
              <p:spPr bwMode="auto">
                <a:xfrm rot="-10409832">
                  <a:off x="1581" y="1871"/>
                  <a:ext cx="105" cy="227"/>
                </a:xfrm>
                <a:custGeom>
                  <a:avLst/>
                  <a:gdLst>
                    <a:gd name="T0" fmla="*/ 105 w 612"/>
                    <a:gd name="T1" fmla="*/ 0 h 1316"/>
                    <a:gd name="T2" fmla="*/ 12 w 612"/>
                    <a:gd name="T3" fmla="*/ 55 h 1316"/>
                    <a:gd name="T4" fmla="*/ 35 w 612"/>
                    <a:gd name="T5" fmla="*/ 188 h 1316"/>
                    <a:gd name="T6" fmla="*/ 97 w 612"/>
                    <a:gd name="T7" fmla="*/ 227 h 13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12"/>
                    <a:gd name="T13" fmla="*/ 0 h 1316"/>
                    <a:gd name="T14" fmla="*/ 612 w 612"/>
                    <a:gd name="T15" fmla="*/ 1316 h 13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12" h="1316">
                      <a:moveTo>
                        <a:pt x="612" y="0"/>
                      </a:moveTo>
                      <a:cubicBezTo>
                        <a:pt x="374" y="68"/>
                        <a:pt x="136" y="137"/>
                        <a:pt x="68" y="318"/>
                      </a:cubicBezTo>
                      <a:cubicBezTo>
                        <a:pt x="0" y="499"/>
                        <a:pt x="121" y="923"/>
                        <a:pt x="204" y="1089"/>
                      </a:cubicBezTo>
                      <a:cubicBezTo>
                        <a:pt x="287" y="1255"/>
                        <a:pt x="427" y="1285"/>
                        <a:pt x="567" y="1316"/>
                      </a:cubicBezTo>
                    </a:path>
                  </a:pathLst>
                </a:cu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Freeform 45"/>
                <p:cNvSpPr>
                  <a:spLocks noChangeAspect="1"/>
                </p:cNvSpPr>
                <p:nvPr/>
              </p:nvSpPr>
              <p:spPr bwMode="auto">
                <a:xfrm rot="10521446" flipH="1">
                  <a:off x="1443" y="1764"/>
                  <a:ext cx="105" cy="227"/>
                </a:xfrm>
                <a:custGeom>
                  <a:avLst/>
                  <a:gdLst>
                    <a:gd name="T0" fmla="*/ 105 w 612"/>
                    <a:gd name="T1" fmla="*/ 0 h 1316"/>
                    <a:gd name="T2" fmla="*/ 12 w 612"/>
                    <a:gd name="T3" fmla="*/ 55 h 1316"/>
                    <a:gd name="T4" fmla="*/ 35 w 612"/>
                    <a:gd name="T5" fmla="*/ 188 h 1316"/>
                    <a:gd name="T6" fmla="*/ 97 w 612"/>
                    <a:gd name="T7" fmla="*/ 227 h 13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12"/>
                    <a:gd name="T13" fmla="*/ 0 h 1316"/>
                    <a:gd name="T14" fmla="*/ 612 w 612"/>
                    <a:gd name="T15" fmla="*/ 1316 h 13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12" h="1316">
                      <a:moveTo>
                        <a:pt x="612" y="0"/>
                      </a:moveTo>
                      <a:cubicBezTo>
                        <a:pt x="374" y="68"/>
                        <a:pt x="136" y="137"/>
                        <a:pt x="68" y="318"/>
                      </a:cubicBezTo>
                      <a:cubicBezTo>
                        <a:pt x="0" y="499"/>
                        <a:pt x="121" y="923"/>
                        <a:pt x="204" y="1089"/>
                      </a:cubicBezTo>
                      <a:cubicBezTo>
                        <a:pt x="287" y="1255"/>
                        <a:pt x="427" y="1285"/>
                        <a:pt x="567" y="1316"/>
                      </a:cubicBezTo>
                    </a:path>
                  </a:pathLst>
                </a:cu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2" name="Group 46"/>
            <p:cNvGrpSpPr>
              <a:grpSpLocks noChangeAspect="1"/>
            </p:cNvGrpSpPr>
            <p:nvPr/>
          </p:nvGrpSpPr>
          <p:grpSpPr bwMode="auto">
            <a:xfrm rot="8404388">
              <a:off x="4275417" y="2845368"/>
              <a:ext cx="390525" cy="522287"/>
              <a:chOff x="4491" y="9707"/>
              <a:chExt cx="1429" cy="1906"/>
            </a:xfrm>
          </p:grpSpPr>
          <p:sp>
            <p:nvSpPr>
              <p:cNvPr id="30" name="Oval 47"/>
              <p:cNvSpPr>
                <a:spLocks noChangeAspect="1" noChangeArrowheads="1"/>
              </p:cNvSpPr>
              <p:nvPr/>
            </p:nvSpPr>
            <p:spPr bwMode="auto">
              <a:xfrm>
                <a:off x="4649" y="10342"/>
                <a:ext cx="1180" cy="726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Freeform 48"/>
              <p:cNvSpPr>
                <a:spLocks noChangeAspect="1"/>
              </p:cNvSpPr>
              <p:nvPr/>
            </p:nvSpPr>
            <p:spPr bwMode="auto">
              <a:xfrm rot="277679">
                <a:off x="4491" y="970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Freeform 49"/>
              <p:cNvSpPr>
                <a:spLocks noChangeAspect="1"/>
              </p:cNvSpPr>
              <p:nvPr/>
            </p:nvSpPr>
            <p:spPr bwMode="auto">
              <a:xfrm rot="21208956" flipH="1">
                <a:off x="5308" y="1029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" name="Group 46"/>
            <p:cNvGrpSpPr>
              <a:grpSpLocks noChangeAspect="1"/>
            </p:cNvGrpSpPr>
            <p:nvPr/>
          </p:nvGrpSpPr>
          <p:grpSpPr bwMode="auto">
            <a:xfrm rot="13060745">
              <a:off x="5829387" y="2733657"/>
              <a:ext cx="582236" cy="778681"/>
              <a:chOff x="4491" y="9707"/>
              <a:chExt cx="1429" cy="1906"/>
            </a:xfrm>
          </p:grpSpPr>
          <p:sp>
            <p:nvSpPr>
              <p:cNvPr id="39" name="Oval 47"/>
              <p:cNvSpPr>
                <a:spLocks noChangeAspect="1" noChangeArrowheads="1"/>
              </p:cNvSpPr>
              <p:nvPr/>
            </p:nvSpPr>
            <p:spPr bwMode="auto">
              <a:xfrm>
                <a:off x="4649" y="10342"/>
                <a:ext cx="1180" cy="726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Freeform 48"/>
              <p:cNvSpPr>
                <a:spLocks noChangeAspect="1"/>
              </p:cNvSpPr>
              <p:nvPr/>
            </p:nvSpPr>
            <p:spPr bwMode="auto">
              <a:xfrm rot="277679">
                <a:off x="4491" y="970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Freeform 49"/>
              <p:cNvSpPr>
                <a:spLocks noChangeAspect="1"/>
              </p:cNvSpPr>
              <p:nvPr/>
            </p:nvSpPr>
            <p:spPr bwMode="auto">
              <a:xfrm rot="21208956" flipH="1">
                <a:off x="5308" y="1029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" name="Group 46"/>
            <p:cNvGrpSpPr>
              <a:grpSpLocks noChangeAspect="1"/>
            </p:cNvGrpSpPr>
            <p:nvPr/>
          </p:nvGrpSpPr>
          <p:grpSpPr bwMode="auto">
            <a:xfrm rot="10912490">
              <a:off x="3153662" y="3219225"/>
              <a:ext cx="390525" cy="522287"/>
              <a:chOff x="4491" y="9707"/>
              <a:chExt cx="1429" cy="1906"/>
            </a:xfrm>
          </p:grpSpPr>
          <p:sp>
            <p:nvSpPr>
              <p:cNvPr id="43" name="Oval 47"/>
              <p:cNvSpPr>
                <a:spLocks noChangeAspect="1" noChangeArrowheads="1"/>
              </p:cNvSpPr>
              <p:nvPr/>
            </p:nvSpPr>
            <p:spPr bwMode="auto">
              <a:xfrm>
                <a:off x="4649" y="10342"/>
                <a:ext cx="1180" cy="726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Freeform 48"/>
              <p:cNvSpPr>
                <a:spLocks noChangeAspect="1"/>
              </p:cNvSpPr>
              <p:nvPr/>
            </p:nvSpPr>
            <p:spPr bwMode="auto">
              <a:xfrm rot="277679">
                <a:off x="4491" y="970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Freeform 49"/>
              <p:cNvSpPr>
                <a:spLocks noChangeAspect="1"/>
              </p:cNvSpPr>
              <p:nvPr/>
            </p:nvSpPr>
            <p:spPr bwMode="auto">
              <a:xfrm rot="21208956" flipH="1">
                <a:off x="5308" y="1029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597705" y="4316903"/>
            <a:ext cx="79272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Especially, systems with a high hydrogen column density are referred to as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damped Lyman </a:t>
            </a:r>
            <a:r>
              <a:rPr lang="en-US" altLang="ja-JP" sz="2400" b="1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a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systems (DLAs) 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which are believed to be </a:t>
            </a: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ancestors of giant galaxies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today.</a:t>
            </a:r>
            <a:endParaRPr lang="en-US" altLang="ja-JP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53407" y="291091"/>
            <a:ext cx="8339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1.1</a:t>
            </a:r>
            <a:r>
              <a:rPr lang="ja-JP" alt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Background</a:t>
            </a:r>
            <a:endParaRPr lang="ja-JP" alt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グループ化 47"/>
          <p:cNvGrpSpPr/>
          <p:nvPr/>
        </p:nvGrpSpPr>
        <p:grpSpPr>
          <a:xfrm>
            <a:off x="323528" y="1052736"/>
            <a:ext cx="8568952" cy="1215681"/>
            <a:chOff x="323528" y="2698791"/>
            <a:chExt cx="8568952" cy="1215681"/>
          </a:xfrm>
        </p:grpSpPr>
        <p:sp>
          <p:nvSpPr>
            <p:cNvPr id="5" name="星 32 4"/>
            <p:cNvSpPr>
              <a:spLocks noChangeAspect="1"/>
            </p:cNvSpPr>
            <p:nvPr/>
          </p:nvSpPr>
          <p:spPr>
            <a:xfrm>
              <a:off x="647262" y="2816630"/>
              <a:ext cx="640080" cy="640080"/>
            </a:xfrm>
            <a:prstGeom prst="star32">
              <a:avLst/>
            </a:prstGeom>
            <a:solidFill>
              <a:srgbClr val="FF0000">
                <a:alpha val="4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 descr="subar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40352" y="2746252"/>
              <a:ext cx="862584" cy="789432"/>
            </a:xfrm>
            <a:prstGeom prst="rect">
              <a:avLst/>
            </a:prstGeom>
          </p:spPr>
        </p:pic>
        <p:cxnSp>
          <p:nvCxnSpPr>
            <p:cNvPr id="8" name="直線矢印コネクタ 7"/>
            <p:cNvCxnSpPr>
              <a:stCxn id="5" idx="3"/>
              <a:endCxn id="6" idx="1"/>
            </p:cNvCxnSpPr>
            <p:nvPr/>
          </p:nvCxnSpPr>
          <p:spPr>
            <a:xfrm>
              <a:off x="1287342" y="3136670"/>
              <a:ext cx="6453010" cy="4298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 Box 32"/>
            <p:cNvSpPr txBox="1">
              <a:spLocks noChangeArrowheads="1"/>
            </p:cNvSpPr>
            <p:nvPr/>
          </p:nvSpPr>
          <p:spPr bwMode="auto">
            <a:xfrm>
              <a:off x="323528" y="3452807"/>
              <a:ext cx="129614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Quasar</a:t>
              </a:r>
              <a:endParaRPr lang="en-US" altLang="ja-JP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 Box 32"/>
            <p:cNvSpPr txBox="1">
              <a:spLocks noChangeArrowheads="1"/>
            </p:cNvSpPr>
            <p:nvPr/>
          </p:nvSpPr>
          <p:spPr bwMode="auto">
            <a:xfrm>
              <a:off x="7446854" y="3443681"/>
              <a:ext cx="144562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Observer</a:t>
              </a:r>
              <a:endParaRPr lang="en-US" altLang="ja-JP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41"/>
            <p:cNvGrpSpPr>
              <a:grpSpLocks/>
            </p:cNvGrpSpPr>
            <p:nvPr/>
          </p:nvGrpSpPr>
          <p:grpSpPr bwMode="auto">
            <a:xfrm rot="1912785">
              <a:off x="1874609" y="2698791"/>
              <a:ext cx="385763" cy="530225"/>
              <a:chOff x="1437" y="1764"/>
              <a:chExt cx="243" cy="334"/>
            </a:xfrm>
          </p:grpSpPr>
          <p:sp>
            <p:nvSpPr>
              <p:cNvPr id="33" name="Oval 42"/>
              <p:cNvSpPr>
                <a:spLocks noChangeAspect="1" noChangeArrowheads="1"/>
              </p:cNvSpPr>
              <p:nvPr/>
            </p:nvSpPr>
            <p:spPr bwMode="auto">
              <a:xfrm rot="-10687510">
                <a:off x="1458" y="1860"/>
                <a:ext cx="203" cy="125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1" name="Group 43"/>
              <p:cNvGrpSpPr>
                <a:grpSpLocks/>
              </p:cNvGrpSpPr>
              <p:nvPr/>
            </p:nvGrpSpPr>
            <p:grpSpPr bwMode="auto">
              <a:xfrm>
                <a:off x="1437" y="1764"/>
                <a:ext cx="243" cy="334"/>
                <a:chOff x="1443" y="1764"/>
                <a:chExt cx="243" cy="334"/>
              </a:xfrm>
            </p:grpSpPr>
            <p:sp>
              <p:nvSpPr>
                <p:cNvPr id="35" name="Freeform 44"/>
                <p:cNvSpPr>
                  <a:spLocks noChangeAspect="1"/>
                </p:cNvSpPr>
                <p:nvPr/>
              </p:nvSpPr>
              <p:spPr bwMode="auto">
                <a:xfrm rot="-10409832">
                  <a:off x="1581" y="1871"/>
                  <a:ext cx="105" cy="227"/>
                </a:xfrm>
                <a:custGeom>
                  <a:avLst/>
                  <a:gdLst>
                    <a:gd name="T0" fmla="*/ 105 w 612"/>
                    <a:gd name="T1" fmla="*/ 0 h 1316"/>
                    <a:gd name="T2" fmla="*/ 12 w 612"/>
                    <a:gd name="T3" fmla="*/ 55 h 1316"/>
                    <a:gd name="T4" fmla="*/ 35 w 612"/>
                    <a:gd name="T5" fmla="*/ 188 h 1316"/>
                    <a:gd name="T6" fmla="*/ 97 w 612"/>
                    <a:gd name="T7" fmla="*/ 227 h 13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12"/>
                    <a:gd name="T13" fmla="*/ 0 h 1316"/>
                    <a:gd name="T14" fmla="*/ 612 w 612"/>
                    <a:gd name="T15" fmla="*/ 1316 h 13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12" h="1316">
                      <a:moveTo>
                        <a:pt x="612" y="0"/>
                      </a:moveTo>
                      <a:cubicBezTo>
                        <a:pt x="374" y="68"/>
                        <a:pt x="136" y="137"/>
                        <a:pt x="68" y="318"/>
                      </a:cubicBezTo>
                      <a:cubicBezTo>
                        <a:pt x="0" y="499"/>
                        <a:pt x="121" y="923"/>
                        <a:pt x="204" y="1089"/>
                      </a:cubicBezTo>
                      <a:cubicBezTo>
                        <a:pt x="287" y="1255"/>
                        <a:pt x="427" y="1285"/>
                        <a:pt x="567" y="1316"/>
                      </a:cubicBezTo>
                    </a:path>
                  </a:pathLst>
                </a:cu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Freeform 45"/>
                <p:cNvSpPr>
                  <a:spLocks noChangeAspect="1"/>
                </p:cNvSpPr>
                <p:nvPr/>
              </p:nvSpPr>
              <p:spPr bwMode="auto">
                <a:xfrm rot="10521446" flipH="1">
                  <a:off x="1443" y="1764"/>
                  <a:ext cx="105" cy="227"/>
                </a:xfrm>
                <a:custGeom>
                  <a:avLst/>
                  <a:gdLst>
                    <a:gd name="T0" fmla="*/ 105 w 612"/>
                    <a:gd name="T1" fmla="*/ 0 h 1316"/>
                    <a:gd name="T2" fmla="*/ 12 w 612"/>
                    <a:gd name="T3" fmla="*/ 55 h 1316"/>
                    <a:gd name="T4" fmla="*/ 35 w 612"/>
                    <a:gd name="T5" fmla="*/ 188 h 1316"/>
                    <a:gd name="T6" fmla="*/ 97 w 612"/>
                    <a:gd name="T7" fmla="*/ 227 h 13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12"/>
                    <a:gd name="T13" fmla="*/ 0 h 1316"/>
                    <a:gd name="T14" fmla="*/ 612 w 612"/>
                    <a:gd name="T15" fmla="*/ 1316 h 13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12" h="1316">
                      <a:moveTo>
                        <a:pt x="612" y="0"/>
                      </a:moveTo>
                      <a:cubicBezTo>
                        <a:pt x="374" y="68"/>
                        <a:pt x="136" y="137"/>
                        <a:pt x="68" y="318"/>
                      </a:cubicBezTo>
                      <a:cubicBezTo>
                        <a:pt x="0" y="499"/>
                        <a:pt x="121" y="923"/>
                        <a:pt x="204" y="1089"/>
                      </a:cubicBezTo>
                      <a:cubicBezTo>
                        <a:pt x="287" y="1255"/>
                        <a:pt x="427" y="1285"/>
                        <a:pt x="567" y="1316"/>
                      </a:cubicBezTo>
                    </a:path>
                  </a:pathLst>
                </a:cu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2" name="Group 46"/>
            <p:cNvGrpSpPr>
              <a:grpSpLocks noChangeAspect="1"/>
            </p:cNvGrpSpPr>
            <p:nvPr/>
          </p:nvGrpSpPr>
          <p:grpSpPr bwMode="auto">
            <a:xfrm rot="8404388">
              <a:off x="4275417" y="2845368"/>
              <a:ext cx="390525" cy="522287"/>
              <a:chOff x="4491" y="9707"/>
              <a:chExt cx="1429" cy="1906"/>
            </a:xfrm>
          </p:grpSpPr>
          <p:sp>
            <p:nvSpPr>
              <p:cNvPr id="30" name="Oval 47"/>
              <p:cNvSpPr>
                <a:spLocks noChangeAspect="1" noChangeArrowheads="1"/>
              </p:cNvSpPr>
              <p:nvPr/>
            </p:nvSpPr>
            <p:spPr bwMode="auto">
              <a:xfrm>
                <a:off x="4649" y="10342"/>
                <a:ext cx="1180" cy="726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Freeform 48"/>
              <p:cNvSpPr>
                <a:spLocks noChangeAspect="1"/>
              </p:cNvSpPr>
              <p:nvPr/>
            </p:nvSpPr>
            <p:spPr bwMode="auto">
              <a:xfrm rot="277679">
                <a:off x="4491" y="970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Freeform 49"/>
              <p:cNvSpPr>
                <a:spLocks noChangeAspect="1"/>
              </p:cNvSpPr>
              <p:nvPr/>
            </p:nvSpPr>
            <p:spPr bwMode="auto">
              <a:xfrm rot="21208956" flipH="1">
                <a:off x="5308" y="1029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" name="Group 46"/>
            <p:cNvGrpSpPr>
              <a:grpSpLocks noChangeAspect="1"/>
            </p:cNvGrpSpPr>
            <p:nvPr/>
          </p:nvGrpSpPr>
          <p:grpSpPr bwMode="auto">
            <a:xfrm rot="13060745">
              <a:off x="5829387" y="2733657"/>
              <a:ext cx="582236" cy="778681"/>
              <a:chOff x="4491" y="9707"/>
              <a:chExt cx="1429" cy="1906"/>
            </a:xfrm>
          </p:grpSpPr>
          <p:sp>
            <p:nvSpPr>
              <p:cNvPr id="39" name="Oval 47"/>
              <p:cNvSpPr>
                <a:spLocks noChangeAspect="1" noChangeArrowheads="1"/>
              </p:cNvSpPr>
              <p:nvPr/>
            </p:nvSpPr>
            <p:spPr bwMode="auto">
              <a:xfrm>
                <a:off x="4649" y="10342"/>
                <a:ext cx="1180" cy="726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Freeform 48"/>
              <p:cNvSpPr>
                <a:spLocks noChangeAspect="1"/>
              </p:cNvSpPr>
              <p:nvPr/>
            </p:nvSpPr>
            <p:spPr bwMode="auto">
              <a:xfrm rot="277679">
                <a:off x="4491" y="970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Freeform 49"/>
              <p:cNvSpPr>
                <a:spLocks noChangeAspect="1"/>
              </p:cNvSpPr>
              <p:nvPr/>
            </p:nvSpPr>
            <p:spPr bwMode="auto">
              <a:xfrm rot="21208956" flipH="1">
                <a:off x="5308" y="1029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" name="Group 46"/>
            <p:cNvGrpSpPr>
              <a:grpSpLocks noChangeAspect="1"/>
            </p:cNvGrpSpPr>
            <p:nvPr/>
          </p:nvGrpSpPr>
          <p:grpSpPr bwMode="auto">
            <a:xfrm rot="10912490">
              <a:off x="3153662" y="3219225"/>
              <a:ext cx="390525" cy="522287"/>
              <a:chOff x="4491" y="9707"/>
              <a:chExt cx="1429" cy="1906"/>
            </a:xfrm>
          </p:grpSpPr>
          <p:sp>
            <p:nvSpPr>
              <p:cNvPr id="43" name="Oval 47"/>
              <p:cNvSpPr>
                <a:spLocks noChangeAspect="1" noChangeArrowheads="1"/>
              </p:cNvSpPr>
              <p:nvPr/>
            </p:nvSpPr>
            <p:spPr bwMode="auto">
              <a:xfrm>
                <a:off x="4649" y="10342"/>
                <a:ext cx="1180" cy="726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Freeform 48"/>
              <p:cNvSpPr>
                <a:spLocks noChangeAspect="1"/>
              </p:cNvSpPr>
              <p:nvPr/>
            </p:nvSpPr>
            <p:spPr bwMode="auto">
              <a:xfrm rot="277679">
                <a:off x="4491" y="970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Freeform 49"/>
              <p:cNvSpPr>
                <a:spLocks noChangeAspect="1"/>
              </p:cNvSpPr>
              <p:nvPr/>
            </p:nvSpPr>
            <p:spPr bwMode="auto">
              <a:xfrm rot="21208956" flipH="1">
                <a:off x="5308" y="1029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446240" y="2444695"/>
            <a:ext cx="823021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These systems are found to be indeed gas-rich and metal-poor systems (e.g., </a:t>
            </a:r>
            <a:r>
              <a:rPr lang="en-US" altLang="ja-JP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Ledoux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et al. 2003).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Also they are a unique tool to explore the power spectrum of </a:t>
            </a: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cosmological density fluctuation at small scales.</a:t>
            </a:r>
            <a:endParaRPr lang="en-US" altLang="ja-JP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下矢印 28"/>
          <p:cNvSpPr/>
          <p:nvPr/>
        </p:nvSpPr>
        <p:spPr>
          <a:xfrm rot="16200000">
            <a:off x="680444" y="5088309"/>
            <a:ext cx="484632" cy="622399"/>
          </a:xfrm>
          <a:prstGeom prst="downArrow">
            <a:avLst>
              <a:gd name="adj1" fmla="val 50000"/>
              <a:gd name="adj2" fmla="val 67153"/>
            </a:avLst>
          </a:prstGeom>
          <a:solidFill>
            <a:srgbClr val="FF0000">
              <a:alpha val="40000"/>
            </a:srgbClr>
          </a:solidFill>
          <a:ln w="254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1331640" y="4807104"/>
            <a:ext cx="74888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They are, for example, used for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precision cosmology, 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like examination of the cosmological primordial power spectrum or neutrino mass (e.g., Ichiki et al. 2009).</a:t>
            </a:r>
            <a:endParaRPr lang="en-US" altLang="ja-JP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53407" y="291091"/>
            <a:ext cx="8339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1.2</a:t>
            </a:r>
            <a:r>
              <a:rPr lang="ja-JP" alt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Problem</a:t>
            </a:r>
            <a:endParaRPr lang="ja-JP" alt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グループ化 47"/>
          <p:cNvGrpSpPr/>
          <p:nvPr/>
        </p:nvGrpSpPr>
        <p:grpSpPr>
          <a:xfrm>
            <a:off x="323528" y="1052736"/>
            <a:ext cx="8568952" cy="1215681"/>
            <a:chOff x="323528" y="2698791"/>
            <a:chExt cx="8568952" cy="1215681"/>
          </a:xfrm>
        </p:grpSpPr>
        <p:sp>
          <p:nvSpPr>
            <p:cNvPr id="5" name="星 32 4"/>
            <p:cNvSpPr>
              <a:spLocks noChangeAspect="1"/>
            </p:cNvSpPr>
            <p:nvPr/>
          </p:nvSpPr>
          <p:spPr>
            <a:xfrm>
              <a:off x="647262" y="2816630"/>
              <a:ext cx="640080" cy="640080"/>
            </a:xfrm>
            <a:prstGeom prst="star32">
              <a:avLst/>
            </a:prstGeom>
            <a:solidFill>
              <a:srgbClr val="FF0000">
                <a:alpha val="4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 descr="subar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40352" y="2746252"/>
              <a:ext cx="862584" cy="789432"/>
            </a:xfrm>
            <a:prstGeom prst="rect">
              <a:avLst/>
            </a:prstGeom>
          </p:spPr>
        </p:pic>
        <p:cxnSp>
          <p:nvCxnSpPr>
            <p:cNvPr id="8" name="直線矢印コネクタ 7"/>
            <p:cNvCxnSpPr>
              <a:stCxn id="5" idx="3"/>
              <a:endCxn id="6" idx="1"/>
            </p:cNvCxnSpPr>
            <p:nvPr/>
          </p:nvCxnSpPr>
          <p:spPr>
            <a:xfrm>
              <a:off x="1287342" y="3136670"/>
              <a:ext cx="6453010" cy="4298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 Box 32"/>
            <p:cNvSpPr txBox="1">
              <a:spLocks noChangeArrowheads="1"/>
            </p:cNvSpPr>
            <p:nvPr/>
          </p:nvSpPr>
          <p:spPr bwMode="auto">
            <a:xfrm>
              <a:off x="323528" y="3452807"/>
              <a:ext cx="129614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Quasar</a:t>
              </a:r>
              <a:endParaRPr lang="en-US" altLang="ja-JP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 Box 32"/>
            <p:cNvSpPr txBox="1">
              <a:spLocks noChangeArrowheads="1"/>
            </p:cNvSpPr>
            <p:nvPr/>
          </p:nvSpPr>
          <p:spPr bwMode="auto">
            <a:xfrm>
              <a:off x="7446854" y="3443681"/>
              <a:ext cx="144562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Observer</a:t>
              </a:r>
              <a:endParaRPr lang="en-US" altLang="ja-JP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41"/>
            <p:cNvGrpSpPr>
              <a:grpSpLocks/>
            </p:cNvGrpSpPr>
            <p:nvPr/>
          </p:nvGrpSpPr>
          <p:grpSpPr bwMode="auto">
            <a:xfrm rot="1912785">
              <a:off x="1874609" y="2698791"/>
              <a:ext cx="385763" cy="530225"/>
              <a:chOff x="1437" y="1764"/>
              <a:chExt cx="243" cy="334"/>
            </a:xfrm>
          </p:grpSpPr>
          <p:sp>
            <p:nvSpPr>
              <p:cNvPr id="33" name="Oval 42"/>
              <p:cNvSpPr>
                <a:spLocks noChangeAspect="1" noChangeArrowheads="1"/>
              </p:cNvSpPr>
              <p:nvPr/>
            </p:nvSpPr>
            <p:spPr bwMode="auto">
              <a:xfrm rot="-10687510">
                <a:off x="1458" y="1860"/>
                <a:ext cx="203" cy="125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7" name="Group 43"/>
              <p:cNvGrpSpPr>
                <a:grpSpLocks/>
              </p:cNvGrpSpPr>
              <p:nvPr/>
            </p:nvGrpSpPr>
            <p:grpSpPr bwMode="auto">
              <a:xfrm>
                <a:off x="1437" y="1764"/>
                <a:ext cx="243" cy="334"/>
                <a:chOff x="1443" y="1764"/>
                <a:chExt cx="243" cy="334"/>
              </a:xfrm>
            </p:grpSpPr>
            <p:sp>
              <p:nvSpPr>
                <p:cNvPr id="35" name="Freeform 44"/>
                <p:cNvSpPr>
                  <a:spLocks noChangeAspect="1"/>
                </p:cNvSpPr>
                <p:nvPr/>
              </p:nvSpPr>
              <p:spPr bwMode="auto">
                <a:xfrm rot="-10409832">
                  <a:off x="1581" y="1871"/>
                  <a:ext cx="105" cy="227"/>
                </a:xfrm>
                <a:custGeom>
                  <a:avLst/>
                  <a:gdLst>
                    <a:gd name="T0" fmla="*/ 105 w 612"/>
                    <a:gd name="T1" fmla="*/ 0 h 1316"/>
                    <a:gd name="T2" fmla="*/ 12 w 612"/>
                    <a:gd name="T3" fmla="*/ 55 h 1316"/>
                    <a:gd name="T4" fmla="*/ 35 w 612"/>
                    <a:gd name="T5" fmla="*/ 188 h 1316"/>
                    <a:gd name="T6" fmla="*/ 97 w 612"/>
                    <a:gd name="T7" fmla="*/ 227 h 13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12"/>
                    <a:gd name="T13" fmla="*/ 0 h 1316"/>
                    <a:gd name="T14" fmla="*/ 612 w 612"/>
                    <a:gd name="T15" fmla="*/ 1316 h 13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12" h="1316">
                      <a:moveTo>
                        <a:pt x="612" y="0"/>
                      </a:moveTo>
                      <a:cubicBezTo>
                        <a:pt x="374" y="68"/>
                        <a:pt x="136" y="137"/>
                        <a:pt x="68" y="318"/>
                      </a:cubicBezTo>
                      <a:cubicBezTo>
                        <a:pt x="0" y="499"/>
                        <a:pt x="121" y="923"/>
                        <a:pt x="204" y="1089"/>
                      </a:cubicBezTo>
                      <a:cubicBezTo>
                        <a:pt x="287" y="1255"/>
                        <a:pt x="427" y="1285"/>
                        <a:pt x="567" y="1316"/>
                      </a:cubicBezTo>
                    </a:path>
                  </a:pathLst>
                </a:cu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Freeform 45"/>
                <p:cNvSpPr>
                  <a:spLocks noChangeAspect="1"/>
                </p:cNvSpPr>
                <p:nvPr/>
              </p:nvSpPr>
              <p:spPr bwMode="auto">
                <a:xfrm rot="10521446" flipH="1">
                  <a:off x="1443" y="1764"/>
                  <a:ext cx="105" cy="227"/>
                </a:xfrm>
                <a:custGeom>
                  <a:avLst/>
                  <a:gdLst>
                    <a:gd name="T0" fmla="*/ 105 w 612"/>
                    <a:gd name="T1" fmla="*/ 0 h 1316"/>
                    <a:gd name="T2" fmla="*/ 12 w 612"/>
                    <a:gd name="T3" fmla="*/ 55 h 1316"/>
                    <a:gd name="T4" fmla="*/ 35 w 612"/>
                    <a:gd name="T5" fmla="*/ 188 h 1316"/>
                    <a:gd name="T6" fmla="*/ 97 w 612"/>
                    <a:gd name="T7" fmla="*/ 227 h 13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12"/>
                    <a:gd name="T13" fmla="*/ 0 h 1316"/>
                    <a:gd name="T14" fmla="*/ 612 w 612"/>
                    <a:gd name="T15" fmla="*/ 1316 h 13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12" h="1316">
                      <a:moveTo>
                        <a:pt x="612" y="0"/>
                      </a:moveTo>
                      <a:cubicBezTo>
                        <a:pt x="374" y="68"/>
                        <a:pt x="136" y="137"/>
                        <a:pt x="68" y="318"/>
                      </a:cubicBezTo>
                      <a:cubicBezTo>
                        <a:pt x="0" y="499"/>
                        <a:pt x="121" y="923"/>
                        <a:pt x="204" y="1089"/>
                      </a:cubicBezTo>
                      <a:cubicBezTo>
                        <a:pt x="287" y="1255"/>
                        <a:pt x="427" y="1285"/>
                        <a:pt x="567" y="1316"/>
                      </a:cubicBezTo>
                    </a:path>
                  </a:pathLst>
                </a:cu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1" name="Group 46"/>
            <p:cNvGrpSpPr>
              <a:grpSpLocks noChangeAspect="1"/>
            </p:cNvGrpSpPr>
            <p:nvPr/>
          </p:nvGrpSpPr>
          <p:grpSpPr bwMode="auto">
            <a:xfrm rot="8404388">
              <a:off x="4275417" y="2845368"/>
              <a:ext cx="390525" cy="522287"/>
              <a:chOff x="4491" y="9707"/>
              <a:chExt cx="1429" cy="1906"/>
            </a:xfrm>
          </p:grpSpPr>
          <p:sp>
            <p:nvSpPr>
              <p:cNvPr id="30" name="Oval 47"/>
              <p:cNvSpPr>
                <a:spLocks noChangeAspect="1" noChangeArrowheads="1"/>
              </p:cNvSpPr>
              <p:nvPr/>
            </p:nvSpPr>
            <p:spPr bwMode="auto">
              <a:xfrm>
                <a:off x="4649" y="10342"/>
                <a:ext cx="1180" cy="726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Freeform 48"/>
              <p:cNvSpPr>
                <a:spLocks noChangeAspect="1"/>
              </p:cNvSpPr>
              <p:nvPr/>
            </p:nvSpPr>
            <p:spPr bwMode="auto">
              <a:xfrm rot="277679">
                <a:off x="4491" y="970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Freeform 49"/>
              <p:cNvSpPr>
                <a:spLocks noChangeAspect="1"/>
              </p:cNvSpPr>
              <p:nvPr/>
            </p:nvSpPr>
            <p:spPr bwMode="auto">
              <a:xfrm rot="21208956" flipH="1">
                <a:off x="5308" y="1029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2" name="Group 46"/>
            <p:cNvGrpSpPr>
              <a:grpSpLocks noChangeAspect="1"/>
            </p:cNvGrpSpPr>
            <p:nvPr/>
          </p:nvGrpSpPr>
          <p:grpSpPr bwMode="auto">
            <a:xfrm rot="13060745">
              <a:off x="5829387" y="2733657"/>
              <a:ext cx="582236" cy="778681"/>
              <a:chOff x="4491" y="9707"/>
              <a:chExt cx="1429" cy="1906"/>
            </a:xfrm>
          </p:grpSpPr>
          <p:sp>
            <p:nvSpPr>
              <p:cNvPr id="39" name="Oval 47"/>
              <p:cNvSpPr>
                <a:spLocks noChangeAspect="1" noChangeArrowheads="1"/>
              </p:cNvSpPr>
              <p:nvPr/>
            </p:nvSpPr>
            <p:spPr bwMode="auto">
              <a:xfrm>
                <a:off x="4649" y="10342"/>
                <a:ext cx="1180" cy="726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Freeform 48"/>
              <p:cNvSpPr>
                <a:spLocks noChangeAspect="1"/>
              </p:cNvSpPr>
              <p:nvPr/>
            </p:nvSpPr>
            <p:spPr bwMode="auto">
              <a:xfrm rot="277679">
                <a:off x="4491" y="970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Freeform 49"/>
              <p:cNvSpPr>
                <a:spLocks noChangeAspect="1"/>
              </p:cNvSpPr>
              <p:nvPr/>
            </p:nvSpPr>
            <p:spPr bwMode="auto">
              <a:xfrm rot="21208956" flipH="1">
                <a:off x="5308" y="1029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" name="Group 46"/>
            <p:cNvGrpSpPr>
              <a:grpSpLocks noChangeAspect="1"/>
            </p:cNvGrpSpPr>
            <p:nvPr/>
          </p:nvGrpSpPr>
          <p:grpSpPr bwMode="auto">
            <a:xfrm rot="10912490">
              <a:off x="3153662" y="3219225"/>
              <a:ext cx="390525" cy="522287"/>
              <a:chOff x="4491" y="9707"/>
              <a:chExt cx="1429" cy="1906"/>
            </a:xfrm>
          </p:grpSpPr>
          <p:sp>
            <p:nvSpPr>
              <p:cNvPr id="43" name="Oval 47"/>
              <p:cNvSpPr>
                <a:spLocks noChangeAspect="1" noChangeArrowheads="1"/>
              </p:cNvSpPr>
              <p:nvPr/>
            </p:nvSpPr>
            <p:spPr bwMode="auto">
              <a:xfrm>
                <a:off x="4649" y="10342"/>
                <a:ext cx="1180" cy="726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Freeform 48"/>
              <p:cNvSpPr>
                <a:spLocks noChangeAspect="1"/>
              </p:cNvSpPr>
              <p:nvPr/>
            </p:nvSpPr>
            <p:spPr bwMode="auto">
              <a:xfrm rot="277679">
                <a:off x="4491" y="970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Freeform 49"/>
              <p:cNvSpPr>
                <a:spLocks noChangeAspect="1"/>
              </p:cNvSpPr>
              <p:nvPr/>
            </p:nvSpPr>
            <p:spPr bwMode="auto">
              <a:xfrm rot="21208956" flipH="1">
                <a:off x="5308" y="1029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446240" y="2444695"/>
            <a:ext cx="82302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However, there is a fundamental problem in the optical/UV-based method. </a:t>
            </a:r>
            <a:endParaRPr lang="en-US" altLang="ja-JP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53407" y="291091"/>
            <a:ext cx="8339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1.2</a:t>
            </a:r>
            <a:r>
              <a:rPr lang="ja-JP" alt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Problem</a:t>
            </a:r>
            <a:endParaRPr lang="ja-JP" alt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グループ化 47"/>
          <p:cNvGrpSpPr/>
          <p:nvPr/>
        </p:nvGrpSpPr>
        <p:grpSpPr>
          <a:xfrm>
            <a:off x="323528" y="1052736"/>
            <a:ext cx="8568952" cy="1215681"/>
            <a:chOff x="323528" y="2698791"/>
            <a:chExt cx="8568952" cy="1215681"/>
          </a:xfrm>
        </p:grpSpPr>
        <p:sp>
          <p:nvSpPr>
            <p:cNvPr id="5" name="星 32 4"/>
            <p:cNvSpPr>
              <a:spLocks noChangeAspect="1"/>
            </p:cNvSpPr>
            <p:nvPr/>
          </p:nvSpPr>
          <p:spPr>
            <a:xfrm>
              <a:off x="647262" y="2816630"/>
              <a:ext cx="640080" cy="640080"/>
            </a:xfrm>
            <a:prstGeom prst="star32">
              <a:avLst/>
            </a:prstGeom>
            <a:solidFill>
              <a:srgbClr val="FF0000">
                <a:alpha val="4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 descr="subar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40352" y="2746252"/>
              <a:ext cx="862584" cy="789432"/>
            </a:xfrm>
            <a:prstGeom prst="rect">
              <a:avLst/>
            </a:prstGeom>
          </p:spPr>
        </p:pic>
        <p:cxnSp>
          <p:nvCxnSpPr>
            <p:cNvPr id="8" name="直線矢印コネクタ 7"/>
            <p:cNvCxnSpPr>
              <a:stCxn id="5" idx="3"/>
              <a:endCxn id="6" idx="1"/>
            </p:cNvCxnSpPr>
            <p:nvPr/>
          </p:nvCxnSpPr>
          <p:spPr>
            <a:xfrm>
              <a:off x="1287342" y="3136670"/>
              <a:ext cx="6453010" cy="4298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 Box 32"/>
            <p:cNvSpPr txBox="1">
              <a:spLocks noChangeArrowheads="1"/>
            </p:cNvSpPr>
            <p:nvPr/>
          </p:nvSpPr>
          <p:spPr bwMode="auto">
            <a:xfrm>
              <a:off x="323528" y="3452807"/>
              <a:ext cx="129614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Quasar</a:t>
              </a:r>
              <a:endParaRPr lang="en-US" altLang="ja-JP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 Box 32"/>
            <p:cNvSpPr txBox="1">
              <a:spLocks noChangeArrowheads="1"/>
            </p:cNvSpPr>
            <p:nvPr/>
          </p:nvSpPr>
          <p:spPr bwMode="auto">
            <a:xfrm>
              <a:off x="7446854" y="3443681"/>
              <a:ext cx="144562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Observer</a:t>
              </a:r>
              <a:endParaRPr lang="en-US" altLang="ja-JP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41"/>
            <p:cNvGrpSpPr>
              <a:grpSpLocks/>
            </p:cNvGrpSpPr>
            <p:nvPr/>
          </p:nvGrpSpPr>
          <p:grpSpPr bwMode="auto">
            <a:xfrm rot="1912785">
              <a:off x="1874609" y="2698791"/>
              <a:ext cx="385763" cy="530225"/>
              <a:chOff x="1437" y="1764"/>
              <a:chExt cx="243" cy="334"/>
            </a:xfrm>
          </p:grpSpPr>
          <p:sp>
            <p:nvSpPr>
              <p:cNvPr id="33" name="Oval 42"/>
              <p:cNvSpPr>
                <a:spLocks noChangeAspect="1" noChangeArrowheads="1"/>
              </p:cNvSpPr>
              <p:nvPr/>
            </p:nvSpPr>
            <p:spPr bwMode="auto">
              <a:xfrm rot="-10687510">
                <a:off x="1458" y="1860"/>
                <a:ext cx="203" cy="125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7" name="Group 43"/>
              <p:cNvGrpSpPr>
                <a:grpSpLocks/>
              </p:cNvGrpSpPr>
              <p:nvPr/>
            </p:nvGrpSpPr>
            <p:grpSpPr bwMode="auto">
              <a:xfrm>
                <a:off x="1437" y="1764"/>
                <a:ext cx="243" cy="334"/>
                <a:chOff x="1443" y="1764"/>
                <a:chExt cx="243" cy="334"/>
              </a:xfrm>
            </p:grpSpPr>
            <p:sp>
              <p:nvSpPr>
                <p:cNvPr id="35" name="Freeform 44"/>
                <p:cNvSpPr>
                  <a:spLocks noChangeAspect="1"/>
                </p:cNvSpPr>
                <p:nvPr/>
              </p:nvSpPr>
              <p:spPr bwMode="auto">
                <a:xfrm rot="-10409832">
                  <a:off x="1581" y="1871"/>
                  <a:ext cx="105" cy="227"/>
                </a:xfrm>
                <a:custGeom>
                  <a:avLst/>
                  <a:gdLst>
                    <a:gd name="T0" fmla="*/ 105 w 612"/>
                    <a:gd name="T1" fmla="*/ 0 h 1316"/>
                    <a:gd name="T2" fmla="*/ 12 w 612"/>
                    <a:gd name="T3" fmla="*/ 55 h 1316"/>
                    <a:gd name="T4" fmla="*/ 35 w 612"/>
                    <a:gd name="T5" fmla="*/ 188 h 1316"/>
                    <a:gd name="T6" fmla="*/ 97 w 612"/>
                    <a:gd name="T7" fmla="*/ 227 h 13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12"/>
                    <a:gd name="T13" fmla="*/ 0 h 1316"/>
                    <a:gd name="T14" fmla="*/ 612 w 612"/>
                    <a:gd name="T15" fmla="*/ 1316 h 13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12" h="1316">
                      <a:moveTo>
                        <a:pt x="612" y="0"/>
                      </a:moveTo>
                      <a:cubicBezTo>
                        <a:pt x="374" y="68"/>
                        <a:pt x="136" y="137"/>
                        <a:pt x="68" y="318"/>
                      </a:cubicBezTo>
                      <a:cubicBezTo>
                        <a:pt x="0" y="499"/>
                        <a:pt x="121" y="923"/>
                        <a:pt x="204" y="1089"/>
                      </a:cubicBezTo>
                      <a:cubicBezTo>
                        <a:pt x="287" y="1255"/>
                        <a:pt x="427" y="1285"/>
                        <a:pt x="567" y="1316"/>
                      </a:cubicBezTo>
                    </a:path>
                  </a:pathLst>
                </a:cu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Freeform 45"/>
                <p:cNvSpPr>
                  <a:spLocks noChangeAspect="1"/>
                </p:cNvSpPr>
                <p:nvPr/>
              </p:nvSpPr>
              <p:spPr bwMode="auto">
                <a:xfrm rot="10521446" flipH="1">
                  <a:off x="1443" y="1764"/>
                  <a:ext cx="105" cy="227"/>
                </a:xfrm>
                <a:custGeom>
                  <a:avLst/>
                  <a:gdLst>
                    <a:gd name="T0" fmla="*/ 105 w 612"/>
                    <a:gd name="T1" fmla="*/ 0 h 1316"/>
                    <a:gd name="T2" fmla="*/ 12 w 612"/>
                    <a:gd name="T3" fmla="*/ 55 h 1316"/>
                    <a:gd name="T4" fmla="*/ 35 w 612"/>
                    <a:gd name="T5" fmla="*/ 188 h 1316"/>
                    <a:gd name="T6" fmla="*/ 97 w 612"/>
                    <a:gd name="T7" fmla="*/ 227 h 13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12"/>
                    <a:gd name="T13" fmla="*/ 0 h 1316"/>
                    <a:gd name="T14" fmla="*/ 612 w 612"/>
                    <a:gd name="T15" fmla="*/ 1316 h 13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12" h="1316">
                      <a:moveTo>
                        <a:pt x="612" y="0"/>
                      </a:moveTo>
                      <a:cubicBezTo>
                        <a:pt x="374" y="68"/>
                        <a:pt x="136" y="137"/>
                        <a:pt x="68" y="318"/>
                      </a:cubicBezTo>
                      <a:cubicBezTo>
                        <a:pt x="0" y="499"/>
                        <a:pt x="121" y="923"/>
                        <a:pt x="204" y="1089"/>
                      </a:cubicBezTo>
                      <a:cubicBezTo>
                        <a:pt x="287" y="1255"/>
                        <a:pt x="427" y="1285"/>
                        <a:pt x="567" y="1316"/>
                      </a:cubicBezTo>
                    </a:path>
                  </a:pathLst>
                </a:cu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1" name="Group 46"/>
            <p:cNvGrpSpPr>
              <a:grpSpLocks noChangeAspect="1"/>
            </p:cNvGrpSpPr>
            <p:nvPr/>
          </p:nvGrpSpPr>
          <p:grpSpPr bwMode="auto">
            <a:xfrm rot="8404388">
              <a:off x="4275417" y="2845368"/>
              <a:ext cx="390525" cy="522287"/>
              <a:chOff x="4491" y="9707"/>
              <a:chExt cx="1429" cy="1906"/>
            </a:xfrm>
          </p:grpSpPr>
          <p:sp>
            <p:nvSpPr>
              <p:cNvPr id="30" name="Oval 47"/>
              <p:cNvSpPr>
                <a:spLocks noChangeAspect="1" noChangeArrowheads="1"/>
              </p:cNvSpPr>
              <p:nvPr/>
            </p:nvSpPr>
            <p:spPr bwMode="auto">
              <a:xfrm>
                <a:off x="4649" y="10342"/>
                <a:ext cx="1180" cy="726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Freeform 48"/>
              <p:cNvSpPr>
                <a:spLocks noChangeAspect="1"/>
              </p:cNvSpPr>
              <p:nvPr/>
            </p:nvSpPr>
            <p:spPr bwMode="auto">
              <a:xfrm rot="277679">
                <a:off x="4491" y="970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Freeform 49"/>
              <p:cNvSpPr>
                <a:spLocks noChangeAspect="1"/>
              </p:cNvSpPr>
              <p:nvPr/>
            </p:nvSpPr>
            <p:spPr bwMode="auto">
              <a:xfrm rot="21208956" flipH="1">
                <a:off x="5308" y="1029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2" name="Group 46"/>
            <p:cNvGrpSpPr>
              <a:grpSpLocks noChangeAspect="1"/>
            </p:cNvGrpSpPr>
            <p:nvPr/>
          </p:nvGrpSpPr>
          <p:grpSpPr bwMode="auto">
            <a:xfrm rot="13060745">
              <a:off x="5829387" y="2733657"/>
              <a:ext cx="582236" cy="778681"/>
              <a:chOff x="4491" y="9707"/>
              <a:chExt cx="1429" cy="1906"/>
            </a:xfrm>
          </p:grpSpPr>
          <p:sp>
            <p:nvSpPr>
              <p:cNvPr id="39" name="Oval 47"/>
              <p:cNvSpPr>
                <a:spLocks noChangeAspect="1" noChangeArrowheads="1"/>
              </p:cNvSpPr>
              <p:nvPr/>
            </p:nvSpPr>
            <p:spPr bwMode="auto">
              <a:xfrm>
                <a:off x="4649" y="10342"/>
                <a:ext cx="1180" cy="726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Freeform 48"/>
              <p:cNvSpPr>
                <a:spLocks noChangeAspect="1"/>
              </p:cNvSpPr>
              <p:nvPr/>
            </p:nvSpPr>
            <p:spPr bwMode="auto">
              <a:xfrm rot="277679">
                <a:off x="4491" y="970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Freeform 49"/>
              <p:cNvSpPr>
                <a:spLocks noChangeAspect="1"/>
              </p:cNvSpPr>
              <p:nvPr/>
            </p:nvSpPr>
            <p:spPr bwMode="auto">
              <a:xfrm rot="21208956" flipH="1">
                <a:off x="5308" y="1029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" name="Group 46"/>
            <p:cNvGrpSpPr>
              <a:grpSpLocks noChangeAspect="1"/>
            </p:cNvGrpSpPr>
            <p:nvPr/>
          </p:nvGrpSpPr>
          <p:grpSpPr bwMode="auto">
            <a:xfrm rot="10912490">
              <a:off x="3153662" y="3219225"/>
              <a:ext cx="390525" cy="522287"/>
              <a:chOff x="4491" y="9707"/>
              <a:chExt cx="1429" cy="1906"/>
            </a:xfrm>
          </p:grpSpPr>
          <p:sp>
            <p:nvSpPr>
              <p:cNvPr id="43" name="Oval 47"/>
              <p:cNvSpPr>
                <a:spLocks noChangeAspect="1" noChangeArrowheads="1"/>
              </p:cNvSpPr>
              <p:nvPr/>
            </p:nvSpPr>
            <p:spPr bwMode="auto">
              <a:xfrm>
                <a:off x="4649" y="10342"/>
                <a:ext cx="1180" cy="726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Freeform 48"/>
              <p:cNvSpPr>
                <a:spLocks noChangeAspect="1"/>
              </p:cNvSpPr>
              <p:nvPr/>
            </p:nvSpPr>
            <p:spPr bwMode="auto">
              <a:xfrm rot="277679">
                <a:off x="4491" y="970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Freeform 49"/>
              <p:cNvSpPr>
                <a:spLocks noChangeAspect="1"/>
              </p:cNvSpPr>
              <p:nvPr/>
            </p:nvSpPr>
            <p:spPr bwMode="auto">
              <a:xfrm rot="21208956" flipH="1">
                <a:off x="5308" y="1029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446240" y="2444695"/>
            <a:ext cx="82302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However, there is a fundamental problem in the optical/UV-based method. </a:t>
            </a:r>
            <a:endParaRPr lang="en-US" altLang="ja-JP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539552" y="3587532"/>
            <a:ext cx="8064896" cy="193899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Though we search absorption line systems, if there is a very high column density system exists in front of a background quasar,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quasar itself is dropped from the original selection because of strong extinction (</a:t>
            </a:r>
            <a:r>
              <a:rPr lang="en-US" altLang="ja-JP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Vladilo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Péroux 2005).</a:t>
            </a:r>
            <a:endParaRPr lang="en-US" altLang="ja-JP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2411760" y="1124744"/>
            <a:ext cx="576064" cy="720080"/>
          </a:xfrm>
          <a:prstGeom prst="ellipse">
            <a:avLst/>
          </a:prstGeom>
          <a:solidFill>
            <a:srgbClr val="C00000">
              <a:alpha val="9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禁止 33"/>
          <p:cNvSpPr/>
          <p:nvPr/>
        </p:nvSpPr>
        <p:spPr>
          <a:xfrm>
            <a:off x="6516216" y="1030142"/>
            <a:ext cx="914400" cy="914400"/>
          </a:xfrm>
          <a:prstGeom prst="noSmoking">
            <a:avLst/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53407" y="291091"/>
            <a:ext cx="8339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1.2</a:t>
            </a:r>
            <a:r>
              <a:rPr lang="ja-JP" alt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Problem</a:t>
            </a:r>
            <a:endParaRPr lang="ja-JP" alt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グループ化 47"/>
          <p:cNvGrpSpPr/>
          <p:nvPr/>
        </p:nvGrpSpPr>
        <p:grpSpPr>
          <a:xfrm>
            <a:off x="323528" y="1052736"/>
            <a:ext cx="8568952" cy="1215681"/>
            <a:chOff x="323528" y="2698791"/>
            <a:chExt cx="8568952" cy="1215681"/>
          </a:xfrm>
        </p:grpSpPr>
        <p:sp>
          <p:nvSpPr>
            <p:cNvPr id="5" name="星 32 4"/>
            <p:cNvSpPr>
              <a:spLocks noChangeAspect="1"/>
            </p:cNvSpPr>
            <p:nvPr/>
          </p:nvSpPr>
          <p:spPr>
            <a:xfrm>
              <a:off x="647262" y="2816630"/>
              <a:ext cx="640080" cy="640080"/>
            </a:xfrm>
            <a:prstGeom prst="star32">
              <a:avLst/>
            </a:prstGeom>
            <a:solidFill>
              <a:srgbClr val="FF0000">
                <a:alpha val="4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 descr="subar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40352" y="2746252"/>
              <a:ext cx="862584" cy="789432"/>
            </a:xfrm>
            <a:prstGeom prst="rect">
              <a:avLst/>
            </a:prstGeom>
          </p:spPr>
        </p:pic>
        <p:cxnSp>
          <p:nvCxnSpPr>
            <p:cNvPr id="8" name="直線矢印コネクタ 7"/>
            <p:cNvCxnSpPr>
              <a:stCxn id="5" idx="3"/>
              <a:endCxn id="6" idx="1"/>
            </p:cNvCxnSpPr>
            <p:nvPr/>
          </p:nvCxnSpPr>
          <p:spPr>
            <a:xfrm>
              <a:off x="1287342" y="3136670"/>
              <a:ext cx="6453010" cy="4298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 Box 32"/>
            <p:cNvSpPr txBox="1">
              <a:spLocks noChangeArrowheads="1"/>
            </p:cNvSpPr>
            <p:nvPr/>
          </p:nvSpPr>
          <p:spPr bwMode="auto">
            <a:xfrm>
              <a:off x="323528" y="3452807"/>
              <a:ext cx="129614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Quasar</a:t>
              </a:r>
              <a:endParaRPr lang="en-US" altLang="ja-JP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 Box 32"/>
            <p:cNvSpPr txBox="1">
              <a:spLocks noChangeArrowheads="1"/>
            </p:cNvSpPr>
            <p:nvPr/>
          </p:nvSpPr>
          <p:spPr bwMode="auto">
            <a:xfrm>
              <a:off x="7446854" y="3443681"/>
              <a:ext cx="144562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Observer</a:t>
              </a:r>
              <a:endParaRPr lang="en-US" altLang="ja-JP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41"/>
            <p:cNvGrpSpPr>
              <a:grpSpLocks/>
            </p:cNvGrpSpPr>
            <p:nvPr/>
          </p:nvGrpSpPr>
          <p:grpSpPr bwMode="auto">
            <a:xfrm rot="1912785">
              <a:off x="1874609" y="2698791"/>
              <a:ext cx="385763" cy="530225"/>
              <a:chOff x="1437" y="1764"/>
              <a:chExt cx="243" cy="334"/>
            </a:xfrm>
          </p:grpSpPr>
          <p:sp>
            <p:nvSpPr>
              <p:cNvPr id="33" name="Oval 42"/>
              <p:cNvSpPr>
                <a:spLocks noChangeAspect="1" noChangeArrowheads="1"/>
              </p:cNvSpPr>
              <p:nvPr/>
            </p:nvSpPr>
            <p:spPr bwMode="auto">
              <a:xfrm rot="-10687510">
                <a:off x="1458" y="1860"/>
                <a:ext cx="203" cy="125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7" name="Group 43"/>
              <p:cNvGrpSpPr>
                <a:grpSpLocks/>
              </p:cNvGrpSpPr>
              <p:nvPr/>
            </p:nvGrpSpPr>
            <p:grpSpPr bwMode="auto">
              <a:xfrm>
                <a:off x="1437" y="1764"/>
                <a:ext cx="243" cy="334"/>
                <a:chOff x="1443" y="1764"/>
                <a:chExt cx="243" cy="334"/>
              </a:xfrm>
            </p:grpSpPr>
            <p:sp>
              <p:nvSpPr>
                <p:cNvPr id="35" name="Freeform 44"/>
                <p:cNvSpPr>
                  <a:spLocks noChangeAspect="1"/>
                </p:cNvSpPr>
                <p:nvPr/>
              </p:nvSpPr>
              <p:spPr bwMode="auto">
                <a:xfrm rot="-10409832">
                  <a:off x="1581" y="1871"/>
                  <a:ext cx="105" cy="227"/>
                </a:xfrm>
                <a:custGeom>
                  <a:avLst/>
                  <a:gdLst>
                    <a:gd name="T0" fmla="*/ 105 w 612"/>
                    <a:gd name="T1" fmla="*/ 0 h 1316"/>
                    <a:gd name="T2" fmla="*/ 12 w 612"/>
                    <a:gd name="T3" fmla="*/ 55 h 1316"/>
                    <a:gd name="T4" fmla="*/ 35 w 612"/>
                    <a:gd name="T5" fmla="*/ 188 h 1316"/>
                    <a:gd name="T6" fmla="*/ 97 w 612"/>
                    <a:gd name="T7" fmla="*/ 227 h 13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12"/>
                    <a:gd name="T13" fmla="*/ 0 h 1316"/>
                    <a:gd name="T14" fmla="*/ 612 w 612"/>
                    <a:gd name="T15" fmla="*/ 1316 h 13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12" h="1316">
                      <a:moveTo>
                        <a:pt x="612" y="0"/>
                      </a:moveTo>
                      <a:cubicBezTo>
                        <a:pt x="374" y="68"/>
                        <a:pt x="136" y="137"/>
                        <a:pt x="68" y="318"/>
                      </a:cubicBezTo>
                      <a:cubicBezTo>
                        <a:pt x="0" y="499"/>
                        <a:pt x="121" y="923"/>
                        <a:pt x="204" y="1089"/>
                      </a:cubicBezTo>
                      <a:cubicBezTo>
                        <a:pt x="287" y="1255"/>
                        <a:pt x="427" y="1285"/>
                        <a:pt x="567" y="1316"/>
                      </a:cubicBezTo>
                    </a:path>
                  </a:pathLst>
                </a:cu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Freeform 45"/>
                <p:cNvSpPr>
                  <a:spLocks noChangeAspect="1"/>
                </p:cNvSpPr>
                <p:nvPr/>
              </p:nvSpPr>
              <p:spPr bwMode="auto">
                <a:xfrm rot="10521446" flipH="1">
                  <a:off x="1443" y="1764"/>
                  <a:ext cx="105" cy="227"/>
                </a:xfrm>
                <a:custGeom>
                  <a:avLst/>
                  <a:gdLst>
                    <a:gd name="T0" fmla="*/ 105 w 612"/>
                    <a:gd name="T1" fmla="*/ 0 h 1316"/>
                    <a:gd name="T2" fmla="*/ 12 w 612"/>
                    <a:gd name="T3" fmla="*/ 55 h 1316"/>
                    <a:gd name="T4" fmla="*/ 35 w 612"/>
                    <a:gd name="T5" fmla="*/ 188 h 1316"/>
                    <a:gd name="T6" fmla="*/ 97 w 612"/>
                    <a:gd name="T7" fmla="*/ 227 h 13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12"/>
                    <a:gd name="T13" fmla="*/ 0 h 1316"/>
                    <a:gd name="T14" fmla="*/ 612 w 612"/>
                    <a:gd name="T15" fmla="*/ 1316 h 13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12" h="1316">
                      <a:moveTo>
                        <a:pt x="612" y="0"/>
                      </a:moveTo>
                      <a:cubicBezTo>
                        <a:pt x="374" y="68"/>
                        <a:pt x="136" y="137"/>
                        <a:pt x="68" y="318"/>
                      </a:cubicBezTo>
                      <a:cubicBezTo>
                        <a:pt x="0" y="499"/>
                        <a:pt x="121" y="923"/>
                        <a:pt x="204" y="1089"/>
                      </a:cubicBezTo>
                      <a:cubicBezTo>
                        <a:pt x="287" y="1255"/>
                        <a:pt x="427" y="1285"/>
                        <a:pt x="567" y="1316"/>
                      </a:cubicBezTo>
                    </a:path>
                  </a:pathLst>
                </a:cu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1" name="Group 46"/>
            <p:cNvGrpSpPr>
              <a:grpSpLocks noChangeAspect="1"/>
            </p:cNvGrpSpPr>
            <p:nvPr/>
          </p:nvGrpSpPr>
          <p:grpSpPr bwMode="auto">
            <a:xfrm rot="8404388">
              <a:off x="4275417" y="2845368"/>
              <a:ext cx="390525" cy="522287"/>
              <a:chOff x="4491" y="9707"/>
              <a:chExt cx="1429" cy="1906"/>
            </a:xfrm>
          </p:grpSpPr>
          <p:sp>
            <p:nvSpPr>
              <p:cNvPr id="30" name="Oval 47"/>
              <p:cNvSpPr>
                <a:spLocks noChangeAspect="1" noChangeArrowheads="1"/>
              </p:cNvSpPr>
              <p:nvPr/>
            </p:nvSpPr>
            <p:spPr bwMode="auto">
              <a:xfrm>
                <a:off x="4649" y="10342"/>
                <a:ext cx="1180" cy="726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Freeform 48"/>
              <p:cNvSpPr>
                <a:spLocks noChangeAspect="1"/>
              </p:cNvSpPr>
              <p:nvPr/>
            </p:nvSpPr>
            <p:spPr bwMode="auto">
              <a:xfrm rot="277679">
                <a:off x="4491" y="970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Freeform 49"/>
              <p:cNvSpPr>
                <a:spLocks noChangeAspect="1"/>
              </p:cNvSpPr>
              <p:nvPr/>
            </p:nvSpPr>
            <p:spPr bwMode="auto">
              <a:xfrm rot="21208956" flipH="1">
                <a:off x="5308" y="1029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2" name="Group 46"/>
            <p:cNvGrpSpPr>
              <a:grpSpLocks noChangeAspect="1"/>
            </p:cNvGrpSpPr>
            <p:nvPr/>
          </p:nvGrpSpPr>
          <p:grpSpPr bwMode="auto">
            <a:xfrm rot="13060745">
              <a:off x="5829387" y="2733657"/>
              <a:ext cx="582236" cy="778681"/>
              <a:chOff x="4491" y="9707"/>
              <a:chExt cx="1429" cy="1906"/>
            </a:xfrm>
          </p:grpSpPr>
          <p:sp>
            <p:nvSpPr>
              <p:cNvPr id="39" name="Oval 47"/>
              <p:cNvSpPr>
                <a:spLocks noChangeAspect="1" noChangeArrowheads="1"/>
              </p:cNvSpPr>
              <p:nvPr/>
            </p:nvSpPr>
            <p:spPr bwMode="auto">
              <a:xfrm>
                <a:off x="4649" y="10342"/>
                <a:ext cx="1180" cy="726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Freeform 48"/>
              <p:cNvSpPr>
                <a:spLocks noChangeAspect="1"/>
              </p:cNvSpPr>
              <p:nvPr/>
            </p:nvSpPr>
            <p:spPr bwMode="auto">
              <a:xfrm rot="277679">
                <a:off x="4491" y="970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Freeform 49"/>
              <p:cNvSpPr>
                <a:spLocks noChangeAspect="1"/>
              </p:cNvSpPr>
              <p:nvPr/>
            </p:nvSpPr>
            <p:spPr bwMode="auto">
              <a:xfrm rot="21208956" flipH="1">
                <a:off x="5308" y="1029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" name="Group 46"/>
            <p:cNvGrpSpPr>
              <a:grpSpLocks noChangeAspect="1"/>
            </p:cNvGrpSpPr>
            <p:nvPr/>
          </p:nvGrpSpPr>
          <p:grpSpPr bwMode="auto">
            <a:xfrm rot="10912490">
              <a:off x="3153662" y="3219225"/>
              <a:ext cx="390525" cy="522287"/>
              <a:chOff x="4491" y="9707"/>
              <a:chExt cx="1429" cy="1906"/>
            </a:xfrm>
          </p:grpSpPr>
          <p:sp>
            <p:nvSpPr>
              <p:cNvPr id="43" name="Oval 47"/>
              <p:cNvSpPr>
                <a:spLocks noChangeAspect="1" noChangeArrowheads="1"/>
              </p:cNvSpPr>
              <p:nvPr/>
            </p:nvSpPr>
            <p:spPr bwMode="auto">
              <a:xfrm>
                <a:off x="4649" y="10342"/>
                <a:ext cx="1180" cy="726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Freeform 48"/>
              <p:cNvSpPr>
                <a:spLocks noChangeAspect="1"/>
              </p:cNvSpPr>
              <p:nvPr/>
            </p:nvSpPr>
            <p:spPr bwMode="auto">
              <a:xfrm rot="277679">
                <a:off x="4491" y="970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Freeform 49"/>
              <p:cNvSpPr>
                <a:spLocks noChangeAspect="1"/>
              </p:cNvSpPr>
              <p:nvPr/>
            </p:nvSpPr>
            <p:spPr bwMode="auto">
              <a:xfrm rot="21208956" flipH="1">
                <a:off x="5308" y="1029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9" name="円/楕円 28"/>
          <p:cNvSpPr/>
          <p:nvPr/>
        </p:nvSpPr>
        <p:spPr>
          <a:xfrm>
            <a:off x="2411760" y="1124744"/>
            <a:ext cx="576064" cy="720080"/>
          </a:xfrm>
          <a:prstGeom prst="ellipse">
            <a:avLst/>
          </a:prstGeom>
          <a:solidFill>
            <a:srgbClr val="C00000">
              <a:alpha val="9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禁止 33"/>
          <p:cNvSpPr/>
          <p:nvPr/>
        </p:nvSpPr>
        <p:spPr>
          <a:xfrm>
            <a:off x="6516216" y="1030142"/>
            <a:ext cx="914400" cy="914400"/>
          </a:xfrm>
          <a:prstGeom prst="noSmoking">
            <a:avLst/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446240" y="2444695"/>
            <a:ext cx="84462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Since such a high column-density systems are very probably the objects which will start </a:t>
            </a: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burst of star formation 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soon, they are exactly the objects we are looking for, and substantially important for the evaluation of </a:t>
            </a: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cosmic star formation.</a:t>
            </a:r>
            <a:endParaRPr lang="en-US" altLang="ja-JP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>
            <a:alpha val="70000"/>
          </a:srgbClr>
        </a:solidFill>
        <a:ln>
          <a:solidFill>
            <a:srgbClr val="FF0000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2279</Words>
  <Application>Microsoft Office PowerPoint</Application>
  <PresentationFormat>画面に合わせる (4:3)</PresentationFormat>
  <Paragraphs>197</Paragraphs>
  <Slides>33</Slides>
  <Notes>8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35" baseType="lpstr">
      <vt:lpstr>Office テーマ</vt:lpstr>
      <vt:lpstr>数式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スライド 28</vt:lpstr>
      <vt:lpstr>スライド 29</vt:lpstr>
      <vt:lpstr>スライド 30</vt:lpstr>
      <vt:lpstr>スライド 31</vt:lpstr>
      <vt:lpstr>スライド 32</vt:lpstr>
      <vt:lpstr>スライド 33</vt:lpstr>
    </vt:vector>
  </TitlesOfParts>
  <Company>IAR, Nagoya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Tsutomu T. TAKEUCHI</dc:creator>
  <cp:lastModifiedBy>Tsutomu T. TAKEUCHI</cp:lastModifiedBy>
  <cp:revision>182</cp:revision>
  <dcterms:created xsi:type="dcterms:W3CDTF">2011-11-27T14:15:34Z</dcterms:created>
  <dcterms:modified xsi:type="dcterms:W3CDTF">2012-05-28T14:03:11Z</dcterms:modified>
</cp:coreProperties>
</file>